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0.svg" ContentType="image/svg+xml"/>
  <Override PartName="/ppt/media/image12.svg" ContentType="image/svg+xml"/>
  <Override PartName="/ppt/notesSlides/notesSlide7.xml" ContentType="application/vnd.openxmlformats-officedocument.presentationml.notesSlide+xml"/>
  <Override PartName="/ppt/media/image15.svg" ContentType="image/svg+xml"/>
  <Override PartName="/ppt/media/image17.svg" ContentType="image/svg+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21.svg" ContentType="image/sv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61.svg" ContentType="image/svg+xml"/>
  <Override PartName="/ppt/media/image63.svg" ContentType="image/svg+xml"/>
  <Override PartName="/ppt/media/image65.svg" ContentType="image/svg+xml"/>
  <Override PartName="/ppt/media/image67.svg" ContentType="image/svg+xml"/>
  <Override PartName="/ppt/media/image69.svg" ContentType="image/svg+xml"/>
  <Override PartName="/ppt/media/image71.svg" ContentType="image/svg+xml"/>
  <Override PartName="/ppt/media/image73.svg" ContentType="image/svg+xml"/>
  <Override PartName="/ppt/media/image75.svg" ContentType="image/svg+xml"/>
  <Override PartName="/ppt/media/image77.svg" ContentType="image/svg+xml"/>
  <Override PartName="/ppt/media/image79.svg" ContentType="image/svg+xml"/>
  <Override PartName="/ppt/media/image81.svg" ContentType="image/svg+xml"/>
  <Override PartName="/ppt/media/image83.svg" ContentType="image/svg+xml"/>
  <Override PartName="/ppt/media/image85.svg" ContentType="image/svg+xml"/>
  <Override PartName="/ppt/media/image87.svg" ContentType="image/svg+xml"/>
  <Override PartName="/ppt/media/image89.svg" ContentType="image/svg+xml"/>
  <Override PartName="/ppt/media/image91.svg" ContentType="image/svg+xml"/>
  <Override PartName="/ppt/media/image93.svg" ContentType="image/sv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4"/>
  </p:sldMasterIdLst>
  <p:notesMasterIdLst>
    <p:notesMasterId r:id="rId27"/>
  </p:notesMasterIdLst>
  <p:handoutMasterIdLst>
    <p:handoutMasterId r:id="rId28"/>
  </p:handoutMasterIdLst>
  <p:sldIdLst>
    <p:sldId id="276" r:id="rId5"/>
    <p:sldId id="267" r:id="rId6"/>
    <p:sldId id="261" r:id="rId7"/>
    <p:sldId id="2076137141" r:id="rId8"/>
    <p:sldId id="273" r:id="rId9"/>
    <p:sldId id="290" r:id="rId10"/>
    <p:sldId id="275" r:id="rId11"/>
    <p:sldId id="2076137169" r:id="rId12"/>
    <p:sldId id="6116" r:id="rId13"/>
    <p:sldId id="274" r:id="rId14"/>
    <p:sldId id="2076137168" r:id="rId15"/>
    <p:sldId id="2076137157" r:id="rId16"/>
    <p:sldId id="2076137098" r:id="rId17"/>
    <p:sldId id="2530" r:id="rId18"/>
    <p:sldId id="2531" r:id="rId19"/>
    <p:sldId id="2532" r:id="rId20"/>
    <p:sldId id="2074" r:id="rId21"/>
    <p:sldId id="2881" r:id="rId22"/>
    <p:sldId id="4007" r:id="rId23"/>
    <p:sldId id="268" r:id="rId24"/>
    <p:sldId id="2076137167" r:id="rId25"/>
    <p:sldId id="1097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84" userDrawn="1">
          <p15:clr>
            <a:srgbClr val="A4A3A4"/>
          </p15:clr>
        </p15:guide>
        <p15:guide id="2" pos="3840" userDrawn="1">
          <p15:clr>
            <a:srgbClr val="A4A3A4"/>
          </p15:clr>
        </p15:guide>
        <p15:guide id="3" orient="horz" pos="21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ek laberschek" initials="tl" lastIdx="0" clrIdx="0">
    <p:extLst>
      <p:ext uri="{19B8F6BF-5375-455C-9EA6-DF929625EA0E}">
        <p15:presenceInfo xmlns:p15="http://schemas.microsoft.com/office/powerpoint/2012/main" userId="5f85809a2af44e9a" providerId="Windows Live"/>
      </p:ext>
    </p:extLst>
  </p:cmAuthor>
  <p:cmAuthor id="2" name="nick crowther" initials="nc" lastIdx="11" clrIdx="1">
    <p:extLst>
      <p:ext uri="{19B8F6BF-5375-455C-9EA6-DF929625EA0E}">
        <p15:presenceInfo xmlns:p15="http://schemas.microsoft.com/office/powerpoint/2012/main" userId="049a6b440ef9c577" providerId="Windows Live"/>
      </p:ext>
    </p:extLst>
  </p:cmAuthor>
  <p:cmAuthor id="3" name="Moran, Kevin" initials="MK" lastIdx="10" clrIdx="2">
    <p:extLst>
      <p:ext uri="{19B8F6BF-5375-455C-9EA6-DF929625EA0E}">
        <p15:presenceInfo xmlns:p15="http://schemas.microsoft.com/office/powerpoint/2012/main" userId="S::kevin.moran@dxc.com::235cb06a-fd82-4f62-be50-b6ad0e0b203c" providerId="AD"/>
      </p:ext>
    </p:extLst>
  </p:cmAuthor>
  <p:cmAuthor id="4" name="Mulabagilu, Venkatesh" initials="MV" lastIdx="38" clrIdx="3">
    <p:extLst>
      <p:ext uri="{19B8F6BF-5375-455C-9EA6-DF929625EA0E}">
        <p15:presenceInfo xmlns:p15="http://schemas.microsoft.com/office/powerpoint/2012/main" userId="S::vmulabagilu_dxc.com#ext#@luxoft.onmicrosoft.com::9b1b4ae0-2aa4-403c-9ea0-dd74a929c098" providerId="AD"/>
      </p:ext>
    </p:extLst>
  </p:cmAuthor>
  <p:cmAuthor id="5" name="Yallapragada, Ravikrishna" initials="YR" lastIdx="13" clrIdx="4">
    <p:extLst>
      <p:ext uri="{19B8F6BF-5375-455C-9EA6-DF929625EA0E}">
        <p15:presenceInfo xmlns:p15="http://schemas.microsoft.com/office/powerpoint/2012/main" userId="S::ryallapragada@luxoft.com::530d9423-6f97-47e9-9ed9-169d746ef70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099"/>
    <a:srgbClr val="8CA8E1"/>
    <a:srgbClr val="C65919"/>
    <a:srgbClr val="A31A51"/>
    <a:srgbClr val="FCE400"/>
    <a:srgbClr val="D3E1F1"/>
    <a:srgbClr val="E0ECF4"/>
    <a:srgbClr val="D6DCE4"/>
    <a:srgbClr val="D0CECE"/>
    <a:srgbClr val="E7E6E6"/>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943D74-98D9-44E6-A8D7-184BE38F1261}" v="1" dt="2020-11-23T01:44:27.046"/>
  </p1510:revLst>
</p1510:revInfo>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Styl jasny 1 — Ak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41"/>
    <p:restoredTop sz="96395"/>
  </p:normalViewPr>
  <p:slideViewPr>
    <p:cSldViewPr snapToGrid="0">
      <p:cViewPr varScale="1">
        <p:scale>
          <a:sx n="131" d="100"/>
          <a:sy n="131" d="100"/>
        </p:scale>
        <p:origin x="232" y="176"/>
      </p:cViewPr>
      <p:guideLst>
        <p:guide orient="horz" pos="3984"/>
        <p:guide pos="3840"/>
        <p:guide orient="horz" pos="2136"/>
      </p:guideLst>
    </p:cSldViewPr>
  </p:slideViewPr>
  <p:notesTextViewPr>
    <p:cViewPr>
      <p:scale>
        <a:sx n="1" d="1"/>
        <a:sy n="1" d="1"/>
      </p:scale>
      <p:origin x="0" y="0"/>
    </p:cViewPr>
  </p:notesTextViewPr>
  <p:sorterViewPr>
    <p:cViewPr>
      <p:scale>
        <a:sx n="98" d="100"/>
        <a:sy n="98"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anning, Dale (S&amp;L HHS)" userId="S::dale.johanning@dxc.com::57734bf2-5762-4a4d-9247-4b360e377a6e" providerId="AD" clId="Web-{53943D74-98D9-44E6-A8D7-184BE38F1261}"/>
    <pc:docChg chg="modSld">
      <pc:chgData name="Johanning, Dale (S&amp;L HHS)" userId="S::dale.johanning@dxc.com::57734bf2-5762-4a4d-9247-4b360e377a6e" providerId="AD" clId="Web-{53943D74-98D9-44E6-A8D7-184BE38F1261}" dt="2020-11-23T01:44:27.046" v="0" actId="1076"/>
      <pc:docMkLst>
        <pc:docMk/>
      </pc:docMkLst>
      <pc:sldChg chg="modSp">
        <pc:chgData name="Johanning, Dale (S&amp;L HHS)" userId="S::dale.johanning@dxc.com::57734bf2-5762-4a4d-9247-4b360e377a6e" providerId="AD" clId="Web-{53943D74-98D9-44E6-A8D7-184BE38F1261}" dt="2020-11-23T01:44:27.046" v="0" actId="1076"/>
        <pc:sldMkLst>
          <pc:docMk/>
          <pc:sldMk cId="179139957" sldId="6116"/>
        </pc:sldMkLst>
        <pc:grpChg chg="mod">
          <ac:chgData name="Johanning, Dale (S&amp;L HHS)" userId="S::dale.johanning@dxc.com::57734bf2-5762-4a4d-9247-4b360e377a6e" providerId="AD" clId="Web-{53943D74-98D9-44E6-A8D7-184BE38F1261}" dt="2020-11-23T01:44:27.046" v="0" actId="1076"/>
          <ac:grpSpMkLst>
            <pc:docMk/>
            <pc:sldMk cId="179139957" sldId="6116"/>
            <ac:grpSpMk id="7" creationId="{9640476F-9A5E-449E-AB42-F991F1165D38}"/>
          </ac:grpSpMkLst>
        </pc:gr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20-09-16T05:38:46.998" idx="10">
    <p:pos x="10" y="10"/>
    <p:text>We may want to take up one of case studies mentioned in the PPT and explain how Modernization studio helped add value ( with metrics)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4ACE8B-516D-4284-AE05-77F08EC00885}"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19445444-08E2-4C2C-9227-4F3504505590}">
      <dgm:prSet phldrT="[Text]"/>
      <dgm:spPr/>
      <dgm:t>
        <a:bodyPr/>
        <a:lstStyle/>
        <a:p>
          <a:r>
            <a:rPr lang="en-US"/>
            <a:t>Groom Backlog through Automated Assessment</a:t>
          </a:r>
        </a:p>
      </dgm:t>
    </dgm:pt>
    <dgm:pt modelId="{3AE9C6B2-4706-4937-8065-39F5469A3148}" type="parTrans" cxnId="{0BA86F10-2DEA-44DD-AA0E-52CADDDE533F}">
      <dgm:prSet/>
      <dgm:spPr/>
      <dgm:t>
        <a:bodyPr/>
        <a:lstStyle/>
        <a:p>
          <a:endParaRPr lang="en-US"/>
        </a:p>
      </dgm:t>
    </dgm:pt>
    <dgm:pt modelId="{1B951A2E-5B51-448B-B1FD-0ED3D6E48689}" type="sibTrans" cxnId="{0BA86F10-2DEA-44DD-AA0E-52CADDDE533F}">
      <dgm:prSet/>
      <dgm:spPr/>
      <dgm:t>
        <a:bodyPr/>
        <a:lstStyle/>
        <a:p>
          <a:endParaRPr lang="en-US"/>
        </a:p>
      </dgm:t>
    </dgm:pt>
    <dgm:pt modelId="{BD27E1E4-026A-4465-8AAE-947C3116CEE3}">
      <dgm:prSet phldrT="[Text]"/>
      <dgm:spPr/>
      <dgm:t>
        <a:bodyPr/>
        <a:lstStyle/>
        <a:p>
          <a:r>
            <a:rPr lang="en-US"/>
            <a:t>Automated Agile DevOps</a:t>
          </a:r>
        </a:p>
      </dgm:t>
    </dgm:pt>
    <dgm:pt modelId="{DA7EA844-FA28-4CB6-8F08-07ECE526DEC8}" type="parTrans" cxnId="{5E797BA4-70DE-4375-9D6D-0D508B235B1C}">
      <dgm:prSet/>
      <dgm:spPr/>
      <dgm:t>
        <a:bodyPr/>
        <a:lstStyle/>
        <a:p>
          <a:endParaRPr lang="en-US"/>
        </a:p>
      </dgm:t>
    </dgm:pt>
    <dgm:pt modelId="{47BE2BA3-AA8C-4618-828C-4BB3447E7E72}" type="sibTrans" cxnId="{5E797BA4-70DE-4375-9D6D-0D508B235B1C}">
      <dgm:prSet/>
      <dgm:spPr/>
      <dgm:t>
        <a:bodyPr/>
        <a:lstStyle/>
        <a:p>
          <a:endParaRPr lang="en-US"/>
        </a:p>
      </dgm:t>
    </dgm:pt>
    <dgm:pt modelId="{63373FD0-C243-4F24-AD9E-B3EB572224EC}">
      <dgm:prSet phldrT="[Text]"/>
      <dgm:spPr/>
      <dgm:t>
        <a:bodyPr/>
        <a:lstStyle/>
        <a:p>
          <a:r>
            <a:rPr lang="en-US"/>
            <a:t>Automated Containerization and Deployment</a:t>
          </a:r>
        </a:p>
      </dgm:t>
    </dgm:pt>
    <dgm:pt modelId="{5D1C56C4-00A8-49EF-91BA-F771F8FDF1B4}" type="parTrans" cxnId="{4205D5EE-47CC-4312-BD66-FE25B12C5B8D}">
      <dgm:prSet/>
      <dgm:spPr/>
      <dgm:t>
        <a:bodyPr/>
        <a:lstStyle/>
        <a:p>
          <a:endParaRPr lang="en-US"/>
        </a:p>
      </dgm:t>
    </dgm:pt>
    <dgm:pt modelId="{4CD174D0-B10B-4063-B789-1831A29136CC}" type="sibTrans" cxnId="{4205D5EE-47CC-4312-BD66-FE25B12C5B8D}">
      <dgm:prSet/>
      <dgm:spPr/>
      <dgm:t>
        <a:bodyPr/>
        <a:lstStyle/>
        <a:p>
          <a:endParaRPr lang="en-US"/>
        </a:p>
      </dgm:t>
    </dgm:pt>
    <dgm:pt modelId="{4B80479D-BFDC-4EA7-BACB-E4524A571582}">
      <dgm:prSet phldrT="[Text]"/>
      <dgm:spPr/>
      <dgm:t>
        <a:bodyPr/>
        <a:lstStyle/>
        <a:p>
          <a:r>
            <a:rPr lang="en-US"/>
            <a:t>Measure Metrics and Continuous Improvement</a:t>
          </a:r>
        </a:p>
      </dgm:t>
    </dgm:pt>
    <dgm:pt modelId="{A441C53B-EC4E-4E3C-AB8C-63A6ED6AEF9C}" type="parTrans" cxnId="{304D9DDC-1FA6-4219-AEE2-E9BC92718A63}">
      <dgm:prSet/>
      <dgm:spPr/>
      <dgm:t>
        <a:bodyPr/>
        <a:lstStyle/>
        <a:p>
          <a:endParaRPr lang="en-US"/>
        </a:p>
      </dgm:t>
    </dgm:pt>
    <dgm:pt modelId="{A1CC44F0-DB03-45D4-8A41-9CB182EEEED4}" type="sibTrans" cxnId="{304D9DDC-1FA6-4219-AEE2-E9BC92718A63}">
      <dgm:prSet/>
      <dgm:spPr/>
      <dgm:t>
        <a:bodyPr/>
        <a:lstStyle/>
        <a:p>
          <a:endParaRPr lang="en-US"/>
        </a:p>
      </dgm:t>
    </dgm:pt>
    <dgm:pt modelId="{C7424B10-0209-4B03-8A88-A0920985507D}">
      <dgm:prSet phldrT="[Text]"/>
      <dgm:spPr/>
      <dgm:t>
        <a:bodyPr/>
        <a:lstStyle/>
        <a:p>
          <a:r>
            <a:rPr lang="en-US"/>
            <a:t>Automated Agile Planning</a:t>
          </a:r>
        </a:p>
      </dgm:t>
    </dgm:pt>
    <dgm:pt modelId="{111FECD5-48C8-4DF7-8F14-8D696D8AB651}" type="parTrans" cxnId="{699F13C5-A5F0-4055-875A-0D74F4B08B85}">
      <dgm:prSet/>
      <dgm:spPr/>
      <dgm:t>
        <a:bodyPr/>
        <a:lstStyle/>
        <a:p>
          <a:endParaRPr lang="en-US"/>
        </a:p>
      </dgm:t>
    </dgm:pt>
    <dgm:pt modelId="{553BBC55-21C6-4176-B3F1-EF78DB6ABBAC}" type="sibTrans" cxnId="{699F13C5-A5F0-4055-875A-0D74F4B08B85}">
      <dgm:prSet/>
      <dgm:spPr/>
      <dgm:t>
        <a:bodyPr/>
        <a:lstStyle/>
        <a:p>
          <a:endParaRPr lang="en-US"/>
        </a:p>
      </dgm:t>
    </dgm:pt>
    <dgm:pt modelId="{C40E614F-4A33-4931-8A62-274AF93EB8B0}">
      <dgm:prSet phldrT="[Text]"/>
      <dgm:spPr/>
      <dgm:t>
        <a:bodyPr/>
        <a:lstStyle/>
        <a:p>
          <a:r>
            <a:rPr lang="en-US" dirty="0"/>
            <a:t>Inputs from DXC Modernization Studio</a:t>
          </a:r>
        </a:p>
      </dgm:t>
    </dgm:pt>
    <dgm:pt modelId="{8E346229-9C29-4317-A44C-890E79DB0B68}" type="parTrans" cxnId="{7B9572E2-B834-4F96-A7A8-707834924EEF}">
      <dgm:prSet/>
      <dgm:spPr/>
      <dgm:t>
        <a:bodyPr/>
        <a:lstStyle/>
        <a:p>
          <a:endParaRPr lang="en-US"/>
        </a:p>
      </dgm:t>
    </dgm:pt>
    <dgm:pt modelId="{C80314CA-C8FD-499E-8CE9-9B0C589D17A1}" type="sibTrans" cxnId="{7B9572E2-B834-4F96-A7A8-707834924EEF}">
      <dgm:prSet/>
      <dgm:spPr/>
      <dgm:t>
        <a:bodyPr/>
        <a:lstStyle/>
        <a:p>
          <a:endParaRPr lang="en-US"/>
        </a:p>
      </dgm:t>
    </dgm:pt>
    <dgm:pt modelId="{9F767C63-FE21-42C0-8787-121B71638BF5}" type="pres">
      <dgm:prSet presAssocID="{F94ACE8B-516D-4284-AE05-77F08EC00885}" presName="Name0" presStyleCnt="0">
        <dgm:presLayoutVars>
          <dgm:dir/>
          <dgm:resizeHandles val="exact"/>
        </dgm:presLayoutVars>
      </dgm:prSet>
      <dgm:spPr/>
    </dgm:pt>
    <dgm:pt modelId="{39A0E4A6-0CFE-4EDF-9F32-870D5B931B78}" type="pres">
      <dgm:prSet presAssocID="{F94ACE8B-516D-4284-AE05-77F08EC00885}" presName="cycle" presStyleCnt="0"/>
      <dgm:spPr/>
    </dgm:pt>
    <dgm:pt modelId="{655E27C7-6C62-48CA-BE7F-6C9884A60A72}" type="pres">
      <dgm:prSet presAssocID="{C40E614F-4A33-4931-8A62-274AF93EB8B0}" presName="nodeFirstNode" presStyleLbl="node1" presStyleIdx="0" presStyleCnt="6">
        <dgm:presLayoutVars>
          <dgm:bulletEnabled val="1"/>
        </dgm:presLayoutVars>
      </dgm:prSet>
      <dgm:spPr/>
    </dgm:pt>
    <dgm:pt modelId="{607B1C5E-EAFC-480C-8A5C-7324FAE739A1}" type="pres">
      <dgm:prSet presAssocID="{C80314CA-C8FD-499E-8CE9-9B0C589D17A1}" presName="sibTransFirstNode" presStyleLbl="bgShp" presStyleIdx="0" presStyleCnt="1"/>
      <dgm:spPr/>
    </dgm:pt>
    <dgm:pt modelId="{FD399C78-DC44-45DC-88B4-BA6C757F3BE9}" type="pres">
      <dgm:prSet presAssocID="{C7424B10-0209-4B03-8A88-A0920985507D}" presName="nodeFollowingNodes" presStyleLbl="node1" presStyleIdx="1" presStyleCnt="6">
        <dgm:presLayoutVars>
          <dgm:bulletEnabled val="1"/>
        </dgm:presLayoutVars>
      </dgm:prSet>
      <dgm:spPr/>
    </dgm:pt>
    <dgm:pt modelId="{505FF212-D8E7-4EA3-A390-1B90DD39E850}" type="pres">
      <dgm:prSet presAssocID="{19445444-08E2-4C2C-9227-4F3504505590}" presName="nodeFollowingNodes" presStyleLbl="node1" presStyleIdx="2" presStyleCnt="6">
        <dgm:presLayoutVars>
          <dgm:bulletEnabled val="1"/>
        </dgm:presLayoutVars>
      </dgm:prSet>
      <dgm:spPr/>
    </dgm:pt>
    <dgm:pt modelId="{20FCA24C-D57D-4161-BA9D-D503B8A28FFB}" type="pres">
      <dgm:prSet presAssocID="{BD27E1E4-026A-4465-8AAE-947C3116CEE3}" presName="nodeFollowingNodes" presStyleLbl="node1" presStyleIdx="3" presStyleCnt="6">
        <dgm:presLayoutVars>
          <dgm:bulletEnabled val="1"/>
        </dgm:presLayoutVars>
      </dgm:prSet>
      <dgm:spPr/>
    </dgm:pt>
    <dgm:pt modelId="{8344CE32-F73A-4166-B487-40350AB74CDF}" type="pres">
      <dgm:prSet presAssocID="{63373FD0-C243-4F24-AD9E-B3EB572224EC}" presName="nodeFollowingNodes" presStyleLbl="node1" presStyleIdx="4" presStyleCnt="6">
        <dgm:presLayoutVars>
          <dgm:bulletEnabled val="1"/>
        </dgm:presLayoutVars>
      </dgm:prSet>
      <dgm:spPr/>
    </dgm:pt>
    <dgm:pt modelId="{22140848-2275-4A6F-8C7F-BA1798D8713D}" type="pres">
      <dgm:prSet presAssocID="{4B80479D-BFDC-4EA7-BACB-E4524A571582}" presName="nodeFollowingNodes" presStyleLbl="node1" presStyleIdx="5" presStyleCnt="6">
        <dgm:presLayoutVars>
          <dgm:bulletEnabled val="1"/>
        </dgm:presLayoutVars>
      </dgm:prSet>
      <dgm:spPr/>
    </dgm:pt>
  </dgm:ptLst>
  <dgm:cxnLst>
    <dgm:cxn modelId="{0BA86F10-2DEA-44DD-AA0E-52CADDDE533F}" srcId="{F94ACE8B-516D-4284-AE05-77F08EC00885}" destId="{19445444-08E2-4C2C-9227-4F3504505590}" srcOrd="2" destOrd="0" parTransId="{3AE9C6B2-4706-4937-8065-39F5469A3148}" sibTransId="{1B951A2E-5B51-448B-B1FD-0ED3D6E48689}"/>
    <dgm:cxn modelId="{A921321D-428C-45DE-BBC7-21DB7F6C98C7}" type="presOf" srcId="{4B80479D-BFDC-4EA7-BACB-E4524A571582}" destId="{22140848-2275-4A6F-8C7F-BA1798D8713D}" srcOrd="0" destOrd="0" presId="urn:microsoft.com/office/officeart/2005/8/layout/cycle3"/>
    <dgm:cxn modelId="{F70ECF1D-092F-458B-A8A2-AB4FDBDC8EDA}" type="presOf" srcId="{F94ACE8B-516D-4284-AE05-77F08EC00885}" destId="{9F767C63-FE21-42C0-8787-121B71638BF5}" srcOrd="0" destOrd="0" presId="urn:microsoft.com/office/officeart/2005/8/layout/cycle3"/>
    <dgm:cxn modelId="{77FBB835-D56A-4A14-A465-F1F461F89F2D}" type="presOf" srcId="{C40E614F-4A33-4931-8A62-274AF93EB8B0}" destId="{655E27C7-6C62-48CA-BE7F-6C9884A60A72}" srcOrd="0" destOrd="0" presId="urn:microsoft.com/office/officeart/2005/8/layout/cycle3"/>
    <dgm:cxn modelId="{9CAAEF41-ADC9-4E54-9F01-EC1AE5DFDFED}" type="presOf" srcId="{63373FD0-C243-4F24-AD9E-B3EB572224EC}" destId="{8344CE32-F73A-4166-B487-40350AB74CDF}" srcOrd="0" destOrd="0" presId="urn:microsoft.com/office/officeart/2005/8/layout/cycle3"/>
    <dgm:cxn modelId="{BA26A350-21C8-4ABE-9ADE-5E34149F555C}" type="presOf" srcId="{C7424B10-0209-4B03-8A88-A0920985507D}" destId="{FD399C78-DC44-45DC-88B4-BA6C757F3BE9}" srcOrd="0" destOrd="0" presId="urn:microsoft.com/office/officeart/2005/8/layout/cycle3"/>
    <dgm:cxn modelId="{F6EDC695-C990-4E8B-BCCB-9808DC03C411}" type="presOf" srcId="{BD27E1E4-026A-4465-8AAE-947C3116CEE3}" destId="{20FCA24C-D57D-4161-BA9D-D503B8A28FFB}" srcOrd="0" destOrd="0" presId="urn:microsoft.com/office/officeart/2005/8/layout/cycle3"/>
    <dgm:cxn modelId="{5E797BA4-70DE-4375-9D6D-0D508B235B1C}" srcId="{F94ACE8B-516D-4284-AE05-77F08EC00885}" destId="{BD27E1E4-026A-4465-8AAE-947C3116CEE3}" srcOrd="3" destOrd="0" parTransId="{DA7EA844-FA28-4CB6-8F08-07ECE526DEC8}" sibTransId="{47BE2BA3-AA8C-4618-828C-4BB3447E7E72}"/>
    <dgm:cxn modelId="{2AAF33AE-4854-4380-B260-69D65A3CD6DB}" type="presOf" srcId="{19445444-08E2-4C2C-9227-4F3504505590}" destId="{505FF212-D8E7-4EA3-A390-1B90DD39E850}" srcOrd="0" destOrd="0" presId="urn:microsoft.com/office/officeart/2005/8/layout/cycle3"/>
    <dgm:cxn modelId="{699F13C5-A5F0-4055-875A-0D74F4B08B85}" srcId="{F94ACE8B-516D-4284-AE05-77F08EC00885}" destId="{C7424B10-0209-4B03-8A88-A0920985507D}" srcOrd="1" destOrd="0" parTransId="{111FECD5-48C8-4DF7-8F14-8D696D8AB651}" sibTransId="{553BBC55-21C6-4176-B3F1-EF78DB6ABBAC}"/>
    <dgm:cxn modelId="{D6BCF7D5-A00C-40BB-B713-A2B5806C0BC1}" type="presOf" srcId="{C80314CA-C8FD-499E-8CE9-9B0C589D17A1}" destId="{607B1C5E-EAFC-480C-8A5C-7324FAE739A1}" srcOrd="0" destOrd="0" presId="urn:microsoft.com/office/officeart/2005/8/layout/cycle3"/>
    <dgm:cxn modelId="{304D9DDC-1FA6-4219-AEE2-E9BC92718A63}" srcId="{F94ACE8B-516D-4284-AE05-77F08EC00885}" destId="{4B80479D-BFDC-4EA7-BACB-E4524A571582}" srcOrd="5" destOrd="0" parTransId="{A441C53B-EC4E-4E3C-AB8C-63A6ED6AEF9C}" sibTransId="{A1CC44F0-DB03-45D4-8A41-9CB182EEEED4}"/>
    <dgm:cxn modelId="{7B9572E2-B834-4F96-A7A8-707834924EEF}" srcId="{F94ACE8B-516D-4284-AE05-77F08EC00885}" destId="{C40E614F-4A33-4931-8A62-274AF93EB8B0}" srcOrd="0" destOrd="0" parTransId="{8E346229-9C29-4317-A44C-890E79DB0B68}" sibTransId="{C80314CA-C8FD-499E-8CE9-9B0C589D17A1}"/>
    <dgm:cxn modelId="{4205D5EE-47CC-4312-BD66-FE25B12C5B8D}" srcId="{F94ACE8B-516D-4284-AE05-77F08EC00885}" destId="{63373FD0-C243-4F24-AD9E-B3EB572224EC}" srcOrd="4" destOrd="0" parTransId="{5D1C56C4-00A8-49EF-91BA-F771F8FDF1B4}" sibTransId="{4CD174D0-B10B-4063-B789-1831A29136CC}"/>
    <dgm:cxn modelId="{0FEF1524-715D-484F-AACF-92294D6F325E}" type="presParOf" srcId="{9F767C63-FE21-42C0-8787-121B71638BF5}" destId="{39A0E4A6-0CFE-4EDF-9F32-870D5B931B78}" srcOrd="0" destOrd="0" presId="urn:microsoft.com/office/officeart/2005/8/layout/cycle3"/>
    <dgm:cxn modelId="{5B9F3EC1-50EB-4969-BA1A-A46A554EE730}" type="presParOf" srcId="{39A0E4A6-0CFE-4EDF-9F32-870D5B931B78}" destId="{655E27C7-6C62-48CA-BE7F-6C9884A60A72}" srcOrd="0" destOrd="0" presId="urn:microsoft.com/office/officeart/2005/8/layout/cycle3"/>
    <dgm:cxn modelId="{9ECA3B11-D646-47AC-9395-F87C7DA41478}" type="presParOf" srcId="{39A0E4A6-0CFE-4EDF-9F32-870D5B931B78}" destId="{607B1C5E-EAFC-480C-8A5C-7324FAE739A1}" srcOrd="1" destOrd="0" presId="urn:microsoft.com/office/officeart/2005/8/layout/cycle3"/>
    <dgm:cxn modelId="{19762905-A1AA-4A10-BE99-F9B0D2397818}" type="presParOf" srcId="{39A0E4A6-0CFE-4EDF-9F32-870D5B931B78}" destId="{FD399C78-DC44-45DC-88B4-BA6C757F3BE9}" srcOrd="2" destOrd="0" presId="urn:microsoft.com/office/officeart/2005/8/layout/cycle3"/>
    <dgm:cxn modelId="{C1FA57F5-8843-4D2D-B6CC-3CE4E1FFAFF3}" type="presParOf" srcId="{39A0E4A6-0CFE-4EDF-9F32-870D5B931B78}" destId="{505FF212-D8E7-4EA3-A390-1B90DD39E850}" srcOrd="3" destOrd="0" presId="urn:microsoft.com/office/officeart/2005/8/layout/cycle3"/>
    <dgm:cxn modelId="{E9913E2B-62C1-4E95-BEB7-F59591303163}" type="presParOf" srcId="{39A0E4A6-0CFE-4EDF-9F32-870D5B931B78}" destId="{20FCA24C-D57D-4161-BA9D-D503B8A28FFB}" srcOrd="4" destOrd="0" presId="urn:microsoft.com/office/officeart/2005/8/layout/cycle3"/>
    <dgm:cxn modelId="{7A935EC5-4039-45E1-B6EC-4211B0A6C359}" type="presParOf" srcId="{39A0E4A6-0CFE-4EDF-9F32-870D5B931B78}" destId="{8344CE32-F73A-4166-B487-40350AB74CDF}" srcOrd="5" destOrd="0" presId="urn:microsoft.com/office/officeart/2005/8/layout/cycle3"/>
    <dgm:cxn modelId="{0E584F5E-11AD-4AD2-B8A9-BBA3F88907F4}" type="presParOf" srcId="{39A0E4A6-0CFE-4EDF-9F32-870D5B931B78}" destId="{22140848-2275-4A6F-8C7F-BA1798D8713D}"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7B1C5E-EAFC-480C-8A5C-7324FAE739A1}">
      <dsp:nvSpPr>
        <dsp:cNvPr id="0" name=""/>
        <dsp:cNvSpPr/>
      </dsp:nvSpPr>
      <dsp:spPr>
        <a:xfrm>
          <a:off x="192515" y="-4909"/>
          <a:ext cx="4292031" cy="4292031"/>
        </a:xfrm>
        <a:prstGeom prst="circularArrow">
          <a:avLst>
            <a:gd name="adj1" fmla="val 5274"/>
            <a:gd name="adj2" fmla="val 312630"/>
            <a:gd name="adj3" fmla="val 14308138"/>
            <a:gd name="adj4" fmla="val 17080352"/>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5E27C7-6C62-48CA-BE7F-6C9884A60A72}">
      <dsp:nvSpPr>
        <dsp:cNvPr id="0" name=""/>
        <dsp:cNvSpPr/>
      </dsp:nvSpPr>
      <dsp:spPr>
        <a:xfrm>
          <a:off x="1559781" y="1887"/>
          <a:ext cx="1557498" cy="778749"/>
        </a:xfrm>
        <a:prstGeom prst="roundRect">
          <a:avLst/>
        </a:prstGeom>
        <a:solidFill>
          <a:schemeClr val="accent1">
            <a:hueOff val="0"/>
            <a:satOff val="0"/>
            <a:lumOff val="0"/>
            <a:alphaOff val="0"/>
          </a:schemeClr>
        </a:solidFill>
        <a:ln w="635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Inputs from DXC Modernization Studio</a:t>
          </a:r>
        </a:p>
      </dsp:txBody>
      <dsp:txXfrm>
        <a:off x="1597796" y="39902"/>
        <a:ext cx="1481468" cy="702719"/>
      </dsp:txXfrm>
    </dsp:sp>
    <dsp:sp modelId="{FD399C78-DC44-45DC-88B4-BA6C757F3BE9}">
      <dsp:nvSpPr>
        <dsp:cNvPr id="0" name=""/>
        <dsp:cNvSpPr/>
      </dsp:nvSpPr>
      <dsp:spPr>
        <a:xfrm>
          <a:off x="3067696" y="872482"/>
          <a:ext cx="1557498" cy="778749"/>
        </a:xfrm>
        <a:prstGeom prst="roundRect">
          <a:avLst/>
        </a:prstGeom>
        <a:solidFill>
          <a:schemeClr val="accent1">
            <a:hueOff val="0"/>
            <a:satOff val="0"/>
            <a:lumOff val="0"/>
            <a:alphaOff val="0"/>
          </a:schemeClr>
        </a:solidFill>
        <a:ln w="635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Automated Agile Planning</a:t>
          </a:r>
        </a:p>
      </dsp:txBody>
      <dsp:txXfrm>
        <a:off x="3105711" y="910497"/>
        <a:ext cx="1481468" cy="702719"/>
      </dsp:txXfrm>
    </dsp:sp>
    <dsp:sp modelId="{505FF212-D8E7-4EA3-A390-1B90DD39E850}">
      <dsp:nvSpPr>
        <dsp:cNvPr id="0" name=""/>
        <dsp:cNvSpPr/>
      </dsp:nvSpPr>
      <dsp:spPr>
        <a:xfrm>
          <a:off x="3067696" y="2613671"/>
          <a:ext cx="1557498" cy="778749"/>
        </a:xfrm>
        <a:prstGeom prst="roundRect">
          <a:avLst/>
        </a:prstGeom>
        <a:solidFill>
          <a:schemeClr val="accent1">
            <a:hueOff val="0"/>
            <a:satOff val="0"/>
            <a:lumOff val="0"/>
            <a:alphaOff val="0"/>
          </a:schemeClr>
        </a:solidFill>
        <a:ln w="635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Groom Backlog through Automated Assessment</a:t>
          </a:r>
        </a:p>
      </dsp:txBody>
      <dsp:txXfrm>
        <a:off x="3105711" y="2651686"/>
        <a:ext cx="1481468" cy="702719"/>
      </dsp:txXfrm>
    </dsp:sp>
    <dsp:sp modelId="{20FCA24C-D57D-4161-BA9D-D503B8A28FFB}">
      <dsp:nvSpPr>
        <dsp:cNvPr id="0" name=""/>
        <dsp:cNvSpPr/>
      </dsp:nvSpPr>
      <dsp:spPr>
        <a:xfrm>
          <a:off x="1559781" y="3484266"/>
          <a:ext cx="1557498" cy="778749"/>
        </a:xfrm>
        <a:prstGeom prst="roundRect">
          <a:avLst/>
        </a:prstGeom>
        <a:solidFill>
          <a:schemeClr val="accent1">
            <a:hueOff val="0"/>
            <a:satOff val="0"/>
            <a:lumOff val="0"/>
            <a:alphaOff val="0"/>
          </a:schemeClr>
        </a:solidFill>
        <a:ln w="635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Automated Agile DevOps</a:t>
          </a:r>
        </a:p>
      </dsp:txBody>
      <dsp:txXfrm>
        <a:off x="1597796" y="3522281"/>
        <a:ext cx="1481468" cy="702719"/>
      </dsp:txXfrm>
    </dsp:sp>
    <dsp:sp modelId="{8344CE32-F73A-4166-B487-40350AB74CDF}">
      <dsp:nvSpPr>
        <dsp:cNvPr id="0" name=""/>
        <dsp:cNvSpPr/>
      </dsp:nvSpPr>
      <dsp:spPr>
        <a:xfrm>
          <a:off x="51867" y="2613671"/>
          <a:ext cx="1557498" cy="778749"/>
        </a:xfrm>
        <a:prstGeom prst="roundRect">
          <a:avLst/>
        </a:prstGeom>
        <a:solidFill>
          <a:schemeClr val="accent1">
            <a:hueOff val="0"/>
            <a:satOff val="0"/>
            <a:lumOff val="0"/>
            <a:alphaOff val="0"/>
          </a:schemeClr>
        </a:solidFill>
        <a:ln w="635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Automated Containerization and Deployment</a:t>
          </a:r>
        </a:p>
      </dsp:txBody>
      <dsp:txXfrm>
        <a:off x="89882" y="2651686"/>
        <a:ext cx="1481468" cy="702719"/>
      </dsp:txXfrm>
    </dsp:sp>
    <dsp:sp modelId="{22140848-2275-4A6F-8C7F-BA1798D8713D}">
      <dsp:nvSpPr>
        <dsp:cNvPr id="0" name=""/>
        <dsp:cNvSpPr/>
      </dsp:nvSpPr>
      <dsp:spPr>
        <a:xfrm>
          <a:off x="51867" y="872482"/>
          <a:ext cx="1557498" cy="778749"/>
        </a:xfrm>
        <a:prstGeom prst="roundRect">
          <a:avLst/>
        </a:prstGeom>
        <a:solidFill>
          <a:schemeClr val="accent1">
            <a:hueOff val="0"/>
            <a:satOff val="0"/>
            <a:lumOff val="0"/>
            <a:alphaOff val="0"/>
          </a:schemeClr>
        </a:solidFill>
        <a:ln w="635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Measure Metrics and Continuous Improvement</a:t>
          </a:r>
        </a:p>
      </dsp:txBody>
      <dsp:txXfrm>
        <a:off x="89882" y="910497"/>
        <a:ext cx="1481468" cy="702719"/>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606670-26F7-4ABA-9E2A-6A0AC47E3AD7}" type="datetimeFigureOut">
              <a:rPr lang="en-US" smtClean="0">
                <a:latin typeface="Open Sans" panose="020B0606030504020204" pitchFamily="34" charset="0"/>
              </a:rPr>
              <a:t>11/22/2020</a:t>
            </a:fld>
            <a:endParaRPr lang="en-US">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BA72D-AEAB-42DE-BB37-1DE08E6F5802}" type="slidenum">
              <a:rPr lang="en-US" smtClean="0">
                <a:latin typeface="Open Sans" panose="020B0606030504020204" pitchFamily="34" charset="0"/>
              </a:rPr>
              <a:t>‹#›</a:t>
            </a:fld>
            <a:endParaRPr lang="en-US">
              <a:latin typeface="Open Sans" panose="020B0606030504020204" pitchFamily="34" charset="0"/>
            </a:endParaRPr>
          </a:p>
        </p:txBody>
      </p:sp>
    </p:spTree>
    <p:extLst>
      <p:ext uri="{BB962C8B-B14F-4D97-AF65-F5344CB8AC3E}">
        <p14:creationId xmlns:p14="http://schemas.microsoft.com/office/powerpoint/2010/main" val="27494457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6030504020204" pitchFamily="34" charset="0"/>
              </a:defRPr>
            </a:lvl1pPr>
          </a:lstStyle>
          <a:p>
            <a:endParaRPr lang="en-US"/>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6030504020204" pitchFamily="34" charset="0"/>
              </a:defRPr>
            </a:lvl1pPr>
          </a:lstStyle>
          <a:p>
            <a:fld id="{D514CF61-3A57-4391-891A-62EA04699517}" type="datetimeFigureOut">
              <a:rPr lang="en-US" smtClean="0"/>
              <a:pPr/>
              <a:t>11/22/2020</a:t>
            </a:fld>
            <a:endParaRPr lang="en-US"/>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6030504020204" pitchFamily="34" charset="0"/>
              </a:defRPr>
            </a:lvl1pPr>
          </a:lstStyle>
          <a:p>
            <a:endParaRPr lang="en-US"/>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6030504020204" pitchFamily="34" charset="0"/>
              </a:defRPr>
            </a:lvl1pPr>
          </a:lstStyle>
          <a:p>
            <a:fld id="{DDFA6EAA-CE61-4754-A534-884FE32D21DB}" type="slidenum">
              <a:rPr lang="en-US" smtClean="0"/>
              <a:pPr/>
              <a:t>‹#›</a:t>
            </a:fld>
            <a:endParaRPr lang="en-US"/>
          </a:p>
        </p:txBody>
      </p:sp>
    </p:spTree>
    <p:extLst>
      <p:ext uri="{BB962C8B-B14F-4D97-AF65-F5344CB8AC3E}">
        <p14:creationId xmlns:p14="http://schemas.microsoft.com/office/powerpoint/2010/main" val="2018628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FA6EAA-CE61-4754-A534-884FE32D21DB}" type="slidenum">
              <a:rPr lang="en-US" smtClean="0"/>
              <a:pPr/>
              <a:t>1</a:t>
            </a:fld>
            <a:endParaRPr lang="en-US" dirty="0"/>
          </a:p>
        </p:txBody>
      </p:sp>
    </p:spTree>
    <p:extLst>
      <p:ext uri="{BB962C8B-B14F-4D97-AF65-F5344CB8AC3E}">
        <p14:creationId xmlns:p14="http://schemas.microsoft.com/office/powerpoint/2010/main" val="2963552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FA6EAA-CE61-4754-A534-884FE32D21DB}" type="slidenum">
              <a:rPr lang="en-US" smtClean="0"/>
              <a:pPr/>
              <a:t>11</a:t>
            </a:fld>
            <a:endParaRPr lang="en-US"/>
          </a:p>
        </p:txBody>
      </p:sp>
    </p:spTree>
    <p:extLst>
      <p:ext uri="{BB962C8B-B14F-4D97-AF65-F5344CB8AC3E}">
        <p14:creationId xmlns:p14="http://schemas.microsoft.com/office/powerpoint/2010/main" val="2276159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defTabSz="1218358" eaLnBrk="0" fontAlgn="base" hangingPunct="0">
              <a:spcBef>
                <a:spcPct val="0"/>
              </a:spcBef>
              <a:spcAft>
                <a:spcPct val="0"/>
              </a:spcAft>
              <a:defRPr/>
            </a:pPr>
            <a:r>
              <a:rPr lang="en-US" sz="1200" b="0" dirty="0">
                <a:solidFill>
                  <a:srgbClr val="000000"/>
                </a:solidFill>
                <a:latin typeface="Arial"/>
              </a:rPr>
              <a:t>The</a:t>
            </a:r>
            <a:r>
              <a:rPr lang="en-US" sz="1200" b="1" dirty="0">
                <a:solidFill>
                  <a:srgbClr val="000000"/>
                </a:solidFill>
                <a:latin typeface="Arial"/>
              </a:rPr>
              <a:t> DXC Modernization Studio </a:t>
            </a:r>
            <a:r>
              <a:rPr lang="en-US" sz="1200" dirty="0">
                <a:solidFill>
                  <a:srgbClr val="000000"/>
                </a:solidFill>
                <a:latin typeface="Arial"/>
              </a:rPr>
              <a:t>is a framework containing DXC IP and Vendor products which has been developed and shaped along the Modernization path DXC has already made with </a:t>
            </a:r>
            <a:r>
              <a:rPr lang="en-US" sz="1200" b="1" dirty="0">
                <a:solidFill>
                  <a:srgbClr val="000000"/>
                </a:solidFill>
                <a:latin typeface="Arial"/>
              </a:rPr>
              <a:t>hundreds of customers </a:t>
            </a:r>
            <a:r>
              <a:rPr lang="en-US" sz="1200" dirty="0">
                <a:solidFill>
                  <a:srgbClr val="000000"/>
                </a:solidFill>
                <a:latin typeface="Arial"/>
              </a:rPr>
              <a:t>all over the globe.</a:t>
            </a:r>
            <a:br>
              <a:rPr lang="en-US" sz="1200" dirty="0">
                <a:solidFill>
                  <a:srgbClr val="000000"/>
                </a:solidFill>
                <a:latin typeface="Arial"/>
              </a:rPr>
            </a:br>
            <a:endParaRPr lang="en-US" sz="1200" dirty="0">
              <a:solidFill>
                <a:srgbClr val="000000"/>
              </a:solidFill>
              <a:latin typeface="Arial"/>
            </a:endParaRPr>
          </a:p>
          <a:p>
            <a:pPr algn="just" defTabSz="1218358" eaLnBrk="0" fontAlgn="base" hangingPunct="0">
              <a:spcBef>
                <a:spcPct val="0"/>
              </a:spcBef>
              <a:spcAft>
                <a:spcPct val="0"/>
              </a:spcAft>
              <a:defRPr/>
            </a:pPr>
            <a:r>
              <a:rPr lang="en-US" sz="1200" dirty="0">
                <a:solidFill>
                  <a:srgbClr val="000000"/>
                </a:solidFill>
                <a:latin typeface="Arial"/>
              </a:rPr>
              <a:t>It is built on top of computerized tools (incl. </a:t>
            </a:r>
            <a:r>
              <a:rPr lang="en-US" sz="1200" b="1" dirty="0">
                <a:solidFill>
                  <a:srgbClr val="000000"/>
                </a:solidFill>
                <a:latin typeface="Arial"/>
              </a:rPr>
              <a:t>AI </a:t>
            </a:r>
            <a:r>
              <a:rPr lang="en-US" sz="1200" dirty="0">
                <a:solidFill>
                  <a:srgbClr val="000000"/>
                </a:solidFill>
                <a:latin typeface="Arial"/>
              </a:rPr>
              <a:t>apps), repositories, analytics tools, dedicated workflow engine, historical data from </a:t>
            </a:r>
            <a:r>
              <a:rPr lang="en-US" sz="1200" b="1" dirty="0">
                <a:solidFill>
                  <a:srgbClr val="000000"/>
                </a:solidFill>
                <a:latin typeface="Arial"/>
              </a:rPr>
              <a:t>multiple successful customer case studies</a:t>
            </a:r>
            <a:r>
              <a:rPr lang="bg-BG" sz="1200" dirty="0">
                <a:solidFill>
                  <a:srgbClr val="000000"/>
                </a:solidFill>
                <a:latin typeface="Arial"/>
              </a:rPr>
              <a:t>,</a:t>
            </a:r>
            <a:r>
              <a:rPr lang="en-US" sz="1200" dirty="0">
                <a:solidFill>
                  <a:srgbClr val="000000"/>
                </a:solidFill>
                <a:latin typeface="Arial"/>
              </a:rPr>
              <a:t> and many more.</a:t>
            </a:r>
          </a:p>
          <a:p>
            <a:endParaRPr lang="en-US" dirty="0"/>
          </a:p>
          <a:p>
            <a:r>
              <a:rPr lang="en-US" b="1" dirty="0"/>
              <a:t>Studio’s Focus</a:t>
            </a:r>
            <a:r>
              <a:rPr lang="en-US" dirty="0"/>
              <a:t>:</a:t>
            </a:r>
          </a:p>
          <a:p>
            <a:pPr marL="285739" indent="-285739">
              <a:buFont typeface="Arial" panose="020B0604020202020204" pitchFamily="34" charset="0"/>
              <a:buChar char="•"/>
            </a:pPr>
            <a:r>
              <a:rPr lang="en-US" sz="1200" dirty="0"/>
              <a:t>Connected marketplace of best in breed solutions from DXC and its partner network</a:t>
            </a:r>
          </a:p>
          <a:p>
            <a:pPr marL="285739" indent="-285739">
              <a:buFont typeface="Arial" panose="020B0604020202020204" pitchFamily="34" charset="0"/>
              <a:buChar char="•"/>
            </a:pPr>
            <a:endParaRPr lang="en-US" sz="1200" dirty="0"/>
          </a:p>
          <a:p>
            <a:pPr marL="285739" indent="-285739">
              <a:buFont typeface="Arial" panose="020B0604020202020204" pitchFamily="34" charset="0"/>
              <a:buChar char="•"/>
            </a:pPr>
            <a:r>
              <a:rPr lang="en-US" sz="1200" dirty="0"/>
              <a:t>A sophisticated data model surrounding a Single Source of Truth</a:t>
            </a:r>
          </a:p>
          <a:p>
            <a:pPr marL="285739" indent="-285739">
              <a:buFont typeface="Arial" panose="020B0604020202020204" pitchFamily="34" charset="0"/>
              <a:buChar char="•"/>
            </a:pPr>
            <a:endParaRPr lang="en-US" sz="1200" dirty="0"/>
          </a:p>
          <a:p>
            <a:pPr marL="285739" indent="-285739">
              <a:buFont typeface="Arial" panose="020B0604020202020204" pitchFamily="34" charset="0"/>
              <a:buChar char="•"/>
            </a:pPr>
            <a:r>
              <a:rPr lang="en-US" sz="1200" dirty="0"/>
              <a:t>All solutions are plugged into a central API layer “Swagger”</a:t>
            </a:r>
          </a:p>
          <a:p>
            <a:pPr marL="285739" indent="-285739">
              <a:buFont typeface="Arial" panose="020B0604020202020204" pitchFamily="34" charset="0"/>
              <a:buChar char="•"/>
            </a:pPr>
            <a:endParaRPr lang="en-US" sz="1200" dirty="0"/>
          </a:p>
          <a:p>
            <a:pPr marL="285739" indent="-285739">
              <a:buFont typeface="Arial" panose="020B0604020202020204" pitchFamily="34" charset="0"/>
              <a:buChar char="•"/>
            </a:pPr>
            <a:r>
              <a:rPr lang="en-US" sz="1200" dirty="0"/>
              <a:t>End to end from first advisory through to migration</a:t>
            </a:r>
          </a:p>
          <a:p>
            <a:pPr marL="285739" indent="-285739">
              <a:buFont typeface="Arial" panose="020B0604020202020204" pitchFamily="34" charset="0"/>
              <a:buChar char="•"/>
            </a:pPr>
            <a:endParaRPr lang="en-US" sz="1200" dirty="0"/>
          </a:p>
          <a:p>
            <a:pPr marL="285739" indent="-285739">
              <a:buFont typeface="Arial" panose="020B0604020202020204" pitchFamily="34" charset="0"/>
              <a:buChar char="•"/>
            </a:pPr>
            <a:r>
              <a:rPr lang="en-US" sz="1200" dirty="0"/>
              <a:t>Connects the application and infrastructure knowledge together</a:t>
            </a:r>
          </a:p>
          <a:p>
            <a:pPr marL="285739" indent="-285739">
              <a:buFont typeface="Arial" panose="020B0604020202020204" pitchFamily="34" charset="0"/>
              <a:buChar char="•"/>
            </a:pPr>
            <a:endParaRPr lang="en-US" sz="1200" dirty="0"/>
          </a:p>
          <a:p>
            <a:pPr marL="285739" indent="-285739">
              <a:buFont typeface="Arial" panose="020B0604020202020204" pitchFamily="34" charset="0"/>
              <a:buChar char="•"/>
            </a:pPr>
            <a:r>
              <a:rPr lang="en-US" sz="1200" dirty="0"/>
              <a:t>Continuously incubating new exciting DXC client services from the data bank of knowledge and patterns 600k Apps</a:t>
            </a:r>
          </a:p>
          <a:p>
            <a:endParaRPr lang="en-US"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12</a:t>
            </a:fld>
            <a:endParaRPr lang="en-US"/>
          </a:p>
        </p:txBody>
      </p:sp>
    </p:spTree>
    <p:extLst>
      <p:ext uri="{BB962C8B-B14F-4D97-AF65-F5344CB8AC3E}">
        <p14:creationId xmlns:p14="http://schemas.microsoft.com/office/powerpoint/2010/main" val="776006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DXC Modernization is a process and tools framework used by DXC to deliver Application Migration and Modernization services</a:t>
            </a:r>
          </a:p>
          <a:p>
            <a:r>
              <a:rPr lang="en-US"/>
              <a:t>It contains DXC IP (shown in white text), Virtual Clarity services (shown in Blue text ) and a range of Vendor/Partner services (shown in yellow text) . This slide shows a snapshot of those features and capabilities</a:t>
            </a:r>
          </a:p>
          <a:p>
            <a:r>
              <a:rPr lang="en-US" b="1"/>
              <a:t>TEP </a:t>
            </a:r>
            <a:r>
              <a:rPr lang="en-US" b="0"/>
              <a:t>is Transformation Easy Planner – a mobile application to enable the client to quickly see (in less than 60 minutes) the challenges and opportunities for their transformation journey</a:t>
            </a:r>
            <a:endParaRPr lang="en-US" b="1"/>
          </a:p>
          <a:p>
            <a:r>
              <a:rPr lang="en-US" b="1"/>
              <a:t>ARPA is </a:t>
            </a:r>
            <a:r>
              <a:rPr lang="en-US" b="0"/>
              <a:t>Application Rapid Predictive Assessment – a high level assessment undertaken in a few days using 11 application and server data points readily available from the client to provide an 80% accurate estimate for the Transformation Costs and application treatment categorization</a:t>
            </a:r>
          </a:p>
          <a:p>
            <a:r>
              <a:rPr lang="en-US" b="1"/>
              <a:t>TAW is </a:t>
            </a:r>
            <a:r>
              <a:rPr lang="en-US" b="0"/>
              <a:t>Transformation Accelerator Workshop – a 1 day event to identify the Strategy and Challenges for Transformation</a:t>
            </a:r>
          </a:p>
          <a:p>
            <a:r>
              <a:rPr lang="en-US" b="1"/>
              <a:t>Integration Discovery is  </a:t>
            </a:r>
            <a:r>
              <a:rPr lang="en-US" b="0"/>
              <a:t>a capability to identify integration products in the ARPA input file or other application inventory list</a:t>
            </a:r>
          </a:p>
          <a:p>
            <a:r>
              <a:rPr lang="en-US" b="1"/>
              <a:t>API Discover is </a:t>
            </a:r>
            <a:r>
              <a:rPr lang="en-US" b="0"/>
              <a:t>utilizing the Microfocus product S</a:t>
            </a:r>
            <a:r>
              <a:rPr lang="en-GB" b="0"/>
              <a:t>DCA (Smart Data Centre Analytics) to explore the presence of APIs in the application estate using a specific API Discovery dashboard designed by Microfocus for DXC – this API dashboard is also available as part of the Apps-Infra Discovery Dependency Analysis feature</a:t>
            </a:r>
          </a:p>
          <a:p>
            <a:r>
              <a:rPr lang="en-US" b="1"/>
              <a:t>Discovery Tools Guide is </a:t>
            </a:r>
            <a:r>
              <a:rPr lang="en-US" b="0"/>
              <a:t>a register of a range of Discovery and Assessment tools with information about their use cases, advantages and disadvantages from DXC’s point of view</a:t>
            </a:r>
          </a:p>
          <a:p>
            <a:r>
              <a:rPr lang="en-US" b="1"/>
              <a:t>IBC is </a:t>
            </a:r>
            <a:r>
              <a:rPr lang="en-US" b="0"/>
              <a:t>the Initial Business Case modeler built by DXC which can be used throughout the lifecycle of an opportunity to build the Investment Business Case for transformation. It can be used right at the start when only the rough number of applications and servers are known and then revisited as more information and clarification about the clients IT estate becomes available</a:t>
            </a:r>
          </a:p>
          <a:p>
            <a:r>
              <a:rPr lang="en-US" b="1"/>
              <a:t>Studio Explorer is </a:t>
            </a:r>
            <a:r>
              <a:rPr lang="en-US" b="0"/>
              <a:t>a capability to visualize the data collected from ARPA to increase the insight and understanding of the applications </a:t>
            </a:r>
            <a:r>
              <a:rPr lang="en-US" b="0" err="1"/>
              <a:t>estate</a:t>
            </a:r>
            <a:r>
              <a:rPr lang="en-US" b="1" err="1"/>
              <a:t>Detailed</a:t>
            </a:r>
            <a:r>
              <a:rPr lang="en-US" b="1"/>
              <a:t> Delivery Assessment </a:t>
            </a:r>
            <a:r>
              <a:rPr lang="en-US" b="0"/>
              <a:t>is the Migration and Transformation Assessment activities to collect low level data into the “Single Source of Truth” database within the Studio to enable the Migration Delivery Team to undertake detailed level investigation to create the detailed migration plan. </a:t>
            </a:r>
            <a:endParaRPr lang="en-US" b="1"/>
          </a:p>
          <a:p>
            <a:r>
              <a:rPr lang="en-US" b="1"/>
              <a:t>Value Management is</a:t>
            </a:r>
            <a:r>
              <a:rPr lang="en-US" b="0"/>
              <a:t> a service from Virtual Clarity to provide an Investment Business Case and is also available as part of the Blueprint Assessment service which includes other Virtual Clarity services</a:t>
            </a:r>
          </a:p>
          <a:p>
            <a:r>
              <a:rPr lang="en-US" b="1" err="1"/>
              <a:t>ClearFoundation</a:t>
            </a:r>
            <a:r>
              <a:rPr lang="en-US" b="1"/>
              <a:t> Workshop  is </a:t>
            </a:r>
            <a:r>
              <a:rPr lang="en-US" b="0"/>
              <a:t>a service from Virtual Clarity undertaken over a few weeks to quickly </a:t>
            </a:r>
            <a:r>
              <a:rPr lang="en-GB" b="0"/>
              <a:t>identify the strategic path to transformation and is very effective if done in conjunction with TAW</a:t>
            </a:r>
          </a:p>
          <a:p>
            <a:r>
              <a:rPr lang="en-US" b="1"/>
              <a:t>Factory Fabric is </a:t>
            </a:r>
            <a:r>
              <a:rPr lang="en-US" b="0"/>
              <a:t>a process and tools framework for the delivery and management of Application Modernization treatment executions required prior to application migration</a:t>
            </a:r>
          </a:p>
          <a:p>
            <a:r>
              <a:rPr lang="en-US" b="1"/>
              <a:t>Cloud decision from </a:t>
            </a:r>
            <a:r>
              <a:rPr lang="en-US" b="1" err="1"/>
              <a:t>Krystallize</a:t>
            </a:r>
            <a:r>
              <a:rPr lang="en-US" b="1"/>
              <a:t> is </a:t>
            </a:r>
            <a:r>
              <a:rPr lang="en-US" b="0"/>
              <a:t>utilizing the </a:t>
            </a:r>
            <a:r>
              <a:rPr lang="en-US" b="0" err="1"/>
              <a:t>Krystallize</a:t>
            </a:r>
            <a:r>
              <a:rPr lang="en-US" b="0"/>
              <a:t> </a:t>
            </a:r>
            <a:r>
              <a:rPr lang="en-US" b="0" err="1"/>
              <a:t>CloudQOS</a:t>
            </a:r>
            <a:r>
              <a:rPr lang="en-US" b="0"/>
              <a:t> product to generate a synthetic application mirror a real application to provide information on cost and performance of that application in various cloud environments of the client’s choice. It also identifies the extent of remediation if needed to make the application work effectively in the target cloud</a:t>
            </a:r>
          </a:p>
          <a:p>
            <a:pPr marL="0" marR="0" lvl="0" indent="0" algn="l" defTabSz="731520" rtl="0" eaLnBrk="1" fontAlgn="auto" latinLnBrk="0" hangingPunct="1">
              <a:lnSpc>
                <a:spcPct val="100000"/>
              </a:lnSpc>
              <a:spcBef>
                <a:spcPts val="0"/>
              </a:spcBef>
              <a:spcAft>
                <a:spcPts val="0"/>
              </a:spcAft>
              <a:buClrTx/>
              <a:buSzTx/>
              <a:buFontTx/>
              <a:buNone/>
              <a:tabLst/>
              <a:defRPr/>
            </a:pPr>
            <a:r>
              <a:rPr lang="en-US" b="1"/>
              <a:t>UD Inventory Discovery is </a:t>
            </a:r>
            <a:r>
              <a:rPr lang="en-US" b="0"/>
              <a:t>utilizing the Microfocus product UD (Universal Discover) to collect data about the clients servers, networks and the workloads operating on them for analysis</a:t>
            </a:r>
          </a:p>
          <a:p>
            <a:r>
              <a:rPr lang="en-US" b="1"/>
              <a:t>Apps-Infra Dependency Analysis is </a:t>
            </a:r>
            <a:r>
              <a:rPr lang="en-US" b="0"/>
              <a:t>utilizing the Microfocus product SDCA (Smart Data Centre Analytics) to visualize the dependencies between applications and the infrastructure they are hosted upon in order to clarify understanding for migration and modernization planning</a:t>
            </a:r>
          </a:p>
          <a:p>
            <a:pPr marL="0" marR="0" lvl="0" indent="0" algn="l" defTabSz="731520" rtl="0" eaLnBrk="1" fontAlgn="auto" latinLnBrk="0" hangingPunct="1">
              <a:lnSpc>
                <a:spcPct val="100000"/>
              </a:lnSpc>
              <a:spcBef>
                <a:spcPts val="0"/>
              </a:spcBef>
              <a:spcAft>
                <a:spcPts val="0"/>
              </a:spcAft>
              <a:buClrTx/>
              <a:buSzTx/>
              <a:buFontTx/>
              <a:buNone/>
              <a:tabLst/>
              <a:defRPr/>
            </a:pPr>
            <a:r>
              <a:rPr lang="en-US" b="1"/>
              <a:t>Rapid Mainframe Assessment is </a:t>
            </a:r>
            <a:r>
              <a:rPr lang="en-US" b="0"/>
              <a:t>utilizing the Microfocus product Enterprise Analyzer to understand mainframe application workloads and provide guidance on options for migration and modernization including the use of Microfocus to “Rehost” the application off the mainframe</a:t>
            </a:r>
          </a:p>
          <a:p>
            <a:endParaRPr lang="en-GB"/>
          </a:p>
        </p:txBody>
      </p:sp>
      <p:sp>
        <p:nvSpPr>
          <p:cNvPr id="4" name="Slide Number Placeholder 3"/>
          <p:cNvSpPr>
            <a:spLocks noGrp="1"/>
          </p:cNvSpPr>
          <p:nvPr>
            <p:ph type="sldNum" sz="quarter" idx="5"/>
          </p:nvPr>
        </p:nvSpPr>
        <p:spPr/>
        <p:txBody>
          <a:bodyPr/>
          <a:lstStyle/>
          <a:p>
            <a:fld id="{7DE2E8FF-3D0C-9D4D-B4D1-3089215958A5}" type="slidenum">
              <a:rPr lang="en-US" smtClean="0"/>
              <a:pPr/>
              <a:t>13</a:t>
            </a:fld>
            <a:endParaRPr lang="en-US"/>
          </a:p>
        </p:txBody>
      </p:sp>
    </p:spTree>
    <p:extLst>
      <p:ext uri="{BB962C8B-B14F-4D97-AF65-F5344CB8AC3E}">
        <p14:creationId xmlns:p14="http://schemas.microsoft.com/office/powerpoint/2010/main" val="283661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956554" y="8817904"/>
            <a:ext cx="3026833" cy="464185"/>
          </a:xfrm>
          <a:prstGeom prst="rect">
            <a:avLst/>
          </a:prstGeom>
        </p:spPr>
        <p:txBody>
          <a:bodyPr/>
          <a:lstStyle/>
          <a:p>
            <a:fld id="{22A853E8-D85F-5D49-95D2-E1D96ABFE2B9}" type="slidenum">
              <a:rPr lang="en-GB" smtClean="0">
                <a:solidFill>
                  <a:prstClr val="black"/>
                </a:solidFill>
              </a:rPr>
              <a:pPr/>
              <a:t>17</a:t>
            </a:fld>
            <a:endParaRPr lang="en-GB">
              <a:solidFill>
                <a:prstClr val="black"/>
              </a:solidFill>
            </a:endParaRPr>
          </a:p>
        </p:txBody>
      </p:sp>
    </p:spTree>
    <p:extLst>
      <p:ext uri="{BB962C8B-B14F-4D97-AF65-F5344CB8AC3E}">
        <p14:creationId xmlns:p14="http://schemas.microsoft.com/office/powerpoint/2010/main" val="2072801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E2E8FF-3D0C-9D4D-B4D1-3089215958A5}" type="slidenum">
              <a:rPr lang="en-US" smtClean="0"/>
              <a:pPr/>
              <a:t>18</a:t>
            </a:fld>
            <a:endParaRPr lang="en-US"/>
          </a:p>
        </p:txBody>
      </p:sp>
    </p:spTree>
    <p:extLst>
      <p:ext uri="{BB962C8B-B14F-4D97-AF65-F5344CB8AC3E}">
        <p14:creationId xmlns:p14="http://schemas.microsoft.com/office/powerpoint/2010/main" val="4014680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E2E8FF-3D0C-9D4D-B4D1-3089215958A5}" type="slidenum">
              <a:rPr kumimoji="0" lang="en-US" sz="1200" b="0" i="0" u="none" strike="noStrike" kern="1200" cap="none" spc="0" normalizeH="0" baseline="0" noProof="0" smtClean="0">
                <a:ln>
                  <a:noFill/>
                </a:ln>
                <a:solidFill>
                  <a:prstClr val="black"/>
                </a:solidFill>
                <a:effectLst/>
                <a:uLnTx/>
                <a:uFillTx/>
                <a:latin typeface="Open Sans" panose="020B0606030504020204" pitchFamily="34" charset="0"/>
                <a:cs typeface="Arial"/>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Open Sans" panose="020B0606030504020204" pitchFamily="34" charset="0"/>
              <a:cs typeface="Arial"/>
            </a:endParaRPr>
          </a:p>
        </p:txBody>
      </p:sp>
    </p:spTree>
    <p:extLst>
      <p:ext uri="{BB962C8B-B14F-4D97-AF65-F5344CB8AC3E}">
        <p14:creationId xmlns:p14="http://schemas.microsoft.com/office/powerpoint/2010/main" val="1378873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E2E8FF-3D0C-9D4D-B4D1-3089215958A5}" type="slidenum">
              <a:rPr kumimoji="0" lang="en-US" sz="1200" b="0" i="0" u="none" strike="noStrike" kern="1200" cap="none" spc="0" normalizeH="0" baseline="0" noProof="0" smtClean="0">
                <a:ln>
                  <a:noFill/>
                </a:ln>
                <a:solidFill>
                  <a:prstClr val="black"/>
                </a:solidFill>
                <a:effectLst/>
                <a:uLnTx/>
                <a:uFillTx/>
                <a:latin typeface="Open Sans" panose="020B0606030504020204" pitchFamily="34" charset="0"/>
                <a:cs typeface="Arial"/>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Open Sans" panose="020B0606030504020204" pitchFamily="34" charset="0"/>
              <a:cs typeface="Arial"/>
            </a:endParaRPr>
          </a:p>
        </p:txBody>
      </p:sp>
    </p:spTree>
    <p:extLst>
      <p:ext uri="{BB962C8B-B14F-4D97-AF65-F5344CB8AC3E}">
        <p14:creationId xmlns:p14="http://schemas.microsoft.com/office/powerpoint/2010/main" val="3824914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Arial" panose="020B0604020202020204" pitchFamily="34" charset="0"/>
                <a:cs typeface="Arial" panose="020B0604020202020204" pitchFamily="34" charset="0"/>
              </a:rPr>
              <a:t>Main</a:t>
            </a:r>
            <a:r>
              <a:rPr lang="en-US" sz="900" baseline="0" dirty="0">
                <a:latin typeface="Arial" panose="020B0604020202020204" pitchFamily="34" charset="0"/>
                <a:cs typeface="Arial" panose="020B0604020202020204" pitchFamily="34" charset="0"/>
              </a:rPr>
              <a:t> points:</a:t>
            </a:r>
          </a:p>
          <a:p>
            <a:pPr marL="171450" indent="-171450">
              <a:buFontTx/>
              <a:buChar char="-"/>
            </a:pPr>
            <a:r>
              <a:rPr lang="en-US" sz="900" baseline="0" dirty="0">
                <a:latin typeface="Arial" panose="020B0604020202020204" pitchFamily="34" charset="0"/>
                <a:cs typeface="Arial" panose="020B0604020202020204" pitchFamily="34" charset="0"/>
              </a:rPr>
              <a:t>Uncertainty is driving corporate demand for even greater operational efficiency</a:t>
            </a:r>
          </a:p>
          <a:p>
            <a:pPr marL="171450" indent="-171450">
              <a:buFontTx/>
              <a:buChar char="-"/>
            </a:pPr>
            <a:r>
              <a:rPr lang="en-US" sz="900" baseline="0" dirty="0">
                <a:latin typeface="Arial" panose="020B0604020202020204" pitchFamily="34" charset="0"/>
                <a:cs typeface="Arial" panose="020B0604020202020204" pitchFamily="34" charset="0"/>
              </a:rPr>
              <a:t>The continually changing business environment requires moving more quickly, being more agile </a:t>
            </a:r>
          </a:p>
          <a:p>
            <a:pPr marL="171450" indent="-171450">
              <a:buFontTx/>
              <a:buChar char="-"/>
            </a:pPr>
            <a:r>
              <a:rPr lang="en-US" sz="900" baseline="0" dirty="0">
                <a:latin typeface="Arial" panose="020B0604020202020204" pitchFamily="34" charset="0"/>
                <a:cs typeface="Arial" panose="020B0604020202020204" pitchFamily="34" charset="0"/>
              </a:rPr>
              <a:t>We need to innovate and respond to what is becoming a very different marketplace</a:t>
            </a:r>
          </a:p>
          <a:p>
            <a:pPr marL="171450" indent="-171450">
              <a:buFontTx/>
              <a:buChar char="-"/>
            </a:pPr>
            <a:endParaRPr lang="en-US" sz="900" baseline="0" dirty="0">
              <a:latin typeface="Arial" panose="020B0604020202020204" pitchFamily="34" charset="0"/>
              <a:cs typeface="Arial" panose="020B0604020202020204" pitchFamily="34" charset="0"/>
            </a:endParaRPr>
          </a:p>
          <a:p>
            <a:pPr marL="0" indent="0">
              <a:buFontTx/>
              <a:buNone/>
            </a:pPr>
            <a:r>
              <a:rPr lang="en-US" sz="900" baseline="0" dirty="0">
                <a:latin typeface="Arial" panose="020B0604020202020204" pitchFamily="34" charset="0"/>
                <a:cs typeface="Arial" panose="020B0604020202020204" pitchFamily="34" charset="0"/>
              </a:rPr>
              <a:t>This was all true prior to 2020, but external and internal challenges are underscoring that today.</a:t>
            </a:r>
          </a:p>
          <a:p>
            <a:pPr marL="0" indent="0">
              <a:buFontTx/>
              <a:buNone/>
            </a:pPr>
            <a:endParaRPr lang="en-US" sz="900" baseline="0" dirty="0">
              <a:latin typeface="Arial" panose="020B0604020202020204" pitchFamily="34" charset="0"/>
              <a:cs typeface="Arial" panose="020B0604020202020204" pitchFamily="34" charset="0"/>
            </a:endParaRPr>
          </a:p>
          <a:p>
            <a:pPr marL="0" indent="0">
              <a:buFontTx/>
              <a:buNone/>
            </a:pPr>
            <a:r>
              <a:rPr lang="en-US" sz="900" baseline="0" dirty="0">
                <a:latin typeface="Arial" panose="020B0604020202020204" pitchFamily="34" charset="0"/>
                <a:cs typeface="Arial" panose="020B0604020202020204" pitchFamily="34" charset="0"/>
              </a:rPr>
              <a:t>It’s true for DXC, and we believe it to be true for you. We are striving to become more data-driven, more productive and innovative, and more customer outcome-focused around you and your business.</a:t>
            </a:r>
          </a:p>
          <a:p>
            <a:pPr marL="0" indent="0">
              <a:buFontTx/>
              <a:buNone/>
            </a:pPr>
            <a:endParaRPr lang="en-US" sz="900" baseline="0" dirty="0">
              <a:latin typeface="Arial" panose="020B0604020202020204" pitchFamily="34" charset="0"/>
              <a:cs typeface="Arial" panose="020B0604020202020204" pitchFamily="34" charset="0"/>
            </a:endParaRPr>
          </a:p>
          <a:p>
            <a:pPr marL="0" indent="0">
              <a:buFontTx/>
              <a:buNone/>
            </a:pPr>
            <a:r>
              <a:rPr lang="en-US" sz="900" baseline="0" dirty="0">
                <a:latin typeface="Arial" panose="020B0604020202020204" pitchFamily="34" charset="0"/>
                <a:cs typeface="Arial" panose="020B0604020202020204" pitchFamily="34" charset="0"/>
              </a:rPr>
              <a:t>[Note: if there are client-specific examples for the topics of operational efficiency, speed and agility or market competitiveness, you should use this slide to highlight or validate those – leave room for the client to speak and make this conversational]</a:t>
            </a:r>
            <a:endParaRPr lang="en-US" sz="900" dirty="0">
              <a:latin typeface="Arial" pitchFamily="34" charset="0"/>
              <a:cs typeface="Arial"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FA6EAA-CE61-4754-A534-884FE32D21DB}" type="slidenum">
              <a:rPr kumimoji="0" lang="en-US" sz="1200" b="0" i="0" u="none" strike="noStrike" kern="1200" cap="none" spc="0" normalizeH="0" baseline="0" noProof="0" smtClean="0">
                <a:ln>
                  <a:noFill/>
                </a:ln>
                <a:solidFill>
                  <a:prstClr val="black"/>
                </a:solidFill>
                <a:effectLst/>
                <a:uLnTx/>
                <a:uFillTx/>
                <a:latin typeface="Open Sans" panose="020B0606030504020204" pitchFamily="34" charset="0"/>
                <a:cs typeface="Arial"/>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Open Sans" panose="020B0606030504020204" pitchFamily="34" charset="0"/>
              <a:cs typeface="Arial"/>
            </a:endParaRPr>
          </a:p>
        </p:txBody>
      </p:sp>
    </p:spTree>
    <p:extLst>
      <p:ext uri="{BB962C8B-B14F-4D97-AF65-F5344CB8AC3E}">
        <p14:creationId xmlns:p14="http://schemas.microsoft.com/office/powerpoint/2010/main" val="106447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We do a lot of business with you and it’s good business. We keep critical pieces of your IT estate running and because of our history together we know your business and your industry pretty well. All the same, we believe we can actually have</a:t>
            </a:r>
            <a:r>
              <a:rPr lang="en-US" baseline="0"/>
              <a:t> more end-to-end </a:t>
            </a:r>
            <a:r>
              <a:rPr lang="en-US"/>
              <a:t>impact on your outcomes with the solutions we</a:t>
            </a:r>
            <a:r>
              <a:rPr lang="en-US" baseline="0"/>
              <a:t> design and deliver with you</a:t>
            </a:r>
            <a:r>
              <a:rPr lang="en-US"/>
              <a:t>. </a:t>
            </a:r>
          </a:p>
          <a:p>
            <a:pPr marL="0" indent="0">
              <a:buFontTx/>
              <a:buNone/>
            </a:pPr>
            <a:endParaRPr lang="en-US"/>
          </a:p>
          <a:p>
            <a:pPr marL="0" indent="0">
              <a:buFontTx/>
              <a:buNone/>
            </a:pPr>
            <a:r>
              <a:rPr lang="en-US"/>
              <a:t>As</a:t>
            </a:r>
            <a:r>
              <a:rPr lang="en-US" baseline="0"/>
              <a:t> one of your strategic partners and providers, DXC can be more engaged with your transformation than we have been. We will continue to help you run your business, and we think we can help you change by:</a:t>
            </a:r>
          </a:p>
          <a:p>
            <a:pPr marL="171450" indent="-171450">
              <a:buFontTx/>
              <a:buChar char="-"/>
            </a:pPr>
            <a:r>
              <a:rPr lang="en-US" baseline="0"/>
              <a:t>Harvesting your enterprise data with advanced analytics and AI in order to have an accurate view of your business, your products and your customers, how they behave and change over time, how they react to global forces and how they respond to your strategies</a:t>
            </a:r>
          </a:p>
          <a:p>
            <a:pPr marL="171450" indent="-171450">
              <a:buFontTx/>
              <a:buChar char="-"/>
            </a:pPr>
            <a:r>
              <a:rPr lang="en-US"/>
              <a:t>Engineering innovative apps, products and experiences that help you solve business problems,</a:t>
            </a:r>
            <a:r>
              <a:rPr lang="en-US" baseline="0"/>
              <a:t> bring new market ideas to life and reinvigorate existing revenue channels</a:t>
            </a:r>
            <a:endParaRPr lang="en-US"/>
          </a:p>
          <a:p>
            <a:pPr marL="0" indent="0">
              <a:buFontTx/>
              <a:buNone/>
            </a:pPr>
            <a:endParaRPr lang="en-US"/>
          </a:p>
          <a:p>
            <a:pPr marL="0" indent="0">
              <a:buFontTx/>
              <a:buNone/>
            </a:pPr>
            <a:r>
              <a:rPr lang="en-US"/>
              <a:t>We don’t think we’ve been doing that for you the way we could be because we have some “top of the stack” capabilities we haven’t really brought to you the right way or in the right context.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FA6EAA-CE61-4754-A534-884FE32D21DB}" type="slidenum">
              <a:rPr kumimoji="0" lang="en-US" sz="1200" b="0" i="0" u="none" strike="noStrike" kern="1200" cap="none" spc="0" normalizeH="0" baseline="0" noProof="0" smtClean="0">
                <a:ln>
                  <a:noFill/>
                </a:ln>
                <a:solidFill>
                  <a:prstClr val="black"/>
                </a:solidFill>
                <a:effectLst/>
                <a:uLnTx/>
                <a:uFillTx/>
                <a:latin typeface="Open Sans" panose="020B0606030504020204" pitchFamily="34" charset="0"/>
                <a:cs typeface="Arial"/>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Open Sans" panose="020B0606030504020204" pitchFamily="34" charset="0"/>
              <a:cs typeface="Arial"/>
            </a:endParaRPr>
          </a:p>
        </p:txBody>
      </p:sp>
    </p:spTree>
    <p:extLst>
      <p:ext uri="{BB962C8B-B14F-4D97-AF65-F5344CB8AC3E}">
        <p14:creationId xmlns:p14="http://schemas.microsoft.com/office/powerpoint/2010/main" val="2074036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463040" rtl="0" eaLnBrk="1" fontAlgn="auto" latinLnBrk="0" hangingPunct="1">
              <a:lnSpc>
                <a:spcPct val="100000"/>
              </a:lnSpc>
              <a:spcBef>
                <a:spcPts val="0"/>
              </a:spcBef>
              <a:spcAft>
                <a:spcPts val="0"/>
              </a:spcAft>
              <a:buClrTx/>
              <a:buSzTx/>
              <a:buFontTx/>
              <a:buNone/>
              <a:tabLst/>
              <a:defRPr/>
            </a:pPr>
            <a:fld id="{7DE2E8FF-3D0C-9D4D-B4D1-3089215958A5}" type="slidenum">
              <a:rPr kumimoji="0" lang="en-US" sz="1200" b="0" i="0" u="none" strike="noStrike" kern="1200" cap="none" spc="0" normalizeH="0" baseline="0" noProof="0" smtClean="0">
                <a:ln>
                  <a:noFill/>
                </a:ln>
                <a:solidFill>
                  <a:prstClr val="black"/>
                </a:solidFill>
                <a:effectLst/>
                <a:uLnTx/>
                <a:uFillTx/>
                <a:latin typeface="Arial"/>
                <a:ea typeface="Arial Unicode MS" pitchFamily="34" charset="-128"/>
                <a:cs typeface="Arial"/>
              </a:rPr>
              <a:pPr marL="0" marR="0" lvl="0" indent="0" algn="r" defTabSz="146304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a:ea typeface="Arial Unicode MS" pitchFamily="34" charset="-128"/>
              <a:cs typeface="Arial"/>
            </a:endParaRPr>
          </a:p>
        </p:txBody>
      </p:sp>
    </p:spTree>
    <p:extLst>
      <p:ext uri="{BB962C8B-B14F-4D97-AF65-F5344CB8AC3E}">
        <p14:creationId xmlns:p14="http://schemas.microsoft.com/office/powerpoint/2010/main" val="170046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 t</a:t>
            </a:r>
            <a:r>
              <a:rPr lang="en-US" sz="900"/>
              <a:t>oday, I’d like to talk to you about how we’re able to create more value for you at the top of this stack.</a:t>
            </a:r>
          </a:p>
          <a:p>
            <a:endParaRPr lang="en-US" sz="900"/>
          </a:p>
          <a:p>
            <a:r>
              <a:rPr lang="en-US" sz="900"/>
              <a:t>This is DXC’s Enterprise Technology Stack. </a:t>
            </a:r>
          </a:p>
          <a:p>
            <a:endParaRPr lang="en-US" sz="900"/>
          </a:p>
          <a:p>
            <a:r>
              <a:rPr lang="en-US" sz="900"/>
              <a:t>[**Note: this slide can easily become about our organizational model, so it is important to continue to connect what we deliver to the value it creates for our customers. Those outcomes are on the right and should be discussed from the bottom up. Unpack</a:t>
            </a:r>
            <a:r>
              <a:rPr lang="en-US" sz="900" baseline="0"/>
              <a:t> briefly starting with IT Outsourcing and work up.]</a:t>
            </a:r>
            <a:endParaRPr lang="en-US" sz="900"/>
          </a:p>
          <a:p>
            <a:endParaRPr lang="en-US" sz="900"/>
          </a:p>
          <a:p>
            <a:r>
              <a:rPr lang="en-US" sz="900"/>
              <a:t>Historically, we’ve focused on the first few layers with you [modify</a:t>
            </a:r>
            <a:r>
              <a:rPr lang="en-US" sz="900" baseline="0"/>
              <a:t> these statements for the current client scope]</a:t>
            </a:r>
            <a:r>
              <a:rPr lang="en-US" sz="900"/>
              <a:t>:</a:t>
            </a:r>
          </a:p>
          <a:p>
            <a:pPr marL="457200" indent="-457200">
              <a:buAutoNum type="arabicParenR"/>
            </a:pPr>
            <a:r>
              <a:rPr lang="en-US" sz="900"/>
              <a:t>Maintaining and running your complex IT environments</a:t>
            </a:r>
          </a:p>
          <a:p>
            <a:pPr marL="457200" indent="-457200">
              <a:buAutoNum type="arabicParenR"/>
            </a:pPr>
            <a:r>
              <a:rPr lang="en-US" sz="900"/>
              <a:t>Introducing you to or migrating</a:t>
            </a:r>
            <a:r>
              <a:rPr lang="en-US" sz="900" baseline="0"/>
              <a:t> some of your estate</a:t>
            </a:r>
            <a:r>
              <a:rPr lang="en-US" sz="900"/>
              <a:t> you to the cloud;</a:t>
            </a:r>
            <a:r>
              <a:rPr lang="en-US" sz="900" baseline="0"/>
              <a:t> </a:t>
            </a:r>
            <a:r>
              <a:rPr lang="en-US" sz="900"/>
              <a:t>securing your environment. </a:t>
            </a:r>
          </a:p>
          <a:p>
            <a:pPr marL="457200" indent="-457200">
              <a:buAutoNum type="arabicParenR"/>
            </a:pPr>
            <a:r>
              <a:rPr lang="en-US" sz="900"/>
              <a:t>Building</a:t>
            </a:r>
            <a:r>
              <a:rPr lang="en-US" sz="900" baseline="0"/>
              <a:t> or running</a:t>
            </a:r>
            <a:r>
              <a:rPr lang="en-US" sz="900"/>
              <a:t> your applications </a:t>
            </a:r>
          </a:p>
          <a:p>
            <a:pPr marL="457200" indent="-457200">
              <a:buAutoNum type="arabicParenR"/>
            </a:pPr>
            <a:endParaRPr lang="en-US" sz="900"/>
          </a:p>
          <a:p>
            <a:pPr marL="0" indent="0">
              <a:buNone/>
            </a:pPr>
            <a:r>
              <a:rPr lang="en-US" sz="900"/>
              <a:t>Today,</a:t>
            </a:r>
            <a:r>
              <a:rPr lang="en-US" sz="900" baseline="0"/>
              <a:t> I want to focus our conversation on this top part of the stack and how we can apply DXC’s deep consulting, analytics and engineering capabilities for you.</a:t>
            </a:r>
            <a:endParaRPr lang="en-US" sz="900"/>
          </a:p>
          <a:p>
            <a:pPr marL="0" indent="0">
              <a:buNone/>
            </a:pPr>
            <a:endParaRPr lang="en-US" sz="900"/>
          </a:p>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0"/>
          </a:p>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0"/>
          </a:p>
        </p:txBody>
      </p:sp>
      <p:sp>
        <p:nvSpPr>
          <p:cNvPr id="4" name="Slide Number Placeholder 3"/>
          <p:cNvSpPr>
            <a:spLocks noGrp="1"/>
          </p:cNvSpPr>
          <p:nvPr>
            <p:ph type="sldNum" sz="quarter" idx="5"/>
          </p:nvPr>
        </p:nvSpPr>
        <p:spPr/>
        <p:txBody>
          <a:bodyPr/>
          <a:lstStyle/>
          <a:p>
            <a:fld id="{DDFA6EAA-CE61-4754-A534-884FE32D21DB}" type="slidenum">
              <a:rPr lang="en-US" smtClean="0"/>
              <a:pPr/>
              <a:t>5</a:t>
            </a:fld>
            <a:endParaRPr lang="en-US"/>
          </a:p>
        </p:txBody>
      </p:sp>
    </p:spTree>
    <p:extLst>
      <p:ext uri="{BB962C8B-B14F-4D97-AF65-F5344CB8AC3E}">
        <p14:creationId xmlns:p14="http://schemas.microsoft.com/office/powerpoint/2010/main" val="1222876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a:t>We’ll unpack each of these three areas a bit on the next slide.</a:t>
            </a:r>
          </a:p>
        </p:txBody>
      </p:sp>
      <p:sp>
        <p:nvSpPr>
          <p:cNvPr id="4" name="Slide Number Placeholder 3"/>
          <p:cNvSpPr>
            <a:spLocks noGrp="1"/>
          </p:cNvSpPr>
          <p:nvPr>
            <p:ph type="sldNum" sz="quarter" idx="5"/>
          </p:nvPr>
        </p:nvSpPr>
        <p:spPr/>
        <p:txBody>
          <a:bodyPr/>
          <a:lstStyle/>
          <a:p>
            <a:fld id="{DDFA6EAA-CE61-4754-A534-884FE32D21DB}" type="slidenum">
              <a:rPr lang="en-US" smtClean="0"/>
              <a:pPr/>
              <a:t>6</a:t>
            </a:fld>
            <a:endParaRPr lang="en-US"/>
          </a:p>
        </p:txBody>
      </p:sp>
    </p:spTree>
    <p:extLst>
      <p:ext uri="{BB962C8B-B14F-4D97-AF65-F5344CB8AC3E}">
        <p14:creationId xmlns:p14="http://schemas.microsoft.com/office/powerpoint/2010/main" val="1830048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a:t>
            </a:r>
            <a:r>
              <a:rPr lang="en-US" baseline="0"/>
              <a:t> solution components for Analytics, Consulting and Engineering at DXC are 9 capabilities that are designed to be interconnected and utilized in conjunction with each other to build unique results for you.</a:t>
            </a:r>
            <a:endParaRPr lang="en-US"/>
          </a:p>
          <a:p>
            <a:endParaRPr lang="en-US"/>
          </a:p>
          <a:p>
            <a:r>
              <a:rPr lang="en-US"/>
              <a:t>Pick a few and explain them.</a:t>
            </a:r>
          </a:p>
          <a:p>
            <a:endParaRPr lang="en-US"/>
          </a:p>
          <a:p>
            <a:r>
              <a:rPr lang="en-US"/>
              <a:t>”It seems like xyz and 123 might be most relevant to your business…” </a:t>
            </a:r>
          </a:p>
          <a:p>
            <a:endParaRPr lang="en-US"/>
          </a:p>
          <a:p>
            <a:r>
              <a:rPr lang="en-US"/>
              <a:t>Or</a:t>
            </a:r>
          </a:p>
          <a:p>
            <a:endParaRPr lang="en-US"/>
          </a:p>
          <a:p>
            <a:r>
              <a:rPr lang="en-US"/>
              <a:t>“While I think there is likely some applicability</a:t>
            </a:r>
            <a:r>
              <a:rPr lang="en-US" baseline="0"/>
              <a:t> for each of these in your business today, from our previous discussions, we should talk more about xyz…” [this sets up moving to a pitch deck for a particular solution component(s) as an addendum]</a:t>
            </a:r>
          </a:p>
        </p:txBody>
      </p:sp>
      <p:sp>
        <p:nvSpPr>
          <p:cNvPr id="4" name="Slide Number Placeholder 3"/>
          <p:cNvSpPr>
            <a:spLocks noGrp="1"/>
          </p:cNvSpPr>
          <p:nvPr>
            <p:ph type="sldNum" sz="quarter" idx="5"/>
          </p:nvPr>
        </p:nvSpPr>
        <p:spPr/>
        <p:txBody>
          <a:bodyPr/>
          <a:lstStyle/>
          <a:p>
            <a:fld id="{DDFA6EAA-CE61-4754-A534-884FE32D21DB}" type="slidenum">
              <a:rPr lang="en-US" smtClean="0"/>
              <a:pPr/>
              <a:t>7</a:t>
            </a:fld>
            <a:endParaRPr lang="en-US"/>
          </a:p>
        </p:txBody>
      </p:sp>
    </p:spTree>
    <p:extLst>
      <p:ext uri="{BB962C8B-B14F-4D97-AF65-F5344CB8AC3E}">
        <p14:creationId xmlns:p14="http://schemas.microsoft.com/office/powerpoint/2010/main" val="1461781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FA6EAA-CE61-4754-A534-884FE32D21DB}" type="slidenum">
              <a:rPr lang="en-US" smtClean="0"/>
              <a:pPr/>
              <a:t>9</a:t>
            </a:fld>
            <a:endParaRPr lang="en-US"/>
          </a:p>
        </p:txBody>
      </p:sp>
    </p:spTree>
    <p:extLst>
      <p:ext uri="{BB962C8B-B14F-4D97-AF65-F5344CB8AC3E}">
        <p14:creationId xmlns:p14="http://schemas.microsoft.com/office/powerpoint/2010/main" val="478383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FA6EAA-CE61-4754-A534-884FE32D21DB}" type="slidenum">
              <a:rPr lang="en-US" smtClean="0"/>
              <a:pPr/>
              <a:t>10</a:t>
            </a:fld>
            <a:endParaRPr lang="en-US"/>
          </a:p>
        </p:txBody>
      </p:sp>
    </p:spTree>
    <p:extLst>
      <p:ext uri="{BB962C8B-B14F-4D97-AF65-F5344CB8AC3E}">
        <p14:creationId xmlns:p14="http://schemas.microsoft.com/office/powerpoint/2010/main" val="3239881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838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ti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324" y="1323"/>
          <a:ext cx="1323" cy="1323"/>
        </p:xfrm>
        <a:graphic>
          <a:graphicData uri="http://schemas.openxmlformats.org/presentationml/2006/ole">
            <mc:AlternateContent xmlns:mc="http://schemas.openxmlformats.org/markup-compatibility/2006">
              <mc:Choice xmlns:v="urn:schemas-microsoft-com:vml" Requires="v">
                <p:oleObj spid="_x0000_s1028"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324" y="1323"/>
                        <a:ext cx="1323" cy="1323"/>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641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3" y="521208"/>
            <a:ext cx="10969943" cy="411480"/>
          </a:xfrm>
        </p:spPr>
        <p:txBody>
          <a:bodyPr/>
          <a:lstStyle>
            <a:lvl1pPr>
              <a:defRPr/>
            </a:lvl1pPr>
          </a:lstStyle>
          <a:p>
            <a:r>
              <a:t>Click to add one-line title</a:t>
            </a:r>
          </a:p>
        </p:txBody>
      </p:sp>
      <p:sp>
        <p:nvSpPr>
          <p:cNvPr id="10" name="Text Placeholder 7"/>
          <p:cNvSpPr>
            <a:spLocks noGrp="1"/>
          </p:cNvSpPr>
          <p:nvPr>
            <p:ph type="body" sz="quarter" idx="13" hasCustomPrompt="1"/>
          </p:nvPr>
        </p:nvSpPr>
        <p:spPr>
          <a:xfrm>
            <a:off x="609443"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t>Click to add heading</a:t>
            </a:r>
          </a:p>
        </p:txBody>
      </p:sp>
      <p:sp>
        <p:nvSpPr>
          <p:cNvPr id="4" name="Content Placeholder 3"/>
          <p:cNvSpPr>
            <a:spLocks noGrp="1"/>
          </p:cNvSpPr>
          <p:nvPr>
            <p:ph sz="half" idx="2"/>
          </p:nvPr>
        </p:nvSpPr>
        <p:spPr>
          <a:xfrm>
            <a:off x="609442"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t>Click to add heading</a:t>
            </a:r>
          </a:p>
        </p:txBody>
      </p:sp>
      <p:sp>
        <p:nvSpPr>
          <p:cNvPr id="6" name="Content Placeholder 5"/>
          <p:cNvSpPr>
            <a:spLocks noGrp="1"/>
          </p:cNvSpPr>
          <p:nvPr>
            <p:ph sz="quarter" idx="4"/>
          </p:nvPr>
        </p:nvSpPr>
        <p:spPr>
          <a:xfrm>
            <a:off x="6275864"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a:xfrm>
            <a:off x="6934201" y="6426104"/>
            <a:ext cx="4025198" cy="210312"/>
          </a:xfrm>
          <a:prstGeom prst="rect">
            <a:avLst/>
          </a:prstGeom>
        </p:spPr>
        <p:txBody>
          <a:bodyPr/>
          <a:lstStyle/>
          <a:p>
            <a:r>
              <a:rPr lang="en-US"/>
              <a:t>Private | Confidential | Internal Use Only </a:t>
            </a:r>
            <a:endParaRPr/>
          </a:p>
        </p:txBody>
      </p:sp>
      <p:sp>
        <p:nvSpPr>
          <p:cNvPr id="9" name="Slide Number Placeholder 8"/>
          <p:cNvSpPr>
            <a:spLocks noGrp="1"/>
          </p:cNvSpPr>
          <p:nvPr>
            <p:ph type="sldNum" sz="quarter" idx="12"/>
          </p:nvPr>
        </p:nvSpPr>
        <p:spPr>
          <a:xfrm>
            <a:off x="11049003" y="6430869"/>
            <a:ext cx="533398" cy="232147"/>
          </a:xfrm>
          <a:prstGeom prst="rect">
            <a:avLst/>
          </a:prstGeom>
        </p:spPr>
        <p:txBody>
          <a:bodyPr/>
          <a:lstStyle/>
          <a:p>
            <a:fld id="{B016F8AB-BCEA-4347-8BA6-BE776009BC89}" type="slidenum">
              <a:rPr/>
              <a:t>‹#›</a:t>
            </a:fld>
            <a:endParaRPr/>
          </a:p>
        </p:txBody>
      </p:sp>
    </p:spTree>
    <p:extLst>
      <p:ext uri="{BB962C8B-B14F-4D97-AF65-F5344CB8AC3E}">
        <p14:creationId xmlns:p14="http://schemas.microsoft.com/office/powerpoint/2010/main" val="88093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1.xml"/><Relationship Id="rId9" Type="http://schemas.openxmlformats.org/officeDocument/2006/relationships/image" Target="../media/image5.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18" name="Group 17"/>
          <p:cNvGrpSpPr/>
          <p:nvPr/>
        </p:nvGrpSpPr>
        <p:grpSpPr>
          <a:xfrm>
            <a:off x="-76210" y="-76200"/>
            <a:ext cx="12346008" cy="7010400"/>
            <a:chOff x="-91440" y="-91440"/>
            <a:chExt cx="14813280" cy="8412480"/>
          </a:xfrm>
        </p:grpSpPr>
        <p:cxnSp>
          <p:nvCxnSpPr>
            <p:cNvPr id="12" name="Straight Connector 11"/>
            <p:cNvCxnSpPr/>
            <p:nvPr/>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22" name="Freeform 9"/>
          <p:cNvSpPr>
            <a:spLocks noChangeAspect="1"/>
          </p:cNvSpPr>
          <p:nvPr/>
        </p:nvSpPr>
        <p:spPr bwMode="black">
          <a:xfrm>
            <a:off x="373640" y="0"/>
            <a:ext cx="468763"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accent1"/>
          </a:solidFill>
          <a:ln w="0">
            <a:noFill/>
            <a:prstDash val="solid"/>
            <a:round/>
          </a:ln>
        </p:spPr>
        <p:txBody>
          <a:bodyPr vert="horz" wrap="square" lIns="121920" tIns="60960" rIns="121920" bIns="60960" numCol="1" anchor="t" anchorCtr="0" compatLnSpc="1">
            <a:prstTxWarp prst="textNoShape">
              <a:avLst/>
            </a:prstTxWarp>
          </a:bodyPr>
          <a:lstStyle>
            <a:defPPr>
              <a:defRPr lang="en-US"/>
            </a:defPPr>
          </a:lstStyle>
          <a:p>
            <a:pPr marL="0" algn="l" defTabSz="1219298">
              <a:buNone/>
              <a:defRPr kumimoji="0" sz="2400" b="0" i="0" normalizeH="0" noProof="0">
                <a:solidFill>
                  <a:srgbClr val="000000"/>
                </a:solidFill>
                <a:uLnTx/>
                <a:uFillTx/>
                <a:latin typeface="+mn-lt"/>
                <a:ea typeface="+mn-ea"/>
                <a:cs typeface="+mn-cs"/>
              </a:defRPr>
            </a:pPr>
            <a:endParaRPr lang="en-US" sz="3840"/>
          </a:p>
        </p:txBody>
      </p:sp>
      <p:sp>
        <p:nvSpPr>
          <p:cNvPr id="2" name="Title Placeholder 1"/>
          <p:cNvSpPr>
            <a:spLocks noGrp="1"/>
          </p:cNvSpPr>
          <p:nvPr>
            <p:ph type="title"/>
          </p:nvPr>
        </p:nvSpPr>
        <p:spPr>
          <a:xfrm>
            <a:off x="571575" y="533136"/>
            <a:ext cx="11050439" cy="1181363"/>
          </a:xfrm>
          <a:prstGeom prst="rect">
            <a:avLst/>
          </a:prstGeom>
        </p:spPr>
        <p:txBody>
          <a:bodyPr vert="horz" lIns="0" tIns="0" rIns="0" bIns="0" rtlCol="0" anchor="t" anchorCtr="0">
            <a:normAutofit/>
          </a:bodyPr>
          <a:lstStyle/>
          <a:p>
            <a:pPr marL="0" marR="0" lvl="0" indent="0" algn="l" defTabSz="1219151" fontAlgn="auto">
              <a:lnSpc>
                <a:spcPct val="85000"/>
              </a:lnSpc>
              <a:spcBef>
                <a:spcPct val="0"/>
              </a:spcBef>
              <a:spcAft>
                <a:spcPct val="0"/>
              </a:spcAft>
              <a:buSzTx/>
              <a:buNone/>
              <a:defRPr kumimoji="0" sz="3333" b="1" i="0" u="none" strike="noStrike" cap="none" spc="0" normalizeH="0" baseline="0" noProof="0">
                <a:ln w="9525" cap="flat" cmpd="sng" algn="ctr">
                  <a:noFill/>
                  <a:prstDash val="solid"/>
                  <a:round/>
                  <a:headEnd type="none" w="med" len="med"/>
                  <a:tailEnd type="none" w="med" len="med"/>
                </a:ln>
                <a:solidFill>
                  <a:srgbClr val="6F2C91"/>
                </a:solidFill>
                <a:uLnTx/>
                <a:uFillTx/>
                <a:latin typeface="+mj-lt"/>
                <a:ea typeface="+mj-ea"/>
                <a:cs typeface="+mj-cs"/>
                <a:sym typeface="Wingdings" charset="2"/>
              </a:defRPr>
            </a:pPr>
            <a:r>
              <a:rPr kumimoji="0" lang="en-US" sz="3333" b="1" i="0" u="none" strike="noStrike" cap="none" spc="0" normalizeH="0" baseline="0" noProof="0">
                <a:ln w="9525" cap="flat" cmpd="sng" algn="ctr">
                  <a:noFill/>
                  <a:prstDash val="solid"/>
                  <a:round/>
                  <a:headEnd type="none" w="med" len="med"/>
                  <a:tailEnd type="none" w="med" len="med"/>
                </a:ln>
                <a:solidFill>
                  <a:srgbClr val="6F2C91"/>
                </a:solidFill>
                <a:uLnTx/>
                <a:uFillTx/>
                <a:latin typeface="+mj-lt"/>
                <a:ea typeface="+mj-ea"/>
                <a:cs typeface="+mj-cs"/>
                <a:sym typeface="Wingdings" charset="2"/>
              </a:rPr>
              <a:t>Click to edit Master title style</a:t>
            </a:r>
            <a:endParaRPr lang="en-US"/>
          </a:p>
        </p:txBody>
      </p:sp>
      <p:sp>
        <p:nvSpPr>
          <p:cNvPr id="3" name="Text Placeholder 2"/>
          <p:cNvSpPr>
            <a:spLocks noGrp="1"/>
          </p:cNvSpPr>
          <p:nvPr>
            <p:ph type="body" idx="1"/>
          </p:nvPr>
        </p:nvSpPr>
        <p:spPr>
          <a:xfrm>
            <a:off x="571574" y="1714500"/>
            <a:ext cx="9335716" cy="4267729"/>
          </a:xfrm>
          <a:prstGeom prst="rect">
            <a:avLst/>
          </a:prstGeom>
        </p:spPr>
        <p:txBody>
          <a:bodyPr vert="horz" lIns="0" tIns="0" rIns="0" bIns="0" rtlCol="0">
            <a:normAutofit/>
          </a:bodyPr>
          <a:lstStyle/>
          <a:p>
            <a:pPr marL="0" marR="0" lvl="0" indent="0" algn="l" defTabSz="1219151" fontAlgn="auto">
              <a:lnSpc>
                <a:spcPct val="100000"/>
              </a:lnSpc>
              <a:spcBef>
                <a:spcPts val="1000"/>
              </a:spcBef>
              <a:spcAft>
                <a:spcPct val="0"/>
              </a:spcAft>
              <a:buSzTx/>
              <a:buNone/>
              <a:defRPr kumimoji="0" sz="1667" b="1"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67" b="1"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Click to edit Master text styles</a:t>
            </a:r>
          </a:p>
          <a:p>
            <a:pPr marL="0" marR="0" lvl="1" indent="0" algn="l" defTabSz="1219151" fontAlgn="auto">
              <a:lnSpc>
                <a:spcPct val="100000"/>
              </a:lnSpc>
              <a:spcBef>
                <a:spcPts val="1000"/>
              </a:spcBef>
              <a:spcAft>
                <a:spcPct val="0"/>
              </a:spcAft>
              <a:buSzTx/>
              <a:buNone/>
              <a:defRPr kumimoji="0" sz="1667"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67"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190492" marR="0" lvl="2" indent="-190492" algn="l" defTabSz="1219151" fontAlgn="auto">
              <a:lnSpc>
                <a:spcPct val="100000"/>
              </a:lnSpc>
              <a:spcBef>
                <a:spcPts val="1000"/>
              </a:spcBef>
              <a:spcAft>
                <a:spcPct val="0"/>
              </a:spcAft>
              <a:buSzTx/>
              <a:buChar char="•"/>
              <a:defRPr kumimoji="0" sz="1667"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67"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380985" marR="0" lvl="3" indent="-190492" algn="l" defTabSz="1219151" fontAlgn="auto">
              <a:lnSpc>
                <a:spcPct val="100000"/>
              </a:lnSpc>
              <a:spcBef>
                <a:spcPts val="500"/>
              </a:spcBef>
              <a:spcAft>
                <a:spcPct val="0"/>
              </a:spcAft>
              <a:buSzTx/>
              <a:buChar char="–"/>
              <a:defRPr kumimoji="0" sz="1667"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67"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571477" marR="0" lvl="4" indent="-190492" algn="l" defTabSz="1219151" fontAlgn="auto">
              <a:lnSpc>
                <a:spcPct val="100000"/>
              </a:lnSpc>
              <a:spcBef>
                <a:spcPts val="500"/>
              </a:spcBef>
              <a:spcAft>
                <a:spcPct val="0"/>
              </a:spcAft>
              <a:buSzTx/>
              <a:buChar char="–"/>
              <a:defRPr kumimoji="0" sz="1667"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67"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sp>
        <p:nvSpPr>
          <p:cNvPr id="60" name="Text Box 115"/>
          <p:cNvSpPr txBox="1">
            <a:spLocks noChangeArrowheads="1"/>
          </p:cNvSpPr>
          <p:nvPr/>
        </p:nvSpPr>
        <p:spPr bwMode="auto">
          <a:xfrm>
            <a:off x="9912583" y="6317031"/>
            <a:ext cx="1366486" cy="228600"/>
          </a:xfrm>
          <a:prstGeom prst="rect">
            <a:avLst/>
          </a:prstGeom>
          <a:noFill/>
          <a:ln w="9525">
            <a:noFill/>
            <a:miter lim="800000"/>
          </a:ln>
          <a:effectLst/>
        </p:spPr>
        <p:txBody>
          <a:bodyPr wrap="none" lIns="0" tIns="0" rIns="0" bIns="0" anchor="ctr" anchorCtr="0">
            <a:noAutofit/>
          </a:bodyPr>
          <a:lstStyle>
            <a:defPPr>
              <a:defRPr lang="en-US"/>
            </a:defPPr>
          </a:lstStyle>
          <a:p>
            <a:pPr marL="0" algn="r" defTabSz="683921">
              <a:spcBef>
                <a:spcPct val="0"/>
              </a:spcBef>
              <a:buNone/>
              <a:defRPr kumimoji="0" sz="2400" b="0" i="0" normalizeH="0" noProof="0">
                <a:solidFill>
                  <a:srgbClr val="000000"/>
                </a:solidFill>
                <a:uLnTx/>
                <a:uFillTx/>
                <a:latin typeface="+mn-lt"/>
                <a:ea typeface="+mn-ea"/>
                <a:cs typeface="+mn-cs"/>
              </a:defRPr>
            </a:pPr>
            <a:fld id="{03C7D0F0-10D5-4191-B6F4-99306F468FEF}" type="datetime4">
              <a:rPr kumimoji="0" lang="en-US" sz="917" b="0" i="0" normalizeH="0" noProof="0" smtClean="0">
                <a:solidFill>
                  <a:schemeClr val="tx1"/>
                </a:solidFill>
                <a:uLnTx/>
                <a:uFillTx/>
                <a:latin typeface="+mn-lt"/>
                <a:ea typeface="+mn-ea"/>
                <a:cs typeface="+mn-cs"/>
              </a:rPr>
              <a:pPr marL="0" algn="r" defTabSz="683921">
                <a:spcBef>
                  <a:spcPct val="0"/>
                </a:spcBef>
                <a:buNone/>
                <a:defRPr kumimoji="0" sz="2400" b="0" i="0" normalizeH="0" noProof="0">
                  <a:solidFill>
                    <a:srgbClr val="000000"/>
                  </a:solidFill>
                  <a:uLnTx/>
                  <a:uFillTx/>
                  <a:latin typeface="+mn-lt"/>
                  <a:ea typeface="+mn-ea"/>
                  <a:cs typeface="+mn-cs"/>
                </a:defRPr>
              </a:pPr>
              <a:t>November 22, 2020</a:t>
            </a:fld>
            <a:endParaRPr lang="en-US" sz="917" b="0">
              <a:solidFill>
                <a:schemeClr val="tx1"/>
              </a:solidFill>
            </a:endParaRPr>
          </a:p>
        </p:txBody>
      </p:sp>
      <p:sp>
        <p:nvSpPr>
          <p:cNvPr id="61" name="Text Box 115"/>
          <p:cNvSpPr txBox="1">
            <a:spLocks noChangeArrowheads="1"/>
          </p:cNvSpPr>
          <p:nvPr/>
        </p:nvSpPr>
        <p:spPr bwMode="auto">
          <a:xfrm>
            <a:off x="11279069" y="6317033"/>
            <a:ext cx="342945" cy="228600"/>
          </a:xfrm>
          <a:prstGeom prst="rect">
            <a:avLst/>
          </a:prstGeom>
          <a:noFill/>
          <a:ln w="9525">
            <a:noFill/>
            <a:miter lim="800000"/>
          </a:ln>
          <a:effectLst/>
        </p:spPr>
        <p:txBody>
          <a:bodyPr wrap="square" lIns="0" tIns="0" rIns="0" bIns="0" anchor="ctr" anchorCtr="0">
            <a:noAutofit/>
          </a:bodyPr>
          <a:lstStyle>
            <a:defPPr>
              <a:defRPr lang="en-US"/>
            </a:defPPr>
          </a:lstStyle>
          <a:p>
            <a:pPr marL="0" algn="r" defTabSz="683921">
              <a:spcBef>
                <a:spcPct val="0"/>
              </a:spcBef>
              <a:buNone/>
              <a:defRPr kumimoji="0" sz="2400" b="0" i="0" normalizeH="0" noProof="0">
                <a:solidFill>
                  <a:srgbClr val="000000"/>
                </a:solidFill>
                <a:uLnTx/>
                <a:uFillTx/>
                <a:latin typeface="+mn-lt"/>
                <a:ea typeface="+mn-ea"/>
                <a:cs typeface="+mn-cs"/>
              </a:defRPr>
            </a:pPr>
            <a:fld id="{18E29826-F105-4F77-B977-03F4A4723A21}" type="slidenum">
              <a:rPr kumimoji="0" lang="en-US" sz="917" b="1" i="0" normalizeH="0" noProof="0" smtClean="0">
                <a:solidFill>
                  <a:schemeClr val="tx1"/>
                </a:solidFill>
                <a:uLnTx/>
                <a:uFillTx/>
                <a:latin typeface="+mn-lt"/>
                <a:ea typeface="+mn-ea"/>
                <a:cs typeface="+mn-cs"/>
              </a:rPr>
              <a:pPr marL="0" algn="r" defTabSz="683921">
                <a:spcBef>
                  <a:spcPct val="0"/>
                </a:spcBef>
                <a:buNone/>
                <a:defRPr kumimoji="0" sz="2400" b="0" i="0" normalizeH="0" noProof="0">
                  <a:solidFill>
                    <a:srgbClr val="000000"/>
                  </a:solidFill>
                  <a:uLnTx/>
                  <a:uFillTx/>
                  <a:latin typeface="+mn-lt"/>
                  <a:ea typeface="+mn-ea"/>
                  <a:cs typeface="+mn-cs"/>
                </a:defRPr>
              </a:pPr>
              <a:t>‹#›</a:t>
            </a:fld>
            <a:endParaRPr lang="en-US" sz="917" b="1">
              <a:solidFill>
                <a:schemeClr val="tx1"/>
              </a:solidFill>
            </a:endParaRPr>
          </a:p>
        </p:txBody>
      </p:sp>
      <p:sp>
        <p:nvSpPr>
          <p:cNvPr id="62" name="Footer Placeholder 4"/>
          <p:cNvSpPr txBox="1"/>
          <p:nvPr/>
        </p:nvSpPr>
        <p:spPr>
          <a:xfrm>
            <a:off x="4001021" y="6317033"/>
            <a:ext cx="4191546"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defTabSz="914400">
              <a:buNone/>
              <a:defRPr kumimoji="0" sz="800" b="0" i="0" normalizeH="0" noProof="0">
                <a:solidFill>
                  <a:srgbClr val="000000"/>
                </a:solidFill>
                <a:uLnTx/>
                <a:uFillTx/>
                <a:latin typeface="+mn-lt"/>
                <a:ea typeface="+mn-ea"/>
                <a:cs typeface="+mn-cs"/>
              </a:defRPr>
            </a:pPr>
            <a:r>
              <a:rPr kumimoji="0" lang="en-US" sz="917" b="0" i="0" normalizeH="0" noProof="0">
                <a:solidFill>
                  <a:srgbClr val="000000"/>
                </a:solidFill>
                <a:uLnTx/>
                <a:uFillTx/>
                <a:latin typeface="+mn-lt"/>
                <a:ea typeface="+mn-ea"/>
                <a:cs typeface="+mn-cs"/>
              </a:rPr>
              <a:t>© 2020 DXC Technology Company. All rights reserved.</a:t>
            </a:r>
          </a:p>
        </p:txBody>
      </p:sp>
      <p:pic>
        <p:nvPicPr>
          <p:cNvPr id="46" name="Graphic 45">
            <a:extLst>
              <a:ext uri="{FF2B5EF4-FFF2-40B4-BE49-F238E27FC236}">
                <a16:creationId xmlns:a16="http://schemas.microsoft.com/office/drawing/2014/main" id="{D1873BB5-3D3B-45D3-ACB7-B169E536D8D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1157" y="6368147"/>
            <a:ext cx="1480954" cy="157948"/>
          </a:xfrm>
          <a:prstGeom prst="rect">
            <a:avLst/>
          </a:prstGeom>
        </p:spPr>
      </p:pic>
      <p:pic>
        <p:nvPicPr>
          <p:cNvPr id="49" name="Graphic 20">
            <a:extLst>
              <a:ext uri="{FF2B5EF4-FFF2-40B4-BE49-F238E27FC236}">
                <a16:creationId xmlns:a16="http://schemas.microsoft.com/office/drawing/2014/main" id="{441FF212-8869-4C3A-BF42-1F0D9FEFF38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532514" y="6287353"/>
            <a:ext cx="619678" cy="310893"/>
          </a:xfrm>
          <a:prstGeom prst="rect">
            <a:avLst/>
          </a:prstGeom>
        </p:spPr>
      </p:pic>
      <p:grpSp>
        <p:nvGrpSpPr>
          <p:cNvPr id="47" name="Group 46">
            <a:extLst>
              <a:ext uri="{FF2B5EF4-FFF2-40B4-BE49-F238E27FC236}">
                <a16:creationId xmlns:a16="http://schemas.microsoft.com/office/drawing/2014/main" id="{54BADF9E-549C-4CDE-82CB-E2AE2FAF31A2}"/>
              </a:ext>
            </a:extLst>
          </p:cNvPr>
          <p:cNvGrpSpPr/>
          <p:nvPr userDrawn="1"/>
        </p:nvGrpSpPr>
        <p:grpSpPr>
          <a:xfrm>
            <a:off x="-76210" y="-76200"/>
            <a:ext cx="12346008" cy="7010400"/>
            <a:chOff x="-91440" y="-91440"/>
            <a:chExt cx="14813280" cy="8412480"/>
          </a:xfrm>
        </p:grpSpPr>
        <p:cxnSp>
          <p:nvCxnSpPr>
            <p:cNvPr id="48" name="Straight Connector 47">
              <a:extLst>
                <a:ext uri="{FF2B5EF4-FFF2-40B4-BE49-F238E27FC236}">
                  <a16:creationId xmlns:a16="http://schemas.microsoft.com/office/drawing/2014/main" id="{CC29B165-BE98-4D90-9F08-7C4FE1CC8266}"/>
                </a:ext>
              </a:extLst>
            </p:cNvPr>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EDEDBA-CEA2-4B98-B36B-BF4AFCA12EF1}"/>
                </a:ext>
              </a:extLst>
            </p:cNvPr>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0B021266-B9C1-4D2D-8201-CABC3325CF2B}"/>
                </a:ext>
              </a:extLst>
            </p:cNvPr>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1F0D883A-C6E3-41F7-B48E-3A7AFBB6783F}"/>
                </a:ext>
              </a:extLst>
            </p:cNvPr>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2FD28FFB-06A3-4CC6-AF94-AB0CA2FB245C}"/>
                </a:ext>
              </a:extLst>
            </p:cNvPr>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746CE47C-4C2A-4C91-9283-B3527015F011}"/>
                </a:ext>
              </a:extLst>
            </p:cNvPr>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2BD121B5-3540-4A98-B7C2-930268AE089C}"/>
                </a:ext>
              </a:extLst>
            </p:cNvPr>
            <p:cNvCxnSpPr/>
            <p:nvPr userDrawn="1"/>
          </p:nvCxnSpPr>
          <p:spPr>
            <a:xfrm flipH="1">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B933596E-A3A9-4839-B797-AA5E9F6E73A1}"/>
                </a:ext>
              </a:extLst>
            </p:cNvPr>
            <p:cNvCxnSpPr/>
            <p:nvPr userDrawn="1"/>
          </p:nvCxnSpPr>
          <p:spPr>
            <a:xfrm flipH="1">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6B052E-4896-4C76-811C-FE8F9B451AC0}"/>
                </a:ext>
              </a:extLst>
            </p:cNvPr>
            <p:cNvCxnSpPr/>
            <p:nvPr userDrawn="1"/>
          </p:nvCxnSpPr>
          <p:spPr>
            <a:xfrm flipH="1">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B5AD4E85-98BC-4995-9DD5-8E09754806B3}"/>
                </a:ext>
              </a:extLst>
            </p:cNvPr>
            <p:cNvCxnSpPr/>
            <p:nvPr userDrawn="1"/>
          </p:nvCxnSpPr>
          <p:spPr>
            <a:xfrm flipH="1">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4A712F38-9C0B-44F0-8DC2-883A464FA632}"/>
                </a:ext>
              </a:extLst>
            </p:cNvPr>
            <p:cNvCxnSpPr/>
            <p:nvPr userDrawn="1"/>
          </p:nvCxnSpPr>
          <p:spPr>
            <a:xfrm flipH="1">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37F7AC1-4627-40EC-A467-D0477C14D1E5}"/>
                </a:ext>
              </a:extLst>
            </p:cNvPr>
            <p:cNvCxnSpPr/>
            <p:nvPr userDrawn="1"/>
          </p:nvCxnSpPr>
          <p:spPr>
            <a:xfrm flipH="1">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C2BD990-B98B-4714-A3AE-F7F4332E7163}"/>
                </a:ext>
              </a:extLst>
            </p:cNvPr>
            <p:cNvCxnSpPr/>
            <p:nvPr userDrawn="1"/>
          </p:nvCxnSpPr>
          <p:spPr>
            <a:xfrm flipH="1">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194003A-77AE-4EA1-9870-1F4BB1AC8726}"/>
                </a:ext>
              </a:extLst>
            </p:cNvPr>
            <p:cNvCxnSpPr/>
            <p:nvPr userDrawn="1"/>
          </p:nvCxnSpPr>
          <p:spPr>
            <a:xfrm flipH="1">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1E4D9C58-1208-4579-BFD9-06803FF503E6}"/>
                </a:ext>
              </a:extLst>
            </p:cNvPr>
            <p:cNvCxnSpPr/>
            <p:nvPr userDrawn="1"/>
          </p:nvCxnSpPr>
          <p:spPr>
            <a:xfrm flipH="1">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939834BD-A37E-46D9-B60C-2957D3F7DC53}"/>
                </a:ext>
              </a:extLst>
            </p:cNvPr>
            <p:cNvCxnSpPr/>
            <p:nvPr userDrawn="1"/>
          </p:nvCxnSpPr>
          <p:spPr>
            <a:xfrm flipH="1">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32B1A0BE-E7C5-466B-867B-F7D7080D5A61}"/>
                </a:ext>
              </a:extLst>
            </p:cNvPr>
            <p:cNvCxnSpPr/>
            <p:nvPr userDrawn="1"/>
          </p:nvCxnSpPr>
          <p:spPr>
            <a:xfrm flipH="1">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F570B75-C770-4583-A0FF-21AF6CD6C82C}"/>
                </a:ext>
              </a:extLst>
            </p:cNvPr>
            <p:cNvCxnSpPr/>
            <p:nvPr userDrawn="1"/>
          </p:nvCxnSpPr>
          <p:spPr>
            <a:xfrm flipH="1">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48378EA5-FCE4-49AA-9F45-77A3828B33EC}"/>
                </a:ext>
              </a:extLst>
            </p:cNvPr>
            <p:cNvCxnSpPr/>
            <p:nvPr userDrawn="1"/>
          </p:nvCxnSpPr>
          <p:spPr>
            <a:xfrm flipH="1">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9C87B5D9-70B6-4174-87FC-3F8D5BECF14A}"/>
                </a:ext>
              </a:extLst>
            </p:cNvPr>
            <p:cNvCxnSpPr/>
            <p:nvPr userDrawn="1"/>
          </p:nvCxnSpPr>
          <p:spPr>
            <a:xfrm flipH="1">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F2E71199-39EC-48A1-AFD2-C144765A746B}"/>
                </a:ext>
              </a:extLst>
            </p:cNvPr>
            <p:cNvCxnSpPr/>
            <p:nvPr userDrawn="1"/>
          </p:nvCxnSpPr>
          <p:spPr>
            <a:xfrm flipH="1">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A43CC1DA-D7FE-4B4A-89AB-EC80C5C5C5A0}"/>
                </a:ext>
              </a:extLst>
            </p:cNvPr>
            <p:cNvCxnSpPr/>
            <p:nvPr userDrawn="1"/>
          </p:nvCxnSpPr>
          <p:spPr>
            <a:xfrm flipH="1">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4D5443C6-5E70-4E46-AE4F-5F583CF7D631}"/>
                </a:ext>
              </a:extLst>
            </p:cNvPr>
            <p:cNvCxnSpPr/>
            <p:nvPr userDrawn="1"/>
          </p:nvCxnSpPr>
          <p:spPr>
            <a:xfrm flipH="1">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D4D35E17-3CEB-472F-B9C3-4DFA4E5F92FB}"/>
                </a:ext>
              </a:extLst>
            </p:cNvPr>
            <p:cNvCxnSpPr/>
            <p:nvPr userDrawn="1"/>
          </p:nvCxnSpPr>
          <p:spPr>
            <a:xfrm flipH="1">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F900D168-BE6D-48C1-98B9-B6FFA2BFF5C8}"/>
                </a:ext>
              </a:extLst>
            </p:cNvPr>
            <p:cNvCxnSpPr/>
            <p:nvPr userDrawn="1"/>
          </p:nvCxnSpPr>
          <p:spPr>
            <a:xfrm flipH="1">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1389FF3D-54C6-4A69-855D-84FFC660B1FB}"/>
                </a:ext>
              </a:extLst>
            </p:cNvPr>
            <p:cNvCxnSpPr/>
            <p:nvPr userDrawn="1"/>
          </p:nvCxnSpPr>
          <p:spPr>
            <a:xfrm flipH="1">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1A2F43-63C8-4C21-BDD1-A385F6E2E411}"/>
                </a:ext>
              </a:extLst>
            </p:cNvPr>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30519A72-946E-48C3-A155-765C9BA35F9C}"/>
                </a:ext>
              </a:extLst>
            </p:cNvPr>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80" name="Freeform 9">
            <a:extLst>
              <a:ext uri="{FF2B5EF4-FFF2-40B4-BE49-F238E27FC236}">
                <a16:creationId xmlns:a16="http://schemas.microsoft.com/office/drawing/2014/main" id="{74A89C30-C7C1-4F79-9731-46F8CA11B45A}"/>
              </a:ext>
            </a:extLst>
          </p:cNvPr>
          <p:cNvSpPr>
            <a:spLocks noChangeAspect="1"/>
          </p:cNvSpPr>
          <p:nvPr userDrawn="1"/>
        </p:nvSpPr>
        <p:spPr bwMode="black">
          <a:xfrm>
            <a:off x="373640" y="0"/>
            <a:ext cx="468763"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accent1"/>
          </a:solidFill>
          <a:ln w="0">
            <a:noFill/>
            <a:prstDash val="solid"/>
            <a:round/>
          </a:ln>
        </p:spPr>
        <p:txBody>
          <a:bodyPr vert="horz" wrap="square" lIns="121920" tIns="60960" rIns="121920" bIns="60960" numCol="1" anchor="t" anchorCtr="0" compatLnSpc="1">
            <a:prstTxWarp prst="textNoShape">
              <a:avLst/>
            </a:prstTxWarp>
          </a:bodyPr>
          <a:lstStyle>
            <a:defPPr>
              <a:defRPr lang="en-US"/>
            </a:defPPr>
          </a:lstStyle>
          <a:p>
            <a:pPr marL="0" algn="l" defTabSz="1219298">
              <a:buNone/>
              <a:defRPr kumimoji="0" sz="2400" b="0" i="0" normalizeH="0" noProof="0">
                <a:solidFill>
                  <a:srgbClr val="000000"/>
                </a:solidFill>
                <a:uLnTx/>
                <a:uFillTx/>
                <a:latin typeface="+mn-lt"/>
                <a:ea typeface="+mn-ea"/>
                <a:cs typeface="+mn-cs"/>
              </a:defRPr>
            </a:pPr>
            <a:endParaRPr lang="en-US" sz="3840"/>
          </a:p>
        </p:txBody>
      </p:sp>
      <p:sp>
        <p:nvSpPr>
          <p:cNvPr id="81" name="Title Placeholder 1">
            <a:extLst>
              <a:ext uri="{FF2B5EF4-FFF2-40B4-BE49-F238E27FC236}">
                <a16:creationId xmlns:a16="http://schemas.microsoft.com/office/drawing/2014/main" id="{72386900-6CA2-43DE-A26C-918E9046F4E4}"/>
              </a:ext>
            </a:extLst>
          </p:cNvPr>
          <p:cNvSpPr>
            <a:spLocks noGrp="1"/>
          </p:cNvSpPr>
          <p:nvPr>
            <p:ph type="title" idx="2"/>
          </p:nvPr>
        </p:nvSpPr>
        <p:spPr>
          <a:xfrm>
            <a:off x="571575" y="533136"/>
            <a:ext cx="11050439" cy="1181363"/>
          </a:xfrm>
          <a:prstGeom prst="rect">
            <a:avLst/>
          </a:prstGeom>
        </p:spPr>
        <p:txBody>
          <a:bodyPr vert="horz" lIns="0" tIns="0" rIns="0" bIns="0" rtlCol="0" anchor="t" anchorCtr="0">
            <a:normAutofit/>
          </a:bodyPr>
          <a:lstStyle/>
          <a:p>
            <a:pPr marL="0" marR="0" lvl="0" indent="0" algn="l" defTabSz="1219151" fontAlgn="auto">
              <a:lnSpc>
                <a:spcPct val="85000"/>
              </a:lnSpc>
              <a:spcBef>
                <a:spcPct val="0"/>
              </a:spcBef>
              <a:spcAft>
                <a:spcPct val="0"/>
              </a:spcAft>
              <a:buSzTx/>
              <a:buNone/>
              <a:defRPr kumimoji="0" sz="3333" b="1" i="0" u="none" strike="noStrike" cap="none" spc="0" normalizeH="0" baseline="0" noProof="0">
                <a:ln w="9525" cap="flat" cmpd="sng" algn="ctr">
                  <a:noFill/>
                  <a:prstDash val="solid"/>
                  <a:round/>
                  <a:headEnd type="none" w="med" len="med"/>
                  <a:tailEnd type="none" w="med" len="med"/>
                </a:ln>
                <a:solidFill>
                  <a:srgbClr val="6F2C91"/>
                </a:solidFill>
                <a:uLnTx/>
                <a:uFillTx/>
                <a:latin typeface="+mj-lt"/>
                <a:ea typeface="+mj-ea"/>
                <a:cs typeface="+mj-cs"/>
                <a:sym typeface="Wingdings" charset="2"/>
              </a:defRPr>
            </a:pPr>
            <a:r>
              <a:rPr kumimoji="0" lang="en-US" sz="3333" b="1" i="0" u="none" strike="noStrike" cap="none" spc="0" normalizeH="0" baseline="0" noProof="0">
                <a:ln w="9525" cap="flat" cmpd="sng" algn="ctr">
                  <a:noFill/>
                  <a:prstDash val="solid"/>
                  <a:round/>
                  <a:headEnd type="none" w="med" len="med"/>
                  <a:tailEnd type="none" w="med" len="med"/>
                </a:ln>
                <a:solidFill>
                  <a:srgbClr val="6F2C91"/>
                </a:solidFill>
                <a:uLnTx/>
                <a:uFillTx/>
                <a:latin typeface="+mj-lt"/>
                <a:ea typeface="+mj-ea"/>
                <a:cs typeface="+mj-cs"/>
                <a:sym typeface="Wingdings" charset="2"/>
              </a:rPr>
              <a:t>Click to edit Master title style</a:t>
            </a:r>
            <a:endParaRPr lang="en-US"/>
          </a:p>
        </p:txBody>
      </p:sp>
      <p:sp>
        <p:nvSpPr>
          <p:cNvPr id="82" name="Text Placeholder 2">
            <a:extLst>
              <a:ext uri="{FF2B5EF4-FFF2-40B4-BE49-F238E27FC236}">
                <a16:creationId xmlns:a16="http://schemas.microsoft.com/office/drawing/2014/main" id="{4C6CFCD8-1D28-470B-82D4-0C343FBFE149}"/>
              </a:ext>
            </a:extLst>
          </p:cNvPr>
          <p:cNvSpPr>
            <a:spLocks noGrp="1"/>
          </p:cNvSpPr>
          <p:nvPr>
            <p:ph type="body" idx="3"/>
          </p:nvPr>
        </p:nvSpPr>
        <p:spPr>
          <a:xfrm>
            <a:off x="571574" y="1714500"/>
            <a:ext cx="9335716" cy="4267729"/>
          </a:xfrm>
          <a:prstGeom prst="rect">
            <a:avLst/>
          </a:prstGeom>
        </p:spPr>
        <p:txBody>
          <a:bodyPr vert="horz" lIns="0" tIns="0" rIns="0" bIns="0" rtlCol="0">
            <a:normAutofit/>
          </a:bodyPr>
          <a:lstStyle/>
          <a:p>
            <a:pPr marL="0" marR="0" lvl="0" indent="0" algn="l" defTabSz="1219151" fontAlgn="auto">
              <a:lnSpc>
                <a:spcPct val="100000"/>
              </a:lnSpc>
              <a:spcBef>
                <a:spcPts val="1000"/>
              </a:spcBef>
              <a:spcAft>
                <a:spcPct val="0"/>
              </a:spcAft>
              <a:buSzTx/>
              <a:buNone/>
              <a:defRPr kumimoji="0" sz="1667" b="1"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67" b="1"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Click to edit Master text styles</a:t>
            </a:r>
          </a:p>
          <a:p>
            <a:pPr marL="0" marR="0" lvl="1" indent="0" algn="l" defTabSz="1219151" fontAlgn="auto">
              <a:lnSpc>
                <a:spcPct val="100000"/>
              </a:lnSpc>
              <a:spcBef>
                <a:spcPts val="1000"/>
              </a:spcBef>
              <a:spcAft>
                <a:spcPct val="0"/>
              </a:spcAft>
              <a:buSzTx/>
              <a:buNone/>
              <a:defRPr kumimoji="0" sz="1667"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67"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190492" marR="0" lvl="2" indent="-190492" algn="l" defTabSz="1219151" fontAlgn="auto">
              <a:lnSpc>
                <a:spcPct val="100000"/>
              </a:lnSpc>
              <a:spcBef>
                <a:spcPts val="1000"/>
              </a:spcBef>
              <a:spcAft>
                <a:spcPct val="0"/>
              </a:spcAft>
              <a:buSzTx/>
              <a:buChar char="•"/>
              <a:defRPr kumimoji="0" sz="1667"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67"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380985" marR="0" lvl="3" indent="-190492" algn="l" defTabSz="1219151" fontAlgn="auto">
              <a:lnSpc>
                <a:spcPct val="100000"/>
              </a:lnSpc>
              <a:spcBef>
                <a:spcPts val="500"/>
              </a:spcBef>
              <a:spcAft>
                <a:spcPct val="0"/>
              </a:spcAft>
              <a:buSzTx/>
              <a:buChar char="–"/>
              <a:defRPr kumimoji="0" sz="1667"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67"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571477" marR="0" lvl="4" indent="-190492" algn="l" defTabSz="1219151" fontAlgn="auto">
              <a:lnSpc>
                <a:spcPct val="100000"/>
              </a:lnSpc>
              <a:spcBef>
                <a:spcPts val="500"/>
              </a:spcBef>
              <a:spcAft>
                <a:spcPct val="0"/>
              </a:spcAft>
              <a:buSzTx/>
              <a:buChar char="–"/>
              <a:defRPr kumimoji="0" sz="1667"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67"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sp>
        <p:nvSpPr>
          <p:cNvPr id="83" name="Text Box 115">
            <a:extLst>
              <a:ext uri="{FF2B5EF4-FFF2-40B4-BE49-F238E27FC236}">
                <a16:creationId xmlns:a16="http://schemas.microsoft.com/office/drawing/2014/main" id="{23E8A5B5-7CE9-4618-A281-F003E4441AFE}"/>
              </a:ext>
            </a:extLst>
          </p:cNvPr>
          <p:cNvSpPr txBox="1">
            <a:spLocks noChangeArrowheads="1"/>
          </p:cNvSpPr>
          <p:nvPr userDrawn="1"/>
        </p:nvSpPr>
        <p:spPr bwMode="auto">
          <a:xfrm>
            <a:off x="9912583" y="6317031"/>
            <a:ext cx="1366486" cy="228600"/>
          </a:xfrm>
          <a:prstGeom prst="rect">
            <a:avLst/>
          </a:prstGeom>
          <a:noFill/>
          <a:ln w="9525">
            <a:noFill/>
            <a:miter lim="800000"/>
          </a:ln>
          <a:effectLst/>
        </p:spPr>
        <p:txBody>
          <a:bodyPr wrap="none" lIns="0" tIns="0" rIns="0" bIns="0" anchor="ctr" anchorCtr="0">
            <a:noAutofit/>
          </a:bodyPr>
          <a:lstStyle>
            <a:defPPr>
              <a:defRPr lang="en-US"/>
            </a:defPPr>
          </a:lstStyle>
          <a:p>
            <a:pPr marL="0" algn="r" defTabSz="683921">
              <a:spcBef>
                <a:spcPct val="0"/>
              </a:spcBef>
              <a:buNone/>
              <a:defRPr kumimoji="0" sz="2400" b="0" i="0" normalizeH="0" noProof="0">
                <a:solidFill>
                  <a:srgbClr val="000000"/>
                </a:solidFill>
                <a:uLnTx/>
                <a:uFillTx/>
                <a:latin typeface="+mn-lt"/>
                <a:ea typeface="+mn-ea"/>
                <a:cs typeface="+mn-cs"/>
              </a:defRPr>
            </a:pPr>
            <a:fld id="{03C7D0F0-10D5-4191-B6F4-99306F468FEF}" type="datetime4">
              <a:rPr kumimoji="0" lang="en-US" sz="917" b="0" i="0" normalizeH="0" noProof="0" smtClean="0">
                <a:solidFill>
                  <a:schemeClr val="tx1"/>
                </a:solidFill>
                <a:uLnTx/>
                <a:uFillTx/>
                <a:latin typeface="+mn-lt"/>
                <a:ea typeface="+mn-ea"/>
                <a:cs typeface="+mn-cs"/>
              </a:rPr>
              <a:pPr marL="0" algn="r" defTabSz="683921">
                <a:spcBef>
                  <a:spcPct val="0"/>
                </a:spcBef>
                <a:buNone/>
                <a:defRPr kumimoji="0" sz="2400" b="0" i="0" normalizeH="0" noProof="0">
                  <a:solidFill>
                    <a:srgbClr val="000000"/>
                  </a:solidFill>
                  <a:uLnTx/>
                  <a:uFillTx/>
                  <a:latin typeface="+mn-lt"/>
                  <a:ea typeface="+mn-ea"/>
                  <a:cs typeface="+mn-cs"/>
                </a:defRPr>
              </a:pPr>
              <a:t>November 22, 2020</a:t>
            </a:fld>
            <a:endParaRPr lang="en-US" sz="917" b="0">
              <a:solidFill>
                <a:schemeClr val="tx1"/>
              </a:solidFill>
            </a:endParaRPr>
          </a:p>
        </p:txBody>
      </p:sp>
      <p:sp>
        <p:nvSpPr>
          <p:cNvPr id="84" name="Text Box 115">
            <a:extLst>
              <a:ext uri="{FF2B5EF4-FFF2-40B4-BE49-F238E27FC236}">
                <a16:creationId xmlns:a16="http://schemas.microsoft.com/office/drawing/2014/main" id="{FCA9A89F-BEA2-4693-9569-F3482C1BC034}"/>
              </a:ext>
            </a:extLst>
          </p:cNvPr>
          <p:cNvSpPr txBox="1">
            <a:spLocks noChangeArrowheads="1"/>
          </p:cNvSpPr>
          <p:nvPr userDrawn="1"/>
        </p:nvSpPr>
        <p:spPr bwMode="auto">
          <a:xfrm>
            <a:off x="11279069" y="6317033"/>
            <a:ext cx="342945" cy="228600"/>
          </a:xfrm>
          <a:prstGeom prst="rect">
            <a:avLst/>
          </a:prstGeom>
          <a:noFill/>
          <a:ln w="9525">
            <a:noFill/>
            <a:miter lim="800000"/>
          </a:ln>
          <a:effectLst/>
        </p:spPr>
        <p:txBody>
          <a:bodyPr wrap="square" lIns="0" tIns="0" rIns="0" bIns="0" anchor="ctr" anchorCtr="0">
            <a:noAutofit/>
          </a:bodyPr>
          <a:lstStyle>
            <a:defPPr>
              <a:defRPr lang="en-US"/>
            </a:defPPr>
          </a:lstStyle>
          <a:p>
            <a:pPr marL="0" algn="r" defTabSz="683921">
              <a:spcBef>
                <a:spcPct val="0"/>
              </a:spcBef>
              <a:buNone/>
              <a:defRPr kumimoji="0" sz="2400" b="0" i="0" normalizeH="0" noProof="0">
                <a:solidFill>
                  <a:srgbClr val="000000"/>
                </a:solidFill>
                <a:uLnTx/>
                <a:uFillTx/>
                <a:latin typeface="+mn-lt"/>
                <a:ea typeface="+mn-ea"/>
                <a:cs typeface="+mn-cs"/>
              </a:defRPr>
            </a:pPr>
            <a:fld id="{18E29826-F105-4F77-B977-03F4A4723A21}" type="slidenum">
              <a:rPr kumimoji="0" lang="en-US" sz="917" b="1" i="0" normalizeH="0" noProof="0" smtClean="0">
                <a:solidFill>
                  <a:schemeClr val="tx1"/>
                </a:solidFill>
                <a:uLnTx/>
                <a:uFillTx/>
                <a:latin typeface="+mn-lt"/>
                <a:ea typeface="+mn-ea"/>
                <a:cs typeface="+mn-cs"/>
              </a:rPr>
              <a:pPr marL="0" algn="r" defTabSz="683921">
                <a:spcBef>
                  <a:spcPct val="0"/>
                </a:spcBef>
                <a:buNone/>
                <a:defRPr kumimoji="0" sz="2400" b="0" i="0" normalizeH="0" noProof="0">
                  <a:solidFill>
                    <a:srgbClr val="000000"/>
                  </a:solidFill>
                  <a:uLnTx/>
                  <a:uFillTx/>
                  <a:latin typeface="+mn-lt"/>
                  <a:ea typeface="+mn-ea"/>
                  <a:cs typeface="+mn-cs"/>
                </a:defRPr>
              </a:pPr>
              <a:t>‹#›</a:t>
            </a:fld>
            <a:endParaRPr lang="en-US" sz="917" b="1">
              <a:solidFill>
                <a:schemeClr val="tx1"/>
              </a:solidFill>
            </a:endParaRPr>
          </a:p>
        </p:txBody>
      </p:sp>
      <p:sp>
        <p:nvSpPr>
          <p:cNvPr id="85" name="Footer Placeholder 4">
            <a:extLst>
              <a:ext uri="{FF2B5EF4-FFF2-40B4-BE49-F238E27FC236}">
                <a16:creationId xmlns:a16="http://schemas.microsoft.com/office/drawing/2014/main" id="{551ADDA9-51F0-480A-A55F-30244FD75A08}"/>
              </a:ext>
            </a:extLst>
          </p:cNvPr>
          <p:cNvSpPr txBox="1"/>
          <p:nvPr userDrawn="1"/>
        </p:nvSpPr>
        <p:spPr>
          <a:xfrm>
            <a:off x="4001021" y="6317033"/>
            <a:ext cx="4191546"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defTabSz="914400">
              <a:buNone/>
              <a:defRPr kumimoji="0" sz="800" b="0" i="0" normalizeH="0" noProof="0">
                <a:solidFill>
                  <a:srgbClr val="000000"/>
                </a:solidFill>
                <a:uLnTx/>
                <a:uFillTx/>
                <a:latin typeface="+mn-lt"/>
                <a:ea typeface="+mn-ea"/>
                <a:cs typeface="+mn-cs"/>
              </a:defRPr>
            </a:pPr>
            <a:r>
              <a:rPr kumimoji="0" lang="en-US" sz="917" b="0" i="0" normalizeH="0" noProof="0">
                <a:solidFill>
                  <a:srgbClr val="000000"/>
                </a:solidFill>
                <a:uLnTx/>
                <a:uFillTx/>
                <a:latin typeface="+mn-lt"/>
                <a:ea typeface="+mn-ea"/>
                <a:cs typeface="+mn-cs"/>
              </a:rPr>
              <a:t>© 2020 DXC Technology Company. All rights reserved.</a:t>
            </a:r>
          </a:p>
        </p:txBody>
      </p:sp>
      <p:pic>
        <p:nvPicPr>
          <p:cNvPr id="86" name="Graphic 85">
            <a:extLst>
              <a:ext uri="{FF2B5EF4-FFF2-40B4-BE49-F238E27FC236}">
                <a16:creationId xmlns:a16="http://schemas.microsoft.com/office/drawing/2014/main" id="{2C54953D-3EF6-41E7-8DB6-9E859B669703}"/>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71157" y="6368147"/>
            <a:ext cx="1480954" cy="157948"/>
          </a:xfrm>
          <a:prstGeom prst="rect">
            <a:avLst/>
          </a:prstGeom>
        </p:spPr>
      </p:pic>
    </p:spTree>
    <p:extLst>
      <p:ext uri="{BB962C8B-B14F-4D97-AF65-F5344CB8AC3E}">
        <p14:creationId xmlns:p14="http://schemas.microsoft.com/office/powerpoint/2010/main" val="154614709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9151" rtl="0" eaLnBrk="1" latinLnBrk="0" hangingPunct="1">
        <a:lnSpc>
          <a:spcPct val="85000"/>
        </a:lnSpc>
        <a:spcBef>
          <a:spcPct val="0"/>
        </a:spcBef>
        <a:buNone/>
        <a:defRPr sz="3333" b="1" kern="1200">
          <a:solidFill>
            <a:schemeClr val="accent1"/>
          </a:solidFill>
          <a:latin typeface="+mj-lt"/>
          <a:ea typeface="+mj-ea"/>
          <a:cs typeface="+mj-cs"/>
        </a:defRPr>
      </a:lvl1pPr>
    </p:titleStyle>
    <p:bodyStyle>
      <a:lvl1pPr marL="0" indent="0" algn="l" defTabSz="1219151" rtl="0" eaLnBrk="1" latinLnBrk="0" hangingPunct="1">
        <a:spcBef>
          <a:spcPts val="1000"/>
        </a:spcBef>
        <a:buFontTx/>
        <a:buNone/>
        <a:defRPr sz="1667" b="1" kern="1200">
          <a:solidFill>
            <a:schemeClr val="tx1"/>
          </a:solidFill>
          <a:latin typeface="+mn-lt"/>
          <a:ea typeface="+mn-ea"/>
          <a:cs typeface="+mn-cs"/>
        </a:defRPr>
      </a:lvl1pPr>
      <a:lvl2pPr marL="0" indent="0" algn="l" defTabSz="1219151" rtl="0" eaLnBrk="1" latinLnBrk="0" hangingPunct="1">
        <a:spcBef>
          <a:spcPts val="1000"/>
        </a:spcBef>
        <a:buFontTx/>
        <a:buNone/>
        <a:defRPr sz="1667" kern="1200">
          <a:solidFill>
            <a:schemeClr val="tx1"/>
          </a:solidFill>
          <a:latin typeface="+mn-lt"/>
          <a:ea typeface="+mn-ea"/>
          <a:cs typeface="+mn-cs"/>
        </a:defRPr>
      </a:lvl2pPr>
      <a:lvl3pPr marL="190492" indent="-190492" algn="l" defTabSz="1219151" rtl="0" eaLnBrk="1" latinLnBrk="0" hangingPunct="1">
        <a:spcBef>
          <a:spcPts val="1000"/>
        </a:spcBef>
        <a:buFont typeface="Arial" panose="020B0604020202020204" pitchFamily="34" charset="0"/>
        <a:buChar char="•"/>
        <a:defRPr sz="1667" kern="1200">
          <a:solidFill>
            <a:schemeClr val="tx1"/>
          </a:solidFill>
          <a:latin typeface="+mn-lt"/>
          <a:ea typeface="+mn-ea"/>
          <a:cs typeface="+mn-cs"/>
        </a:defRPr>
      </a:lvl3pPr>
      <a:lvl4pPr marL="380985" indent="-190492" algn="l" defTabSz="1219151" rtl="0" eaLnBrk="1" latinLnBrk="0" hangingPunct="1">
        <a:spcBef>
          <a:spcPts val="500"/>
        </a:spcBef>
        <a:buFont typeface="Arial" panose="020B0604020202020204" pitchFamily="34" charset="0"/>
        <a:buChar char="–"/>
        <a:defRPr sz="1667" kern="1200">
          <a:solidFill>
            <a:schemeClr val="tx1"/>
          </a:solidFill>
          <a:latin typeface="+mn-lt"/>
          <a:ea typeface="+mn-ea"/>
          <a:cs typeface="+mn-cs"/>
        </a:defRPr>
      </a:lvl4pPr>
      <a:lvl5pPr marL="571477" indent="-190492" algn="l" defTabSz="1219151" rtl="0" eaLnBrk="1" latinLnBrk="0" hangingPunct="1">
        <a:spcBef>
          <a:spcPts val="500"/>
        </a:spcBef>
        <a:buFont typeface="Arial" panose="020B0604020202020204" pitchFamily="34" charset="0"/>
        <a:buChar char="–"/>
        <a:defRPr sz="1667" kern="1200">
          <a:solidFill>
            <a:schemeClr val="tx1"/>
          </a:solidFill>
          <a:latin typeface="+mn-lt"/>
          <a:ea typeface="+mn-ea"/>
          <a:cs typeface="+mn-cs"/>
        </a:defRPr>
      </a:lvl5pPr>
      <a:lvl6pPr marL="761970" indent="-190492" algn="l" defTabSz="1219151" rtl="0" eaLnBrk="1" latinLnBrk="0" hangingPunct="1">
        <a:spcBef>
          <a:spcPts val="500"/>
        </a:spcBef>
        <a:buFont typeface="Arial" panose="020B0604020202020204" pitchFamily="34" charset="0"/>
        <a:buChar char="–"/>
        <a:defRPr sz="1667" kern="1200">
          <a:solidFill>
            <a:schemeClr val="tx1"/>
          </a:solidFill>
          <a:latin typeface="+mn-lt"/>
          <a:ea typeface="+mn-ea"/>
          <a:cs typeface="+mn-cs"/>
        </a:defRPr>
      </a:lvl6pPr>
      <a:lvl7pPr marL="952462" indent="-190492" algn="l" defTabSz="1219151" rtl="0" eaLnBrk="1" latinLnBrk="0" hangingPunct="1">
        <a:spcBef>
          <a:spcPts val="500"/>
        </a:spcBef>
        <a:buFont typeface="Arial" panose="020B0604020202020204" pitchFamily="34" charset="0"/>
        <a:buChar char="–"/>
        <a:defRPr sz="1667" kern="1200">
          <a:solidFill>
            <a:schemeClr val="tx1"/>
          </a:solidFill>
          <a:latin typeface="+mn-lt"/>
          <a:ea typeface="+mn-ea"/>
          <a:cs typeface="+mn-cs"/>
        </a:defRPr>
      </a:lvl7pPr>
      <a:lvl8pPr marL="1142954" indent="-190492" algn="l" defTabSz="1219151" rtl="0" eaLnBrk="1" latinLnBrk="0" hangingPunct="1">
        <a:spcBef>
          <a:spcPts val="500"/>
        </a:spcBef>
        <a:buFont typeface="Arial" panose="020B0604020202020204" pitchFamily="34" charset="0"/>
        <a:buChar char="–"/>
        <a:defRPr sz="1667" kern="1200" baseline="0">
          <a:solidFill>
            <a:schemeClr val="tx1"/>
          </a:solidFill>
          <a:latin typeface="+mn-lt"/>
          <a:ea typeface="+mn-ea"/>
          <a:cs typeface="+mn-cs"/>
        </a:defRPr>
      </a:lvl8pPr>
      <a:lvl9pPr marL="1333447" indent="-190492" algn="l" defTabSz="1219151" rtl="0" eaLnBrk="1" latinLnBrk="0" hangingPunct="1">
        <a:spcBef>
          <a:spcPts val="500"/>
        </a:spcBef>
        <a:buFont typeface="Arial" panose="020B0604020202020204" pitchFamily="34" charset="0"/>
        <a:buChar char="–"/>
        <a:defRPr sz="1667" kern="1200" baseline="0">
          <a:solidFill>
            <a:schemeClr val="tx1"/>
          </a:solidFill>
          <a:latin typeface="+mn-lt"/>
          <a:ea typeface="+mn-ea"/>
          <a:cs typeface="+mn-cs"/>
        </a:defRPr>
      </a:lvl9pPr>
    </p:bodyStyle>
    <p:otherStyle>
      <a:defPPr>
        <a:defRPr lang="en-US"/>
      </a:defPPr>
      <a:lvl1pPr marL="0" algn="l" defTabSz="1219151" rtl="0" eaLnBrk="1" latinLnBrk="0" hangingPunct="1">
        <a:defRPr sz="1500" kern="1200">
          <a:solidFill>
            <a:schemeClr val="tx1"/>
          </a:solidFill>
          <a:latin typeface="+mn-lt"/>
          <a:ea typeface="+mn-ea"/>
          <a:cs typeface="+mn-cs"/>
        </a:defRPr>
      </a:lvl1pPr>
      <a:lvl2pPr marL="609576" algn="l" defTabSz="1219151" rtl="0" eaLnBrk="1" latinLnBrk="0" hangingPunct="1">
        <a:defRPr sz="1500" kern="1200">
          <a:solidFill>
            <a:schemeClr val="tx1"/>
          </a:solidFill>
          <a:latin typeface="+mn-lt"/>
          <a:ea typeface="+mn-ea"/>
          <a:cs typeface="+mn-cs"/>
        </a:defRPr>
      </a:lvl2pPr>
      <a:lvl3pPr marL="1219151" algn="l" defTabSz="1219151" rtl="0" eaLnBrk="1" latinLnBrk="0" hangingPunct="1">
        <a:defRPr sz="1500" kern="1200">
          <a:solidFill>
            <a:schemeClr val="tx1"/>
          </a:solidFill>
          <a:latin typeface="+mn-lt"/>
          <a:ea typeface="+mn-ea"/>
          <a:cs typeface="+mn-cs"/>
        </a:defRPr>
      </a:lvl3pPr>
      <a:lvl4pPr marL="1828727" algn="l" defTabSz="1219151" rtl="0" eaLnBrk="1" latinLnBrk="0" hangingPunct="1">
        <a:defRPr sz="1500" kern="1200">
          <a:solidFill>
            <a:schemeClr val="tx1"/>
          </a:solidFill>
          <a:latin typeface="+mn-lt"/>
          <a:ea typeface="+mn-ea"/>
          <a:cs typeface="+mn-cs"/>
        </a:defRPr>
      </a:lvl4pPr>
      <a:lvl5pPr marL="2438302" algn="l" defTabSz="1219151" rtl="0" eaLnBrk="1" latinLnBrk="0" hangingPunct="1">
        <a:defRPr sz="1500" kern="1200">
          <a:solidFill>
            <a:schemeClr val="tx1"/>
          </a:solidFill>
          <a:latin typeface="+mn-lt"/>
          <a:ea typeface="+mn-ea"/>
          <a:cs typeface="+mn-cs"/>
        </a:defRPr>
      </a:lvl5pPr>
      <a:lvl6pPr marL="3047878" algn="l" defTabSz="1219151" rtl="0" eaLnBrk="1" latinLnBrk="0" hangingPunct="1">
        <a:defRPr sz="1500" kern="1200">
          <a:solidFill>
            <a:schemeClr val="tx1"/>
          </a:solidFill>
          <a:latin typeface="+mn-lt"/>
          <a:ea typeface="+mn-ea"/>
          <a:cs typeface="+mn-cs"/>
        </a:defRPr>
      </a:lvl6pPr>
      <a:lvl7pPr marL="3657454" algn="l" defTabSz="1219151" rtl="0" eaLnBrk="1" latinLnBrk="0" hangingPunct="1">
        <a:defRPr sz="1500" kern="1200">
          <a:solidFill>
            <a:schemeClr val="tx1"/>
          </a:solidFill>
          <a:latin typeface="+mn-lt"/>
          <a:ea typeface="+mn-ea"/>
          <a:cs typeface="+mn-cs"/>
        </a:defRPr>
      </a:lvl7pPr>
      <a:lvl8pPr marL="4267029" algn="l" defTabSz="1219151" rtl="0" eaLnBrk="1" latinLnBrk="0" hangingPunct="1">
        <a:defRPr sz="1500" kern="1200">
          <a:solidFill>
            <a:schemeClr val="tx1"/>
          </a:solidFill>
          <a:latin typeface="+mn-lt"/>
          <a:ea typeface="+mn-ea"/>
          <a:cs typeface="+mn-cs"/>
        </a:defRPr>
      </a:lvl8pPr>
      <a:lvl9pPr marL="4876605" algn="l" defTabSz="1219151"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36">
          <p15:clr>
            <a:srgbClr val="F26B43"/>
          </p15:clr>
        </p15:guide>
        <p15:guide id="2" pos="3841">
          <p15:clr>
            <a:srgbClr val="F26B43"/>
          </p15:clr>
        </p15:guide>
        <p15:guide id="3" pos="360">
          <p15:clr>
            <a:srgbClr val="F26B43"/>
          </p15:clr>
        </p15:guide>
        <p15:guide id="4" pos="2520">
          <p15:clr>
            <a:srgbClr val="F26B43"/>
          </p15:clr>
        </p15:guide>
        <p15:guide id="5" pos="2760">
          <p15:clr>
            <a:srgbClr val="F26B43"/>
          </p15:clr>
        </p15:guide>
        <p15:guide id="6" pos="3720">
          <p15:clr>
            <a:srgbClr val="F26B43"/>
          </p15:clr>
        </p15:guide>
        <p15:guide id="7" pos="3961">
          <p15:clr>
            <a:srgbClr val="F26B43"/>
          </p15:clr>
        </p15:guide>
        <p15:guide id="8" pos="4921">
          <p15:clr>
            <a:srgbClr val="F26B43"/>
          </p15:clr>
        </p15:guide>
        <p15:guide id="9" pos="5161">
          <p15:clr>
            <a:srgbClr val="F26B43"/>
          </p15:clr>
        </p15:guide>
        <p15:guide id="10" pos="6241">
          <p15:clr>
            <a:srgbClr val="F26B43"/>
          </p15:clr>
        </p15:guide>
        <p15:guide id="11" pos="7321">
          <p15:clr>
            <a:srgbClr val="F26B43"/>
          </p15:clr>
        </p15:guide>
        <p15:guide id="12" orient="horz" pos="1080">
          <p15:clr>
            <a:srgbClr val="F26B43"/>
          </p15:clr>
        </p15:guide>
        <p15:guide id="13" orient="horz" pos="3768">
          <p15:clr>
            <a:srgbClr val="F26B43"/>
          </p15:clr>
        </p15:guide>
        <p15:guide id="14" orient="horz" pos="40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tiff"/><Relationship Id="rId3" Type="http://schemas.openxmlformats.org/officeDocument/2006/relationships/image" Target="../media/image29.jpe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jpeg"/><Relationship Id="rId4" Type="http://schemas.openxmlformats.org/officeDocument/2006/relationships/image" Target="../media/image30.jpe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8.png"/><Relationship Id="rId7" Type="http://schemas.openxmlformats.org/officeDocument/2006/relationships/image" Target="../media/image43.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upload.wikimedia.org/wikipedia/en/6/6c/RedHat.svg" TargetMode="External"/><Relationship Id="rId7" Type="http://schemas.openxmlformats.org/officeDocument/2006/relationships/hyperlink" Target="https://www.mashery.com/docs/mashery-api-management-datasheet" TargetMode="Externa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hyperlink" Target="https://upload.wikimedia.org/wikipedia/commons/a/aa/Apigee_logo.svg" TargetMode="External"/><Relationship Id="rId10" Type="http://schemas.openxmlformats.org/officeDocument/2006/relationships/image" Target="../media/image52.png"/><Relationship Id="rId4" Type="http://schemas.openxmlformats.org/officeDocument/2006/relationships/image" Target="../media/image48.png"/><Relationship Id="rId9" Type="http://schemas.openxmlformats.org/officeDocument/2006/relationships/image" Target="../media/image51.jpg"/></Relationships>
</file>

<file path=ppt/slides/_rels/slide17.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notesSlide" Target="../notesSlides/notesSlide13.xml"/><Relationship Id="rId4" Type="http://schemas.openxmlformats.org/officeDocument/2006/relationships/tags" Target="../tags/tag5.xml"/><Relationship Id="rId9"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56.png"/><Relationship Id="rId5" Type="http://schemas.openxmlformats.org/officeDocument/2006/relationships/diagramQuickStyle" Target="../diagrams/quickStyle1.xml"/><Relationship Id="rId10" Type="http://schemas.openxmlformats.org/officeDocument/2006/relationships/image" Target="../media/image55.png"/><Relationship Id="rId4" Type="http://schemas.openxmlformats.org/officeDocument/2006/relationships/diagramLayout" Target="../diagrams/layout1.xml"/><Relationship Id="rId9" Type="http://schemas.openxmlformats.org/officeDocument/2006/relationships/image" Target="../media/image54.png"/><Relationship Id="rId14" Type="http://schemas.openxmlformats.org/officeDocument/2006/relationships/image" Target="../media/image59.png"/></Relationships>
</file>

<file path=ppt/slides/_rels/slide19.xml.rels><?xml version="1.0" encoding="UTF-8" standalone="yes"?>
<Relationships xmlns="http://schemas.openxmlformats.org/package/2006/relationships"><Relationship Id="rId13" Type="http://schemas.openxmlformats.org/officeDocument/2006/relationships/image" Target="../media/image71.svg"/><Relationship Id="rId18" Type="http://schemas.openxmlformats.org/officeDocument/2006/relationships/image" Target="../media/image76.png"/><Relationship Id="rId26" Type="http://schemas.openxmlformats.org/officeDocument/2006/relationships/image" Target="../media/image84.png"/><Relationship Id="rId39" Type="http://schemas.openxmlformats.org/officeDocument/2006/relationships/image" Target="../media/image97.png"/><Relationship Id="rId21" Type="http://schemas.openxmlformats.org/officeDocument/2006/relationships/image" Target="../media/image79.svg"/><Relationship Id="rId34" Type="http://schemas.openxmlformats.org/officeDocument/2006/relationships/image" Target="../media/image92.png"/><Relationship Id="rId42" Type="http://schemas.openxmlformats.org/officeDocument/2006/relationships/image" Target="../media/image100.png"/><Relationship Id="rId47" Type="http://schemas.openxmlformats.org/officeDocument/2006/relationships/image" Target="../media/image105.png"/><Relationship Id="rId50" Type="http://schemas.openxmlformats.org/officeDocument/2006/relationships/image" Target="../media/image108.png"/><Relationship Id="rId7" Type="http://schemas.openxmlformats.org/officeDocument/2006/relationships/image" Target="../media/image65.svg"/><Relationship Id="rId2" Type="http://schemas.openxmlformats.org/officeDocument/2006/relationships/image" Target="../media/image60.png"/><Relationship Id="rId16" Type="http://schemas.openxmlformats.org/officeDocument/2006/relationships/image" Target="../media/image74.png"/><Relationship Id="rId29" Type="http://schemas.openxmlformats.org/officeDocument/2006/relationships/image" Target="../media/image87.svg"/><Relationship Id="rId11" Type="http://schemas.openxmlformats.org/officeDocument/2006/relationships/image" Target="../media/image69.svg"/><Relationship Id="rId24" Type="http://schemas.openxmlformats.org/officeDocument/2006/relationships/image" Target="../media/image82.png"/><Relationship Id="rId32" Type="http://schemas.openxmlformats.org/officeDocument/2006/relationships/image" Target="../media/image90.png"/><Relationship Id="rId37" Type="http://schemas.openxmlformats.org/officeDocument/2006/relationships/image" Target="../media/image95.png"/><Relationship Id="rId40" Type="http://schemas.openxmlformats.org/officeDocument/2006/relationships/image" Target="../media/image98.png"/><Relationship Id="rId45" Type="http://schemas.openxmlformats.org/officeDocument/2006/relationships/image" Target="../media/image103.png"/><Relationship Id="rId5" Type="http://schemas.openxmlformats.org/officeDocument/2006/relationships/image" Target="../media/image63.svg"/><Relationship Id="rId15" Type="http://schemas.openxmlformats.org/officeDocument/2006/relationships/image" Target="../media/image73.svg"/><Relationship Id="rId23" Type="http://schemas.openxmlformats.org/officeDocument/2006/relationships/image" Target="../media/image81.svg"/><Relationship Id="rId28" Type="http://schemas.openxmlformats.org/officeDocument/2006/relationships/image" Target="../media/image86.png"/><Relationship Id="rId36" Type="http://schemas.openxmlformats.org/officeDocument/2006/relationships/image" Target="../media/image94.png"/><Relationship Id="rId49" Type="http://schemas.openxmlformats.org/officeDocument/2006/relationships/image" Target="../media/image107.png"/><Relationship Id="rId10" Type="http://schemas.openxmlformats.org/officeDocument/2006/relationships/image" Target="../media/image68.png"/><Relationship Id="rId19" Type="http://schemas.openxmlformats.org/officeDocument/2006/relationships/image" Target="../media/image77.svg"/><Relationship Id="rId31" Type="http://schemas.openxmlformats.org/officeDocument/2006/relationships/image" Target="../media/image89.svg"/><Relationship Id="rId44" Type="http://schemas.openxmlformats.org/officeDocument/2006/relationships/image" Target="../media/image102.png"/><Relationship Id="rId4" Type="http://schemas.openxmlformats.org/officeDocument/2006/relationships/image" Target="../media/image62.png"/><Relationship Id="rId9" Type="http://schemas.openxmlformats.org/officeDocument/2006/relationships/image" Target="../media/image67.sv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5.svg"/><Relationship Id="rId30" Type="http://schemas.openxmlformats.org/officeDocument/2006/relationships/image" Target="../media/image88.png"/><Relationship Id="rId35" Type="http://schemas.openxmlformats.org/officeDocument/2006/relationships/image" Target="../media/image93.svg"/><Relationship Id="rId43" Type="http://schemas.openxmlformats.org/officeDocument/2006/relationships/image" Target="../media/image101.png"/><Relationship Id="rId48" Type="http://schemas.openxmlformats.org/officeDocument/2006/relationships/image" Target="../media/image106.png"/><Relationship Id="rId8" Type="http://schemas.openxmlformats.org/officeDocument/2006/relationships/image" Target="../media/image66.png"/><Relationship Id="rId51" Type="http://schemas.openxmlformats.org/officeDocument/2006/relationships/image" Target="../media/image109.png"/><Relationship Id="rId3" Type="http://schemas.openxmlformats.org/officeDocument/2006/relationships/image" Target="../media/image61.svg"/><Relationship Id="rId12" Type="http://schemas.openxmlformats.org/officeDocument/2006/relationships/image" Target="../media/image70.png"/><Relationship Id="rId17" Type="http://schemas.openxmlformats.org/officeDocument/2006/relationships/image" Target="../media/image75.svg"/><Relationship Id="rId25" Type="http://schemas.openxmlformats.org/officeDocument/2006/relationships/image" Target="../media/image83.svg"/><Relationship Id="rId33" Type="http://schemas.openxmlformats.org/officeDocument/2006/relationships/image" Target="../media/image91.svg"/><Relationship Id="rId38" Type="http://schemas.openxmlformats.org/officeDocument/2006/relationships/image" Target="../media/image96.png"/><Relationship Id="rId46" Type="http://schemas.openxmlformats.org/officeDocument/2006/relationships/image" Target="../media/image104.png"/><Relationship Id="rId20" Type="http://schemas.openxmlformats.org/officeDocument/2006/relationships/image" Target="../media/image78.png"/><Relationship Id="rId41" Type="http://schemas.openxmlformats.org/officeDocument/2006/relationships/image" Target="../media/image99.png"/><Relationship Id="rId1" Type="http://schemas.openxmlformats.org/officeDocument/2006/relationships/slideLayout" Target="../slideLayouts/slideLayout1.xml"/><Relationship Id="rId6"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BC8BB4-996C-4E26-A902-DA01FD175FF6}"/>
              </a:ext>
            </a:extLst>
          </p:cNvPr>
          <p:cNvSpPr>
            <a:spLocks noGrp="1"/>
          </p:cNvSpPr>
          <p:nvPr>
            <p:ph type="title"/>
          </p:nvPr>
        </p:nvSpPr>
        <p:spPr/>
        <p:txBody>
          <a:bodyPr/>
          <a:lstStyle/>
          <a:p>
            <a:r>
              <a:rPr lang="pl-PL" b="1" dirty="0">
                <a:latin typeface="+mn-lt"/>
              </a:rPr>
              <a:t>Modernization</a:t>
            </a:r>
            <a:endParaRPr lang="en-US" dirty="0"/>
          </a:p>
        </p:txBody>
      </p:sp>
      <p:sp>
        <p:nvSpPr>
          <p:cNvPr id="5" name="Text Placeholder 4">
            <a:extLst>
              <a:ext uri="{FF2B5EF4-FFF2-40B4-BE49-F238E27FC236}">
                <a16:creationId xmlns:a16="http://schemas.microsoft.com/office/drawing/2014/main" id="{5A84415A-FD4B-461A-B7D7-1299183DABD1}"/>
              </a:ext>
            </a:extLst>
          </p:cNvPr>
          <p:cNvSpPr>
            <a:spLocks noGrp="1"/>
          </p:cNvSpPr>
          <p:nvPr>
            <p:ph type="body" sz="quarter" idx="4294967295"/>
          </p:nvPr>
        </p:nvSpPr>
        <p:spPr>
          <a:xfrm>
            <a:off x="1092200" y="3441700"/>
            <a:ext cx="11099800" cy="709613"/>
          </a:xfrm>
        </p:spPr>
        <p:txBody>
          <a:bodyPr/>
          <a:lstStyle/>
          <a:p>
            <a:r>
              <a:rPr lang="pl-PL" dirty="0"/>
              <a:t>Solution Narrative</a:t>
            </a:r>
          </a:p>
          <a:p>
            <a:r>
              <a:rPr lang="pl-PL" dirty="0" err="1"/>
              <a:t>October</a:t>
            </a:r>
            <a:r>
              <a:rPr lang="en-US" dirty="0"/>
              <a:t> 2020</a:t>
            </a:r>
          </a:p>
        </p:txBody>
      </p:sp>
    </p:spTree>
    <p:extLst>
      <p:ext uri="{BB962C8B-B14F-4D97-AF65-F5344CB8AC3E}">
        <p14:creationId xmlns:p14="http://schemas.microsoft.com/office/powerpoint/2010/main" val="366960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63C1D6D-7B00-4FD4-8F4E-15B3DF83230C}"/>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6946498" y="1414834"/>
            <a:ext cx="5245502" cy="4547458"/>
          </a:xfrm>
          <a:prstGeom prst="rect">
            <a:avLst/>
          </a:prstGeom>
        </p:spPr>
      </p:pic>
      <p:sp>
        <p:nvSpPr>
          <p:cNvPr id="2" name="Title 1">
            <a:extLst>
              <a:ext uri="{FF2B5EF4-FFF2-40B4-BE49-F238E27FC236}">
                <a16:creationId xmlns:a16="http://schemas.microsoft.com/office/drawing/2014/main" id="{F698BBA0-5CB2-481D-AD2E-6190D01D1F8B}"/>
              </a:ext>
            </a:extLst>
          </p:cNvPr>
          <p:cNvSpPr>
            <a:spLocks noGrp="1"/>
          </p:cNvSpPr>
          <p:nvPr>
            <p:ph type="title"/>
          </p:nvPr>
        </p:nvSpPr>
        <p:spPr/>
        <p:txBody>
          <a:bodyPr/>
          <a:lstStyle/>
          <a:p>
            <a:r>
              <a:rPr lang="en-US" b="1">
                <a:latin typeface="+mn-lt"/>
              </a:rPr>
              <a:t>Modernization</a:t>
            </a:r>
            <a:r>
              <a:rPr lang="en-US"/>
              <a:t>: a One-DXC Strategic Solution</a:t>
            </a:r>
          </a:p>
        </p:txBody>
      </p:sp>
      <p:sp>
        <p:nvSpPr>
          <p:cNvPr id="3" name="Text Placeholder 2">
            <a:extLst>
              <a:ext uri="{FF2B5EF4-FFF2-40B4-BE49-F238E27FC236}">
                <a16:creationId xmlns:a16="http://schemas.microsoft.com/office/drawing/2014/main" id="{C9C25BD5-3787-4619-AC1D-9FD406AD291B}"/>
              </a:ext>
            </a:extLst>
          </p:cNvPr>
          <p:cNvSpPr>
            <a:spLocks noGrp="1"/>
          </p:cNvSpPr>
          <p:nvPr>
            <p:ph type="body" sz="quarter" idx="4294967295"/>
          </p:nvPr>
        </p:nvSpPr>
        <p:spPr>
          <a:xfrm>
            <a:off x="427200" y="1302885"/>
            <a:ext cx="6632575" cy="1370012"/>
          </a:xfrm>
        </p:spPr>
        <p:txBody>
          <a:bodyPr/>
          <a:lstStyle/>
          <a:p>
            <a:pPr marL="0" indent="0">
              <a:lnSpc>
                <a:spcPct val="110000"/>
              </a:lnSpc>
              <a:buNone/>
            </a:pPr>
            <a:r>
              <a:rPr lang="en-US" sz="1000"/>
              <a:t>DXC helps clients </a:t>
            </a:r>
            <a:r>
              <a:rPr lang="en-US" sz="1000" b="1">
                <a:solidFill>
                  <a:schemeClr val="accent1"/>
                </a:solidFill>
              </a:rPr>
              <a:t>launch, adopt, optimize, manage and operate</a:t>
            </a:r>
            <a:r>
              <a:rPr lang="en-US" sz="1000">
                <a:solidFill>
                  <a:schemeClr val="accent1"/>
                </a:solidFill>
              </a:rPr>
              <a:t> </a:t>
            </a:r>
            <a:r>
              <a:rPr lang="en-US" sz="1000"/>
              <a:t>within the multicloud transformation journey thanks to our expert talent, intelligent tools and acceleration framework across global industries and businesses. </a:t>
            </a:r>
          </a:p>
          <a:p>
            <a:pPr marL="0" indent="0">
              <a:lnSpc>
                <a:spcPct val="110000"/>
              </a:lnSpc>
              <a:buNone/>
            </a:pPr>
            <a:r>
              <a:rPr lang="en-US" sz="1000"/>
              <a:t>As organizations seek to tap into the </a:t>
            </a:r>
            <a:r>
              <a:rPr lang="en-US" sz="1000" b="1">
                <a:solidFill>
                  <a:schemeClr val="accent1"/>
                </a:solidFill>
              </a:rPr>
              <a:t>benefits of the hybrid multicloud </a:t>
            </a:r>
            <a:r>
              <a:rPr lang="en-US" sz="1000"/>
              <a:t>to achieve better efficiency, agility, experiences, security and operations, DXC’s strategic </a:t>
            </a:r>
            <a:r>
              <a:rPr lang="en-US" sz="1000" b="1">
                <a:solidFill>
                  <a:schemeClr val="accent1"/>
                </a:solidFill>
              </a:rPr>
              <a:t>modernization</a:t>
            </a:r>
            <a:r>
              <a:rPr lang="en-US" sz="1000"/>
              <a:t> solution provides a comprehensive set of services that meets you where you are and provides the experience, guidance and execution to validate, accelerate and complete your journey.</a:t>
            </a:r>
          </a:p>
        </p:txBody>
      </p:sp>
      <p:pic>
        <p:nvPicPr>
          <p:cNvPr id="9" name="Picture 6">
            <a:extLst>
              <a:ext uri="{FF2B5EF4-FFF2-40B4-BE49-F238E27FC236}">
                <a16:creationId xmlns:a16="http://schemas.microsoft.com/office/drawing/2014/main" id="{57B07629-5448-41C1-9479-C4332314B82B}"/>
              </a:ext>
            </a:extLst>
          </p:cNvPr>
          <p:cNvPicPr>
            <a:picLocks noChangeAspect="1"/>
          </p:cNvPicPr>
          <p:nvPr/>
        </p:nvPicPr>
        <p:blipFill>
          <a:blip r:embed="rId4"/>
          <a:stretch>
            <a:fillRect/>
          </a:stretch>
        </p:blipFill>
        <p:spPr bwMode="black">
          <a:xfrm>
            <a:off x="7489142" y="1180375"/>
            <a:ext cx="1484867" cy="421744"/>
          </a:xfrm>
          <a:prstGeom prst="rect">
            <a:avLst/>
          </a:prstGeom>
        </p:spPr>
      </p:pic>
      <p:grpSp>
        <p:nvGrpSpPr>
          <p:cNvPr id="4" name="Group 3">
            <a:extLst>
              <a:ext uri="{FF2B5EF4-FFF2-40B4-BE49-F238E27FC236}">
                <a16:creationId xmlns:a16="http://schemas.microsoft.com/office/drawing/2014/main" id="{A6E83B36-FCEB-4A71-B750-19B5C4BF3DC4}"/>
              </a:ext>
            </a:extLst>
          </p:cNvPr>
          <p:cNvGrpSpPr/>
          <p:nvPr/>
        </p:nvGrpSpPr>
        <p:grpSpPr>
          <a:xfrm>
            <a:off x="8487249" y="2585027"/>
            <a:ext cx="2193595" cy="2194437"/>
            <a:chOff x="8487249" y="2585027"/>
            <a:chExt cx="2193595" cy="2194437"/>
          </a:xfrm>
        </p:grpSpPr>
        <p:sp>
          <p:nvSpPr>
            <p:cNvPr id="10" name="Freeform 32">
              <a:extLst>
                <a:ext uri="{FF2B5EF4-FFF2-40B4-BE49-F238E27FC236}">
                  <a16:creationId xmlns:a16="http://schemas.microsoft.com/office/drawing/2014/main" id="{E2251925-4D02-4F80-AE53-4E994D756724}"/>
                </a:ext>
              </a:extLst>
            </p:cNvPr>
            <p:cNvSpPr/>
            <p:nvPr/>
          </p:nvSpPr>
          <p:spPr>
            <a:xfrm>
              <a:off x="8621530" y="2704684"/>
              <a:ext cx="1902225" cy="1890364"/>
            </a:xfrm>
            <a:custGeom>
              <a:avLst/>
              <a:gdLst>
                <a:gd name="connsiteX0" fmla="*/ 1365503 w 2731007"/>
                <a:gd name="connsiteY0" fmla="*/ 0 h 2731007"/>
                <a:gd name="connsiteX1" fmla="*/ 2548064 w 2731007"/>
                <a:gd name="connsiteY1" fmla="*/ 682752 h 2731007"/>
                <a:gd name="connsiteX2" fmla="*/ 2548064 w 2731007"/>
                <a:gd name="connsiteY2" fmla="*/ 2048256 h 2731007"/>
                <a:gd name="connsiteX3" fmla="*/ 1365504 w 2731007"/>
                <a:gd name="connsiteY3" fmla="*/ 1365504 h 2731007"/>
                <a:gd name="connsiteX4" fmla="*/ 1365503 w 2731007"/>
                <a:gd name="connsiteY4" fmla="*/ 0 h 2731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007" h="2731007">
                  <a:moveTo>
                    <a:pt x="1365503" y="0"/>
                  </a:moveTo>
                  <a:cubicBezTo>
                    <a:pt x="1853351" y="0"/>
                    <a:pt x="2304140" y="260264"/>
                    <a:pt x="2548064" y="682752"/>
                  </a:cubicBezTo>
                  <a:cubicBezTo>
                    <a:pt x="2791988" y="1105240"/>
                    <a:pt x="2791988" y="1625768"/>
                    <a:pt x="2548064" y="2048256"/>
                  </a:cubicBezTo>
                  <a:lnTo>
                    <a:pt x="1365504" y="1365504"/>
                  </a:lnTo>
                  <a:cubicBezTo>
                    <a:pt x="1365504" y="910336"/>
                    <a:pt x="1365503" y="455168"/>
                    <a:pt x="1365503" y="0"/>
                  </a:cubicBezTo>
                  <a:close/>
                </a:path>
              </a:pathLst>
            </a:custGeom>
            <a:solidFill>
              <a:srgbClr val="0F6BA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05840" tIns="604114" rIns="274320" bIns="1280160" numCol="1" spcCol="1270" anchor="ctr" anchorCtr="0">
              <a:noAutofit/>
            </a:bodyPr>
            <a:lstStyle/>
            <a:p>
              <a:pPr lvl="0" algn="ctr" defTabSz="889000">
                <a:lnSpc>
                  <a:spcPct val="90000"/>
                </a:lnSpc>
                <a:spcBef>
                  <a:spcPct val="0"/>
                </a:spcBef>
                <a:spcAft>
                  <a:spcPct val="35000"/>
                </a:spcAft>
              </a:pPr>
              <a:r>
                <a:rPr lang="en-US" sz="1200" kern="1200">
                  <a:latin typeface="+mj-lt"/>
                </a:rPr>
                <a:t>Launch</a:t>
              </a:r>
            </a:p>
          </p:txBody>
        </p:sp>
        <p:sp>
          <p:nvSpPr>
            <p:cNvPr id="11" name="Freeform 33">
              <a:extLst>
                <a:ext uri="{FF2B5EF4-FFF2-40B4-BE49-F238E27FC236}">
                  <a16:creationId xmlns:a16="http://schemas.microsoft.com/office/drawing/2014/main" id="{75D7B029-69B6-40CC-917E-D891A1582E11}"/>
                </a:ext>
              </a:extLst>
            </p:cNvPr>
            <p:cNvSpPr/>
            <p:nvPr/>
          </p:nvSpPr>
          <p:spPr>
            <a:xfrm>
              <a:off x="8621530" y="2772198"/>
              <a:ext cx="1902225" cy="1890364"/>
            </a:xfrm>
            <a:custGeom>
              <a:avLst/>
              <a:gdLst>
                <a:gd name="connsiteX0" fmla="*/ 2548064 w 2731007"/>
                <a:gd name="connsiteY0" fmla="*/ 2048255 h 2731007"/>
                <a:gd name="connsiteX1" fmla="*/ 1365503 w 2731007"/>
                <a:gd name="connsiteY1" fmla="*/ 2731007 h 2731007"/>
                <a:gd name="connsiteX2" fmla="*/ 182942 w 2731007"/>
                <a:gd name="connsiteY2" fmla="*/ 2048255 h 2731007"/>
                <a:gd name="connsiteX3" fmla="*/ 1365504 w 2731007"/>
                <a:gd name="connsiteY3" fmla="*/ 1365504 h 2731007"/>
                <a:gd name="connsiteX4" fmla="*/ 2548064 w 2731007"/>
                <a:gd name="connsiteY4" fmla="*/ 2048255 h 2731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007" h="2731007">
                  <a:moveTo>
                    <a:pt x="2548064" y="2048255"/>
                  </a:moveTo>
                  <a:cubicBezTo>
                    <a:pt x="2304140" y="2470743"/>
                    <a:pt x="1853350" y="2731007"/>
                    <a:pt x="1365503" y="2731007"/>
                  </a:cubicBezTo>
                  <a:cubicBezTo>
                    <a:pt x="877655" y="2731007"/>
                    <a:pt x="426866" y="2470743"/>
                    <a:pt x="182942" y="2048255"/>
                  </a:cubicBezTo>
                  <a:lnTo>
                    <a:pt x="1365504" y="1365504"/>
                  </a:lnTo>
                  <a:lnTo>
                    <a:pt x="2548064" y="2048255"/>
                  </a:lnTo>
                  <a:close/>
                </a:path>
              </a:pathLst>
            </a:custGeom>
            <a:solidFill>
              <a:srgbClr val="41B7D7"/>
            </a:solid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48640" tIns="1188720" rIns="548640" bIns="182880" numCol="1" spcCol="1270" anchor="ctr" anchorCtr="0">
              <a:noAutofit/>
            </a:bodyPr>
            <a:lstStyle/>
            <a:p>
              <a:pPr lvl="0" algn="ctr" defTabSz="889000">
                <a:lnSpc>
                  <a:spcPct val="90000"/>
                </a:lnSpc>
                <a:spcBef>
                  <a:spcPct val="0"/>
                </a:spcBef>
                <a:spcAft>
                  <a:spcPct val="35000"/>
                </a:spcAft>
              </a:pPr>
              <a:r>
                <a:rPr lang="en-US" sz="1200" kern="1200">
                  <a:solidFill>
                    <a:schemeClr val="tx1"/>
                  </a:solidFill>
                  <a:latin typeface="+mj-lt"/>
                </a:rPr>
                <a:t>Adopt </a:t>
              </a:r>
              <a:r>
                <a:rPr lang="pl-PL" sz="1200" kern="1200">
                  <a:solidFill>
                    <a:schemeClr val="tx1"/>
                  </a:solidFill>
                  <a:latin typeface="+mj-lt"/>
                </a:rPr>
                <a:t>and </a:t>
              </a:r>
              <a:r>
                <a:rPr lang="en-US" sz="1200" kern="1200">
                  <a:solidFill>
                    <a:schemeClr val="tx1"/>
                  </a:solidFill>
                  <a:latin typeface="+mj-lt"/>
                </a:rPr>
                <a:t>Optimize</a:t>
              </a:r>
              <a:endParaRPr lang="en-US" sz="1400" kern="1200">
                <a:solidFill>
                  <a:schemeClr val="tx1"/>
                </a:solidFill>
                <a:latin typeface="+mj-lt"/>
              </a:endParaRPr>
            </a:p>
          </p:txBody>
        </p:sp>
        <p:sp>
          <p:nvSpPr>
            <p:cNvPr id="12" name="Freeform 34">
              <a:extLst>
                <a:ext uri="{FF2B5EF4-FFF2-40B4-BE49-F238E27FC236}">
                  <a16:creationId xmlns:a16="http://schemas.microsoft.com/office/drawing/2014/main" id="{046F0B8D-0783-459B-881A-42C34E933630}"/>
                </a:ext>
              </a:extLst>
            </p:cNvPr>
            <p:cNvSpPr/>
            <p:nvPr/>
          </p:nvSpPr>
          <p:spPr>
            <a:xfrm>
              <a:off x="8582352" y="2704684"/>
              <a:ext cx="1902225" cy="1890363"/>
            </a:xfrm>
            <a:custGeom>
              <a:avLst/>
              <a:gdLst>
                <a:gd name="connsiteX0" fmla="*/ 182943 w 2731007"/>
                <a:gd name="connsiteY0" fmla="*/ 2048255 h 2731007"/>
                <a:gd name="connsiteX1" fmla="*/ 182943 w 2731007"/>
                <a:gd name="connsiteY1" fmla="*/ 682751 h 2731007"/>
                <a:gd name="connsiteX2" fmla="*/ 1365504 w 2731007"/>
                <a:gd name="connsiteY2" fmla="*/ -1 h 2731007"/>
                <a:gd name="connsiteX3" fmla="*/ 1365504 w 2731007"/>
                <a:gd name="connsiteY3" fmla="*/ 1365504 h 2731007"/>
                <a:gd name="connsiteX4" fmla="*/ 182943 w 2731007"/>
                <a:gd name="connsiteY4" fmla="*/ 2048255 h 2731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007" h="2731007">
                  <a:moveTo>
                    <a:pt x="182943" y="2048255"/>
                  </a:moveTo>
                  <a:cubicBezTo>
                    <a:pt x="-60981" y="1625767"/>
                    <a:pt x="-60981" y="1105239"/>
                    <a:pt x="182943" y="682751"/>
                  </a:cubicBezTo>
                  <a:cubicBezTo>
                    <a:pt x="426867" y="260263"/>
                    <a:pt x="877657" y="-1"/>
                    <a:pt x="1365504" y="-1"/>
                  </a:cubicBezTo>
                  <a:lnTo>
                    <a:pt x="1365504" y="1365504"/>
                  </a:lnTo>
                  <a:lnTo>
                    <a:pt x="182943" y="2048255"/>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74320" tIns="822960" rIns="1005840" bIns="1364894" numCol="1" spcCol="1270" anchor="ctr" anchorCtr="0">
              <a:noAutofit/>
            </a:bodyPr>
            <a:lstStyle/>
            <a:p>
              <a:pPr lvl="0" algn="ctr" defTabSz="889000">
                <a:lnSpc>
                  <a:spcPct val="90000"/>
                </a:lnSpc>
                <a:spcBef>
                  <a:spcPct val="0"/>
                </a:spcBef>
                <a:spcAft>
                  <a:spcPct val="35000"/>
                </a:spcAft>
              </a:pPr>
              <a:r>
                <a:rPr lang="en-US" sz="1200" kern="1200">
                  <a:solidFill>
                    <a:schemeClr val="tx1"/>
                  </a:solidFill>
                  <a:latin typeface="+mj-lt"/>
                </a:rPr>
                <a:t>Manage </a:t>
              </a:r>
              <a:r>
                <a:rPr lang="pl-PL" sz="1200" kern="1200">
                  <a:solidFill>
                    <a:schemeClr val="tx1"/>
                  </a:solidFill>
                  <a:latin typeface="+mj-lt"/>
                </a:rPr>
                <a:t>and</a:t>
              </a:r>
              <a:r>
                <a:rPr lang="en-US" sz="1200" kern="1200">
                  <a:solidFill>
                    <a:schemeClr val="tx1"/>
                  </a:solidFill>
                  <a:latin typeface="+mj-lt"/>
                </a:rPr>
                <a:t> Operate</a:t>
              </a:r>
            </a:p>
          </p:txBody>
        </p:sp>
        <p:sp>
          <p:nvSpPr>
            <p:cNvPr id="13" name="Circular Arrow 35">
              <a:extLst>
                <a:ext uri="{FF2B5EF4-FFF2-40B4-BE49-F238E27FC236}">
                  <a16:creationId xmlns:a16="http://schemas.microsoft.com/office/drawing/2014/main" id="{D7CD1F60-C86A-40CC-BB8E-369A9A100D5F}"/>
                </a:ext>
              </a:extLst>
            </p:cNvPr>
            <p:cNvSpPr/>
            <p:nvPr/>
          </p:nvSpPr>
          <p:spPr>
            <a:xfrm>
              <a:off x="8543106" y="2587662"/>
              <a:ext cx="2137738" cy="2124409"/>
            </a:xfrm>
            <a:prstGeom prst="circularArrow">
              <a:avLst>
                <a:gd name="adj1" fmla="val 5085"/>
                <a:gd name="adj2" fmla="val 327528"/>
                <a:gd name="adj3" fmla="val 1472472"/>
                <a:gd name="adj4" fmla="val 16087533"/>
                <a:gd name="adj5" fmla="val 5932"/>
              </a:avLst>
            </a:prstGeom>
            <a:solidFill>
              <a:srgbClr val="0F6BAD"/>
            </a:solidFill>
            <a:ln>
              <a:solidFill>
                <a:schemeClr val="bg1"/>
              </a:solid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sp>
        <p:sp>
          <p:nvSpPr>
            <p:cNvPr id="14" name="Circular Arrow 36">
              <a:extLst>
                <a:ext uri="{FF2B5EF4-FFF2-40B4-BE49-F238E27FC236}">
                  <a16:creationId xmlns:a16="http://schemas.microsoft.com/office/drawing/2014/main" id="{30423606-3536-4209-8FAE-391A490F0A37}"/>
                </a:ext>
              </a:extLst>
            </p:cNvPr>
            <p:cNvSpPr/>
            <p:nvPr/>
          </p:nvSpPr>
          <p:spPr>
            <a:xfrm>
              <a:off x="8503773" y="2655055"/>
              <a:ext cx="2137738" cy="2124409"/>
            </a:xfrm>
            <a:prstGeom prst="circularArrow">
              <a:avLst>
                <a:gd name="adj1" fmla="val 5085"/>
                <a:gd name="adj2" fmla="val 327528"/>
                <a:gd name="adj3" fmla="val 8671970"/>
                <a:gd name="adj4" fmla="val 1762023"/>
                <a:gd name="adj5" fmla="val 5932"/>
              </a:avLst>
            </a:prstGeom>
            <a:solidFill>
              <a:srgbClr val="41B7D7"/>
            </a:solidFill>
            <a:ln>
              <a:solidFill>
                <a:schemeClr val="bg1"/>
              </a:solid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sp>
        <p:sp>
          <p:nvSpPr>
            <p:cNvPr id="15" name="Circular Arrow 37">
              <a:extLst>
                <a:ext uri="{FF2B5EF4-FFF2-40B4-BE49-F238E27FC236}">
                  <a16:creationId xmlns:a16="http://schemas.microsoft.com/office/drawing/2014/main" id="{627B7DEB-E8AE-47BE-9DB6-D7D6B73FF0E3}"/>
                </a:ext>
              </a:extLst>
            </p:cNvPr>
            <p:cNvSpPr/>
            <p:nvPr/>
          </p:nvSpPr>
          <p:spPr>
            <a:xfrm>
              <a:off x="8487249" y="2585027"/>
              <a:ext cx="2137738" cy="2124409"/>
            </a:xfrm>
            <a:prstGeom prst="circularArrow">
              <a:avLst>
                <a:gd name="adj1" fmla="val 5085"/>
                <a:gd name="adj2" fmla="val 327528"/>
                <a:gd name="adj3" fmla="val 15873039"/>
                <a:gd name="adj4" fmla="val 9066762"/>
                <a:gd name="adj5" fmla="val 5932"/>
              </a:avLst>
            </a:prstGeom>
            <a:solidFill>
              <a:schemeClr val="accent5">
                <a:lumMod val="40000"/>
                <a:lumOff val="60000"/>
              </a:schemeClr>
            </a:solidFill>
            <a:ln>
              <a:solidFill>
                <a:schemeClr val="bg1"/>
              </a:solid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sp>
      </p:grpSp>
      <p:pic>
        <p:nvPicPr>
          <p:cNvPr id="16" name="Graphic 20">
            <a:extLst>
              <a:ext uri="{FF2B5EF4-FFF2-40B4-BE49-F238E27FC236}">
                <a16:creationId xmlns:a16="http://schemas.microsoft.com/office/drawing/2014/main" id="{3910D628-ECEE-4583-95CB-9376C2B9148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859988" y="1250331"/>
            <a:ext cx="606502" cy="304322"/>
          </a:xfrm>
          <a:prstGeom prst="rect">
            <a:avLst/>
          </a:prstGeom>
        </p:spPr>
      </p:pic>
      <p:grpSp>
        <p:nvGrpSpPr>
          <p:cNvPr id="23" name="Group 22">
            <a:extLst>
              <a:ext uri="{FF2B5EF4-FFF2-40B4-BE49-F238E27FC236}">
                <a16:creationId xmlns:a16="http://schemas.microsoft.com/office/drawing/2014/main" id="{795C5A6A-C638-49D3-AE1B-28420289E4E0}"/>
              </a:ext>
            </a:extLst>
          </p:cNvPr>
          <p:cNvGrpSpPr/>
          <p:nvPr/>
        </p:nvGrpSpPr>
        <p:grpSpPr>
          <a:xfrm>
            <a:off x="492126" y="2707565"/>
            <a:ext cx="6226173" cy="1639543"/>
            <a:chOff x="492127" y="2906458"/>
            <a:chExt cx="5629876" cy="1732412"/>
          </a:xfrm>
        </p:grpSpPr>
        <p:sp>
          <p:nvSpPr>
            <p:cNvPr id="17" name="Text Placeholder 2">
              <a:extLst>
                <a:ext uri="{FF2B5EF4-FFF2-40B4-BE49-F238E27FC236}">
                  <a16:creationId xmlns:a16="http://schemas.microsoft.com/office/drawing/2014/main" id="{1537C0A5-D4C2-434E-AC83-31771C8E97AE}"/>
                </a:ext>
              </a:extLst>
            </p:cNvPr>
            <p:cNvSpPr txBox="1">
              <a:spLocks/>
            </p:cNvSpPr>
            <p:nvPr/>
          </p:nvSpPr>
          <p:spPr>
            <a:xfrm>
              <a:off x="492127" y="2906458"/>
              <a:ext cx="2726648" cy="1732412"/>
            </a:xfrm>
            <a:prstGeom prst="rect">
              <a:avLst/>
            </a:prstGeom>
          </p:spPr>
          <p:txBody>
            <a:bodyPr vert="horz" lIns="91440" tIns="45720" rIns="91440" bIns="45720" rtlCol="0">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lang="en-US" sz="1200" kern="1200">
                  <a:solidFill>
                    <a:schemeClr val="tx1"/>
                  </a:solidFill>
                  <a:latin typeface="+mn-lt"/>
                  <a:ea typeface="+mn-ea"/>
                  <a:cs typeface="+mn-cs"/>
                </a:defRPr>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950" kern="1200">
                  <a:solidFill>
                    <a:schemeClr val="tx1"/>
                  </a:solidFill>
                  <a:latin typeface="+mn-lt"/>
                  <a:ea typeface="+mn-ea"/>
                  <a:cs typeface="+mn-cs"/>
                </a:defRPr>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50" kern="1200">
                  <a:solidFill>
                    <a:schemeClr val="tx1"/>
                  </a:solidFill>
                  <a:latin typeface="+mn-lt"/>
                  <a:ea typeface="+mn-ea"/>
                  <a:cs typeface="+mn-cs"/>
                </a:defRPr>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kern="1200">
                  <a:solidFill>
                    <a:schemeClr val="tx1"/>
                  </a:solidFill>
                  <a:latin typeface="+mn-lt"/>
                  <a:ea typeface="+mn-ea"/>
                  <a:cs typeface="+mn-cs"/>
                </a:defRPr>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00"/>
                </a:spcBef>
                <a:spcAft>
                  <a:spcPts val="100"/>
                </a:spcAft>
                <a:buNone/>
              </a:pPr>
              <a:r>
                <a:rPr lang="en-US" sz="1000" b="1">
                  <a:solidFill>
                    <a:schemeClr val="accent1"/>
                  </a:solidFill>
                </a:rPr>
                <a:t>What It Is</a:t>
              </a:r>
            </a:p>
            <a:p>
              <a:pPr>
                <a:lnSpc>
                  <a:spcPct val="100000"/>
                </a:lnSpc>
                <a:spcBef>
                  <a:spcPts val="100"/>
                </a:spcBef>
                <a:spcAft>
                  <a:spcPts val="100"/>
                </a:spcAft>
              </a:pPr>
              <a:r>
                <a:rPr lang="en-US" sz="1000"/>
                <a:t>A key DXC strategic solution composed of the best of DXC and </a:t>
              </a:r>
              <a:r>
                <a:rPr lang="en-US" sz="1000" err="1"/>
                <a:t>Luxoft</a:t>
              </a:r>
              <a:endParaRPr lang="en-US" sz="1000"/>
            </a:p>
            <a:p>
              <a:pPr>
                <a:lnSpc>
                  <a:spcPct val="100000"/>
                </a:lnSpc>
                <a:spcBef>
                  <a:spcPts val="100"/>
                </a:spcBef>
                <a:spcAft>
                  <a:spcPts val="100"/>
                </a:spcAft>
              </a:pPr>
              <a:r>
                <a:rPr lang="en-US" sz="1000"/>
                <a:t>A comprehensive set of capabilities that can be selected and customized to meet the client wherever they are in their journey</a:t>
              </a:r>
            </a:p>
            <a:p>
              <a:pPr>
                <a:lnSpc>
                  <a:spcPct val="100000"/>
                </a:lnSpc>
                <a:spcBef>
                  <a:spcPts val="100"/>
                </a:spcBef>
                <a:spcAft>
                  <a:spcPts val="100"/>
                </a:spcAft>
              </a:pPr>
              <a:r>
                <a:rPr lang="en-US" sz="1000"/>
                <a:t>A core part of DXC’s strategy and business plan with the investments and acquisitions to succeed</a:t>
              </a:r>
            </a:p>
          </p:txBody>
        </p:sp>
        <p:sp>
          <p:nvSpPr>
            <p:cNvPr id="18" name="Text Placeholder 2">
              <a:extLst>
                <a:ext uri="{FF2B5EF4-FFF2-40B4-BE49-F238E27FC236}">
                  <a16:creationId xmlns:a16="http://schemas.microsoft.com/office/drawing/2014/main" id="{132EB93C-4DF4-4A87-9C13-55A0325B9D38}"/>
                </a:ext>
              </a:extLst>
            </p:cNvPr>
            <p:cNvSpPr txBox="1">
              <a:spLocks/>
            </p:cNvSpPr>
            <p:nvPr/>
          </p:nvSpPr>
          <p:spPr>
            <a:xfrm>
              <a:off x="3283991" y="2906458"/>
              <a:ext cx="2838012" cy="1732412"/>
            </a:xfrm>
            <a:prstGeom prst="rect">
              <a:avLst/>
            </a:prstGeom>
          </p:spPr>
          <p:txBody>
            <a:bodyPr vert="horz" lIns="91440" tIns="45720" rIns="91440" bIns="45720" rtlCol="0">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lang="en-US" sz="1200" kern="1200">
                  <a:solidFill>
                    <a:schemeClr val="tx1"/>
                  </a:solidFill>
                  <a:latin typeface="+mn-lt"/>
                  <a:ea typeface="+mn-ea"/>
                  <a:cs typeface="+mn-cs"/>
                </a:defRPr>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950" kern="1200">
                  <a:solidFill>
                    <a:schemeClr val="tx1"/>
                  </a:solidFill>
                  <a:latin typeface="+mn-lt"/>
                  <a:ea typeface="+mn-ea"/>
                  <a:cs typeface="+mn-cs"/>
                </a:defRPr>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50" kern="1200">
                  <a:solidFill>
                    <a:schemeClr val="tx1"/>
                  </a:solidFill>
                  <a:latin typeface="+mn-lt"/>
                  <a:ea typeface="+mn-ea"/>
                  <a:cs typeface="+mn-cs"/>
                </a:defRPr>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kern="1200">
                  <a:solidFill>
                    <a:schemeClr val="tx1"/>
                  </a:solidFill>
                  <a:latin typeface="+mn-lt"/>
                  <a:ea typeface="+mn-ea"/>
                  <a:cs typeface="+mn-cs"/>
                </a:defRPr>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00"/>
                </a:spcBef>
                <a:spcAft>
                  <a:spcPts val="100"/>
                </a:spcAft>
                <a:buNone/>
              </a:pPr>
              <a:r>
                <a:rPr lang="en-US" sz="1000" b="1">
                  <a:solidFill>
                    <a:schemeClr val="accent1"/>
                  </a:solidFill>
                </a:rPr>
                <a:t>What It Isn’t</a:t>
              </a:r>
            </a:p>
            <a:p>
              <a:pPr>
                <a:lnSpc>
                  <a:spcPct val="100000"/>
                </a:lnSpc>
                <a:spcBef>
                  <a:spcPts val="100"/>
                </a:spcBef>
                <a:spcAft>
                  <a:spcPts val="100"/>
                </a:spcAft>
              </a:pPr>
              <a:r>
                <a:rPr lang="en-US" sz="1000"/>
                <a:t>An all-or-nothing package that doesn’t let you drive or prioritize to the best results</a:t>
              </a:r>
            </a:p>
            <a:p>
              <a:pPr>
                <a:lnSpc>
                  <a:spcPct val="100000"/>
                </a:lnSpc>
                <a:spcBef>
                  <a:spcPts val="100"/>
                </a:spcBef>
                <a:spcAft>
                  <a:spcPts val="100"/>
                </a:spcAft>
              </a:pPr>
              <a:r>
                <a:rPr lang="en-US" sz="1000"/>
                <a:t>A large, multi-year waterfall program without iterative outcomes or results along the way</a:t>
              </a:r>
            </a:p>
            <a:p>
              <a:pPr>
                <a:lnSpc>
                  <a:spcPct val="100000"/>
                </a:lnSpc>
                <a:spcBef>
                  <a:spcPts val="100"/>
                </a:spcBef>
                <a:spcAft>
                  <a:spcPts val="100"/>
                </a:spcAft>
              </a:pPr>
              <a:r>
                <a:rPr lang="en-US" sz="1000"/>
                <a:t>A rigid engagement and operational model that only operates in one direction</a:t>
              </a:r>
            </a:p>
          </p:txBody>
        </p:sp>
      </p:grpSp>
      <p:graphicFrame>
        <p:nvGraphicFramePr>
          <p:cNvPr id="20" name="Table 19">
            <a:extLst>
              <a:ext uri="{FF2B5EF4-FFF2-40B4-BE49-F238E27FC236}">
                <a16:creationId xmlns:a16="http://schemas.microsoft.com/office/drawing/2014/main" id="{045DA710-2A59-4BBF-939F-16E6882679EC}"/>
              </a:ext>
            </a:extLst>
          </p:cNvPr>
          <p:cNvGraphicFramePr>
            <a:graphicFrameLocks noGrp="1"/>
          </p:cNvGraphicFramePr>
          <p:nvPr>
            <p:extLst>
              <p:ext uri="{D42A27DB-BD31-4B8C-83A1-F6EECF244321}">
                <p14:modId xmlns:p14="http://schemas.microsoft.com/office/powerpoint/2010/main" val="3231506160"/>
              </p:ext>
            </p:extLst>
          </p:nvPr>
        </p:nvGraphicFramePr>
        <p:xfrm>
          <a:off x="427200" y="4307101"/>
          <a:ext cx="6803883" cy="1737360"/>
        </p:xfrm>
        <a:graphic>
          <a:graphicData uri="http://schemas.openxmlformats.org/drawingml/2006/table">
            <a:tbl>
              <a:tblPr>
                <a:tableStyleId>{2D5ABB26-0587-4C30-8999-92F81FD0307C}</a:tableStyleId>
              </a:tblPr>
              <a:tblGrid>
                <a:gridCol w="1151181">
                  <a:extLst>
                    <a:ext uri="{9D8B030D-6E8A-4147-A177-3AD203B41FA5}">
                      <a16:colId xmlns:a16="http://schemas.microsoft.com/office/drawing/2014/main" val="1709011527"/>
                    </a:ext>
                  </a:extLst>
                </a:gridCol>
                <a:gridCol w="1452871">
                  <a:extLst>
                    <a:ext uri="{9D8B030D-6E8A-4147-A177-3AD203B41FA5}">
                      <a16:colId xmlns:a16="http://schemas.microsoft.com/office/drawing/2014/main" val="3853630567"/>
                    </a:ext>
                  </a:extLst>
                </a:gridCol>
                <a:gridCol w="2397633">
                  <a:extLst>
                    <a:ext uri="{9D8B030D-6E8A-4147-A177-3AD203B41FA5}">
                      <a16:colId xmlns:a16="http://schemas.microsoft.com/office/drawing/2014/main" val="2008042370"/>
                    </a:ext>
                  </a:extLst>
                </a:gridCol>
                <a:gridCol w="1802198">
                  <a:extLst>
                    <a:ext uri="{9D8B030D-6E8A-4147-A177-3AD203B41FA5}">
                      <a16:colId xmlns:a16="http://schemas.microsoft.com/office/drawing/2014/main" val="2434926113"/>
                    </a:ext>
                  </a:extLst>
                </a:gridCol>
              </a:tblGrid>
              <a:tr h="178981">
                <a:tc gridSpan="4">
                  <a:txBody>
                    <a:bodyPr/>
                    <a:lstStyle/>
                    <a:p>
                      <a:pPr algn="ctr"/>
                      <a:r>
                        <a:rPr lang="en-US" sz="1000" b="1"/>
                        <a:t>DXC Modernization</a:t>
                      </a:r>
                      <a:r>
                        <a:rPr lang="en-US" sz="1000" b="1" baseline="0"/>
                        <a:t> Differentiators</a:t>
                      </a:r>
                      <a:endParaRPr lang="en-US" sz="1000" b="1"/>
                    </a:p>
                  </a:txBody>
                  <a:tcPr anchor="ctr">
                    <a:lnB w="12700" cap="flat" cmpd="sng" algn="ctr">
                      <a:solidFill>
                        <a:schemeClr val="accent2">
                          <a:lumMod val="40000"/>
                          <a:lumOff val="60000"/>
                        </a:schemeClr>
                      </a:solidFill>
                      <a:prstDash val="solid"/>
                      <a:round/>
                      <a:headEnd type="none" w="med" len="med"/>
                      <a:tailEnd type="none" w="med" len="med"/>
                    </a:lnB>
                    <a:solidFill>
                      <a:schemeClr val="bg1">
                        <a:lumMod val="95000"/>
                      </a:schemeClr>
                    </a:solidFill>
                  </a:tcPr>
                </a:tc>
                <a:tc hMerge="1">
                  <a:txBody>
                    <a:bodyPr/>
                    <a:lstStyle/>
                    <a:p>
                      <a:pPr algn="ctr"/>
                      <a:endParaRPr lang="en-US" sz="1000" b="1"/>
                    </a:p>
                  </a:txBody>
                  <a:tcPr anchor="ctr">
                    <a:lnB w="12700" cap="flat" cmpd="sng" algn="ctr">
                      <a:solidFill>
                        <a:schemeClr val="accent2">
                          <a:lumMod val="40000"/>
                          <a:lumOff val="60000"/>
                        </a:schemeClr>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14680343"/>
                  </a:ext>
                </a:extLst>
              </a:tr>
              <a:tr h="178981">
                <a:tc>
                  <a:txBody>
                    <a:bodyPr/>
                    <a:lstStyle/>
                    <a:p>
                      <a:pPr algn="ctr"/>
                      <a:endParaRPr lang="en-US" sz="1000">
                        <a:latin typeface="+mn-lt"/>
                      </a:endParaRPr>
                    </a:p>
                  </a:txBody>
                  <a:tcPr anchor="ct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bg1">
                        <a:lumMod val="95000"/>
                      </a:schemeClr>
                    </a:solidFill>
                  </a:tcPr>
                </a:tc>
                <a:tc>
                  <a:txBody>
                    <a:bodyPr/>
                    <a:lstStyle/>
                    <a:p>
                      <a:pPr algn="ctr"/>
                      <a:r>
                        <a:rPr lang="en-US" sz="1000" b="1">
                          <a:latin typeface="+mn-lt"/>
                        </a:rPr>
                        <a:t>Launch</a:t>
                      </a:r>
                    </a:p>
                  </a:txBody>
                  <a:tcPr anchor="ct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bg1">
                        <a:lumMod val="95000"/>
                      </a:schemeClr>
                    </a:solidFill>
                  </a:tcPr>
                </a:tc>
                <a:tc>
                  <a:txBody>
                    <a:bodyPr/>
                    <a:lstStyle/>
                    <a:p>
                      <a:pPr algn="ctr"/>
                      <a:r>
                        <a:rPr lang="en-US" sz="1000" b="1">
                          <a:latin typeface="+mn-lt"/>
                        </a:rPr>
                        <a:t>Adopt and</a:t>
                      </a:r>
                      <a:r>
                        <a:rPr lang="en-US" sz="1000" b="1" baseline="0">
                          <a:latin typeface="+mn-lt"/>
                        </a:rPr>
                        <a:t> Optimize</a:t>
                      </a:r>
                      <a:endParaRPr lang="en-US" sz="1000" b="1">
                        <a:latin typeface="+mn-lt"/>
                      </a:endParaRPr>
                    </a:p>
                  </a:txBody>
                  <a:tcPr anchor="ct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bg1">
                        <a:lumMod val="95000"/>
                      </a:schemeClr>
                    </a:solidFill>
                  </a:tcPr>
                </a:tc>
                <a:tc>
                  <a:txBody>
                    <a:bodyPr/>
                    <a:lstStyle/>
                    <a:p>
                      <a:pPr algn="ctr"/>
                      <a:r>
                        <a:rPr lang="en-US" sz="1000" b="1">
                          <a:latin typeface="+mn-lt"/>
                        </a:rPr>
                        <a:t>Manage and Operate</a:t>
                      </a:r>
                    </a:p>
                  </a:txBody>
                  <a:tcPr anchor="ct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46665379"/>
                  </a:ext>
                </a:extLst>
              </a:tr>
              <a:tr h="178981">
                <a:tc>
                  <a:txBody>
                    <a:bodyPr/>
                    <a:lstStyle/>
                    <a:p>
                      <a:pPr algn="ctr"/>
                      <a:endParaRPr lang="en-US" sz="1000">
                        <a:latin typeface="+mn-lt"/>
                      </a:endParaRPr>
                    </a:p>
                  </a:txBody>
                  <a:tcPr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60000"/>
                        <a:lumOff val="40000"/>
                      </a:schemeClr>
                    </a:solidFill>
                  </a:tcPr>
                </a:tc>
                <a:tc gridSpan="3">
                  <a:txBody>
                    <a:bodyPr/>
                    <a:lstStyle/>
                    <a:p>
                      <a:pPr algn="ctr"/>
                      <a:r>
                        <a:rPr lang="en-US" sz="900">
                          <a:latin typeface="+mn-lt"/>
                        </a:rPr>
                        <a:t>Air Traffic</a:t>
                      </a:r>
                      <a:r>
                        <a:rPr lang="en-US" sz="900" baseline="0">
                          <a:latin typeface="+mn-lt"/>
                        </a:rPr>
                        <a:t> Control (ATC) &amp; Economic Value Management</a:t>
                      </a:r>
                      <a:endParaRPr lang="en-US" sz="900">
                        <a:latin typeface="+mn-lt"/>
                      </a:endParaRPr>
                    </a:p>
                  </a:txBody>
                  <a:tcPr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3">
                        <a:lumMod val="20000"/>
                        <a:lumOff val="8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19092903"/>
                  </a:ext>
                </a:extLst>
              </a:tr>
              <a:tr h="268471">
                <a:tc>
                  <a:txBody>
                    <a:bodyPr/>
                    <a:lstStyle/>
                    <a:p>
                      <a:pPr algn="ctr"/>
                      <a:r>
                        <a:rPr lang="en-US" sz="800">
                          <a:latin typeface="+mn-lt"/>
                        </a:rPr>
                        <a:t>Expert Talent</a:t>
                      </a:r>
                    </a:p>
                  </a:txBody>
                  <a:tcPr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60000"/>
                        <a:lumOff val="40000"/>
                      </a:schemeClr>
                    </a:solidFill>
                  </a:tcPr>
                </a:tc>
                <a:tc>
                  <a:txBody>
                    <a:bodyPr/>
                    <a:lstStyle/>
                    <a:p>
                      <a:pPr algn="ctr"/>
                      <a:r>
                        <a:rPr lang="en-US" sz="800">
                          <a:latin typeface="+mn-lt"/>
                        </a:rPr>
                        <a:t>Design Strategists </a:t>
                      </a:r>
                      <a:r>
                        <a:rPr lang="en-US" sz="800" baseline="0">
                          <a:latin typeface="+mn-lt"/>
                        </a:rPr>
                        <a:t>| </a:t>
                      </a:r>
                    </a:p>
                    <a:p>
                      <a:pPr algn="ctr"/>
                      <a:r>
                        <a:rPr lang="en-US" sz="800" baseline="0">
                          <a:latin typeface="+mn-lt"/>
                        </a:rPr>
                        <a:t>Data Scientists</a:t>
                      </a:r>
                      <a:endParaRPr lang="en-US" sz="800">
                        <a:latin typeface="+mn-lt"/>
                      </a:endParaRPr>
                    </a:p>
                  </a:txBody>
                  <a:tcPr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3">
                        <a:lumMod val="20000"/>
                        <a:lumOff val="80000"/>
                      </a:schemeClr>
                    </a:solidFill>
                  </a:tcPr>
                </a:tc>
                <a:tc>
                  <a:txBody>
                    <a:bodyPr/>
                    <a:lstStyle/>
                    <a:p>
                      <a:pPr algn="ctr"/>
                      <a:r>
                        <a:rPr lang="en-US" sz="800">
                          <a:latin typeface="+mn-lt"/>
                        </a:rPr>
                        <a:t>Migration</a:t>
                      </a:r>
                      <a:r>
                        <a:rPr lang="en-US" sz="800" baseline="0">
                          <a:latin typeface="+mn-lt"/>
                        </a:rPr>
                        <a:t> Factories | </a:t>
                      </a:r>
                    </a:p>
                    <a:p>
                      <a:pPr algn="ctr"/>
                      <a:r>
                        <a:rPr lang="en-US" sz="800" baseline="0">
                          <a:latin typeface="+mn-lt"/>
                        </a:rPr>
                        <a:t>Reengineering Practices</a:t>
                      </a:r>
                      <a:endParaRPr lang="en-US" sz="800">
                        <a:latin typeface="+mn-lt"/>
                      </a:endParaRPr>
                    </a:p>
                  </a:txBody>
                  <a:tcPr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3">
                        <a:lumMod val="20000"/>
                        <a:lumOff val="80000"/>
                      </a:schemeClr>
                    </a:solidFill>
                  </a:tcPr>
                </a:tc>
                <a:tc>
                  <a:txBody>
                    <a:bodyPr/>
                    <a:lstStyle/>
                    <a:p>
                      <a:pPr algn="ctr"/>
                      <a:r>
                        <a:rPr lang="en-US" sz="800">
                          <a:latin typeface="+mn-lt"/>
                        </a:rPr>
                        <a:t>Industrialized DevOps </a:t>
                      </a:r>
                    </a:p>
                    <a:p>
                      <a:pPr algn="ctr"/>
                      <a:r>
                        <a:rPr lang="en-US" sz="800">
                          <a:latin typeface="+mn-lt"/>
                        </a:rPr>
                        <a:t>Delivery</a:t>
                      </a:r>
                      <a:r>
                        <a:rPr lang="en-US" sz="800" baseline="0">
                          <a:latin typeface="+mn-lt"/>
                        </a:rPr>
                        <a:t> Centers</a:t>
                      </a:r>
                      <a:endParaRPr lang="en-US" sz="800">
                        <a:latin typeface="+mn-lt"/>
                      </a:endParaRPr>
                    </a:p>
                  </a:txBody>
                  <a:tcPr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591441834"/>
                  </a:ext>
                </a:extLst>
              </a:tr>
              <a:tr h="290844">
                <a:tc>
                  <a:txBody>
                    <a:bodyPr/>
                    <a:lstStyle/>
                    <a:p>
                      <a:pPr algn="ctr"/>
                      <a:r>
                        <a:rPr lang="en-US" sz="800">
                          <a:latin typeface="+mn-lt"/>
                        </a:rPr>
                        <a:t>Intelligent</a:t>
                      </a:r>
                    </a:p>
                    <a:p>
                      <a:pPr algn="ctr"/>
                      <a:r>
                        <a:rPr lang="en-US" sz="800">
                          <a:latin typeface="+mn-lt"/>
                        </a:rPr>
                        <a:t>Tools</a:t>
                      </a:r>
                    </a:p>
                  </a:txBody>
                  <a:tcPr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60000"/>
                        <a:lumOff val="40000"/>
                      </a:schemeClr>
                    </a:solidFill>
                  </a:tcPr>
                </a:tc>
                <a:tc>
                  <a:txBody>
                    <a:bodyPr/>
                    <a:lstStyle/>
                    <a:p>
                      <a:pPr algn="ctr"/>
                      <a:r>
                        <a:rPr lang="en-US" sz="800">
                          <a:latin typeface="+mn-lt"/>
                        </a:rPr>
                        <a:t>Decision Support Engine</a:t>
                      </a:r>
                    </a:p>
                  </a:txBody>
                  <a:tcPr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3">
                        <a:lumMod val="20000"/>
                        <a:lumOff val="80000"/>
                      </a:schemeClr>
                    </a:solidFill>
                  </a:tcPr>
                </a:tc>
                <a:tc>
                  <a:txBody>
                    <a:bodyPr/>
                    <a:lstStyle/>
                    <a:p>
                      <a:pPr algn="ctr"/>
                      <a:r>
                        <a:rPr lang="en-US" sz="800">
                          <a:latin typeface="+mn-lt"/>
                        </a:rPr>
                        <a:t>Migration Director</a:t>
                      </a:r>
                      <a:r>
                        <a:rPr lang="en-US" sz="800" baseline="0">
                          <a:latin typeface="+mn-lt"/>
                        </a:rPr>
                        <a:t> | Modernization Studio | Factory Tools</a:t>
                      </a:r>
                      <a:endParaRPr lang="en-US" sz="800">
                        <a:latin typeface="+mn-lt"/>
                      </a:endParaRPr>
                    </a:p>
                  </a:txBody>
                  <a:tcPr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3">
                        <a:lumMod val="20000"/>
                        <a:lumOff val="80000"/>
                      </a:schemeClr>
                    </a:solidFill>
                  </a:tcPr>
                </a:tc>
                <a:tc>
                  <a:txBody>
                    <a:bodyPr/>
                    <a:lstStyle/>
                    <a:p>
                      <a:pPr algn="ctr"/>
                      <a:r>
                        <a:rPr lang="en-US" sz="800">
                          <a:latin typeface="+mn-lt"/>
                        </a:rPr>
                        <a:t>Platform DXC | DXC </a:t>
                      </a:r>
                      <a:r>
                        <a:rPr lang="en-US" sz="800" err="1">
                          <a:latin typeface="+mn-lt"/>
                        </a:rPr>
                        <a:t>Bionix</a:t>
                      </a:r>
                      <a:endParaRPr lang="en-US" sz="800">
                        <a:latin typeface="+mn-lt"/>
                      </a:endParaRPr>
                    </a:p>
                  </a:txBody>
                  <a:tcPr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301948998"/>
                  </a:ext>
                </a:extLst>
              </a:tr>
              <a:tr h="290844">
                <a:tc>
                  <a:txBody>
                    <a:bodyPr/>
                    <a:lstStyle/>
                    <a:p>
                      <a:pPr algn="ctr"/>
                      <a:r>
                        <a:rPr lang="en-US" sz="800">
                          <a:latin typeface="+mn-lt"/>
                        </a:rPr>
                        <a:t>Acceleration</a:t>
                      </a:r>
                    </a:p>
                    <a:p>
                      <a:pPr algn="ctr"/>
                      <a:r>
                        <a:rPr lang="en-US" sz="800">
                          <a:latin typeface="+mn-lt"/>
                        </a:rPr>
                        <a:t>Framework</a:t>
                      </a:r>
                    </a:p>
                  </a:txBody>
                  <a:tcPr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2">
                        <a:lumMod val="60000"/>
                        <a:lumOff val="40000"/>
                      </a:schemeClr>
                    </a:solidFill>
                  </a:tcPr>
                </a:tc>
                <a:tc>
                  <a:txBody>
                    <a:bodyPr/>
                    <a:lstStyle/>
                    <a:p>
                      <a:pPr algn="ctr"/>
                      <a:r>
                        <a:rPr lang="en-US" sz="800">
                          <a:latin typeface="+mn-lt"/>
                        </a:rPr>
                        <a:t>Strategy</a:t>
                      </a:r>
                      <a:r>
                        <a:rPr lang="en-US" sz="800" baseline="0">
                          <a:latin typeface="+mn-lt"/>
                        </a:rPr>
                        <a:t> and Design Thinking Workshops</a:t>
                      </a:r>
                      <a:endParaRPr lang="en-US" sz="800">
                        <a:latin typeface="+mn-lt"/>
                      </a:endParaRPr>
                    </a:p>
                  </a:txBody>
                  <a:tcPr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3">
                        <a:lumMod val="20000"/>
                        <a:lumOff val="80000"/>
                      </a:schemeClr>
                    </a:solidFill>
                  </a:tcPr>
                </a:tc>
                <a:tc>
                  <a:txBody>
                    <a:bodyPr/>
                    <a:lstStyle/>
                    <a:p>
                      <a:pPr algn="ctr"/>
                      <a:r>
                        <a:rPr lang="en-US" sz="800">
                          <a:latin typeface="+mn-lt"/>
                        </a:rPr>
                        <a:t>Agile Engineering | Test-Driven</a:t>
                      </a:r>
                      <a:r>
                        <a:rPr lang="en-US" sz="800" baseline="0">
                          <a:latin typeface="+mn-lt"/>
                        </a:rPr>
                        <a:t> Development | Factory Fabric</a:t>
                      </a:r>
                      <a:endParaRPr lang="en-US" sz="800">
                        <a:latin typeface="+mn-lt"/>
                      </a:endParaRPr>
                    </a:p>
                  </a:txBody>
                  <a:tcPr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3">
                        <a:lumMod val="20000"/>
                        <a:lumOff val="80000"/>
                      </a:schemeClr>
                    </a:solidFill>
                  </a:tcPr>
                </a:tc>
                <a:tc>
                  <a:txBody>
                    <a:bodyPr/>
                    <a:lstStyle/>
                    <a:p>
                      <a:pPr algn="ctr"/>
                      <a:r>
                        <a:rPr lang="en-US" sz="800">
                          <a:latin typeface="+mn-lt"/>
                        </a:rPr>
                        <a:t>Platform,</a:t>
                      </a:r>
                      <a:r>
                        <a:rPr lang="en-US" sz="800" baseline="0">
                          <a:latin typeface="+mn-lt"/>
                        </a:rPr>
                        <a:t> </a:t>
                      </a:r>
                      <a:r>
                        <a:rPr lang="en-US" sz="800" baseline="0" err="1">
                          <a:latin typeface="+mn-lt"/>
                        </a:rPr>
                        <a:t>CloudOps</a:t>
                      </a:r>
                      <a:r>
                        <a:rPr lang="en-US" sz="800" baseline="0">
                          <a:latin typeface="+mn-lt"/>
                        </a:rPr>
                        <a:t> and DevOps Dojos</a:t>
                      </a:r>
                      <a:endParaRPr lang="en-US" sz="800">
                        <a:latin typeface="+mn-lt"/>
                      </a:endParaRPr>
                    </a:p>
                  </a:txBody>
                  <a:tcPr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971909466"/>
                  </a:ext>
                </a:extLst>
              </a:tr>
            </a:tbl>
          </a:graphicData>
        </a:graphic>
      </p:graphicFrame>
      <p:cxnSp>
        <p:nvCxnSpPr>
          <p:cNvPr id="25" name="Straight Arrow Connector 24">
            <a:extLst>
              <a:ext uri="{FF2B5EF4-FFF2-40B4-BE49-F238E27FC236}">
                <a16:creationId xmlns:a16="http://schemas.microsoft.com/office/drawing/2014/main" id="{089BE969-3C0B-4B0A-B89F-853B1C5A8AC6}"/>
              </a:ext>
            </a:extLst>
          </p:cNvPr>
          <p:cNvCxnSpPr/>
          <p:nvPr/>
        </p:nvCxnSpPr>
        <p:spPr>
          <a:xfrm flipH="1">
            <a:off x="1723030" y="4919924"/>
            <a:ext cx="11702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4F82843-B52D-4130-BD4F-BC7ADD567307}"/>
              </a:ext>
            </a:extLst>
          </p:cNvPr>
          <p:cNvCxnSpPr/>
          <p:nvPr/>
        </p:nvCxnSpPr>
        <p:spPr>
          <a:xfrm>
            <a:off x="5896560" y="4916512"/>
            <a:ext cx="1142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83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3C5647F-5D0D-488D-A22C-C57141D2D830}"/>
              </a:ext>
            </a:extLst>
          </p:cNvPr>
          <p:cNvSpPr/>
          <p:nvPr/>
        </p:nvSpPr>
        <p:spPr>
          <a:xfrm>
            <a:off x="5196486" y="1169448"/>
            <a:ext cx="6424013" cy="5511571"/>
          </a:xfrm>
          <a:prstGeom prst="rect">
            <a:avLst/>
          </a:prstGeom>
          <a:solidFill>
            <a:schemeClr val="bg1"/>
          </a:solidFill>
          <a:ln>
            <a:solidFill>
              <a:schemeClr val="tx1"/>
            </a:solidFill>
          </a:ln>
        </p:spPr>
        <p:style>
          <a:lnRef idx="0">
            <a:schemeClr val="accent1"/>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Modernization Tools, Patterns, and Accelerators</a:t>
            </a:r>
          </a:p>
        </p:txBody>
      </p:sp>
      <p:sp>
        <p:nvSpPr>
          <p:cNvPr id="79" name="Arrow: Right 96">
            <a:extLst>
              <a:ext uri="{FF2B5EF4-FFF2-40B4-BE49-F238E27FC236}">
                <a16:creationId xmlns:a16="http://schemas.microsoft.com/office/drawing/2014/main" id="{68FE5972-6364-4D1C-B269-8F047FA7BD5B}"/>
              </a:ext>
            </a:extLst>
          </p:cNvPr>
          <p:cNvSpPr/>
          <p:nvPr/>
        </p:nvSpPr>
        <p:spPr>
          <a:xfrm>
            <a:off x="5364481" y="2453524"/>
            <a:ext cx="5824728" cy="347472"/>
          </a:xfrm>
          <a:prstGeom prst="rightArrow">
            <a:avLst>
              <a:gd name="adj1" fmla="val 50000"/>
              <a:gd name="adj2" fmla="val 76636"/>
            </a:avLst>
          </a:prstGeom>
          <a:ln cap="fla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0" name="Symbol zastępczy tekstu 5">
            <a:extLst>
              <a:ext uri="{FF2B5EF4-FFF2-40B4-BE49-F238E27FC236}">
                <a16:creationId xmlns:a16="http://schemas.microsoft.com/office/drawing/2014/main" id="{0F6E762A-8CA1-42CC-8F01-9EFCD3E7B10F}"/>
              </a:ext>
            </a:extLst>
          </p:cNvPr>
          <p:cNvSpPr txBox="1">
            <a:spLocks/>
          </p:cNvSpPr>
          <p:nvPr/>
        </p:nvSpPr>
        <p:spPr>
          <a:xfrm>
            <a:off x="98083" y="1078438"/>
            <a:ext cx="3262704" cy="5438453"/>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spcAft>
                <a:spcPts val="0"/>
              </a:spcAft>
              <a:buClr>
                <a:schemeClr val="accent1"/>
              </a:buClr>
              <a:buFont typeface="Wingdings" panose="05000000000000000000" pitchFamily="2" charset="2"/>
              <a:buNone/>
              <a:defRPr sz="1400" kern="1200">
                <a:solidFill>
                  <a:schemeClr val="accent1"/>
                </a:solidFill>
                <a:latin typeface="+mj-lt"/>
                <a:ea typeface="+mn-ea"/>
                <a:cs typeface="+mn-cs"/>
              </a:defRPr>
            </a:lvl1pPr>
            <a:lvl2pPr marL="715963" indent="-2587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1168400" indent="-254000"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1611313" indent="-261938" algn="l" defTabSz="914400" rtl="0" eaLnBrk="1" latinLnBrk="0" hangingPunct="1">
              <a:lnSpc>
                <a:spcPct val="130000"/>
              </a:lnSpc>
              <a:spcBef>
                <a:spcPts val="300"/>
              </a:spcBef>
              <a:spcAft>
                <a:spcPts val="300"/>
              </a:spcAft>
              <a:buClr>
                <a:schemeClr val="accent1"/>
              </a:buClr>
              <a:buFont typeface="Open Sans" panose="020B0606030504020204" pitchFamily="34" charset="0"/>
              <a:buChar char="-"/>
              <a:defRPr sz="1050" kern="1200">
                <a:solidFill>
                  <a:schemeClr val="tx1"/>
                </a:solidFill>
                <a:latin typeface="+mn-lt"/>
                <a:ea typeface="+mn-ea"/>
                <a:cs typeface="+mn-cs"/>
              </a:defRPr>
            </a:lvl4pPr>
            <a:lvl5pPr marL="2063750" indent="-2714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srgbClr val="000000"/>
              </a:buClr>
              <a:buSzTx/>
              <a:buFont typeface="Wingdings" panose="05000000000000000000" pitchFamily="2" charset="2"/>
              <a:buNone/>
              <a:tabLst/>
              <a:defRPr/>
            </a:pPr>
            <a:r>
              <a:rPr kumimoji="0" lang="en-US" sz="1050" b="0" i="0" u="none" strike="noStrike" kern="1200" cap="none" spc="0" normalizeH="0" baseline="0" noProof="0" dirty="0">
                <a:ln>
                  <a:noFill/>
                </a:ln>
                <a:solidFill>
                  <a:srgbClr val="000000"/>
                </a:solidFill>
                <a:effectLst/>
                <a:uLnTx/>
                <a:uFillTx/>
                <a:latin typeface="Arial"/>
                <a:ea typeface="+mn-ea"/>
                <a:cs typeface="Calibri" panose="020F0502020204030204" pitchFamily="34" charset="0"/>
              </a:rPr>
              <a:t>DXC </a:t>
            </a:r>
            <a:r>
              <a:rPr lang="en-US" sz="1050" dirty="0">
                <a:solidFill>
                  <a:srgbClr val="000000"/>
                </a:solidFill>
                <a:latin typeface="Arial"/>
                <a:cs typeface="Calibri" panose="020F0502020204030204" pitchFamily="34" charset="0"/>
              </a:rPr>
              <a:t>M</a:t>
            </a:r>
            <a:r>
              <a:rPr kumimoji="0" lang="en-US" sz="1050" b="0" i="0" u="none" strike="noStrike" kern="1200" cap="none" spc="0" normalizeH="0" baseline="0" noProof="0" dirty="0" err="1">
                <a:ln>
                  <a:noFill/>
                </a:ln>
                <a:solidFill>
                  <a:srgbClr val="000000"/>
                </a:solidFill>
                <a:effectLst/>
                <a:uLnTx/>
                <a:uFillTx/>
                <a:latin typeface="Arial"/>
                <a:ea typeface="+mn-ea"/>
                <a:cs typeface="Calibri" panose="020F0502020204030204" pitchFamily="34" charset="0"/>
              </a:rPr>
              <a:t>odernization’s</a:t>
            </a:r>
            <a:r>
              <a:rPr lang="en-US" sz="1050" dirty="0">
                <a:solidFill>
                  <a:srgbClr val="000000"/>
                </a:solidFill>
                <a:latin typeface="Arial"/>
                <a:cs typeface="Calibri" panose="020F0502020204030204" pitchFamily="34" charset="0"/>
              </a:rPr>
              <a:t> </a:t>
            </a:r>
            <a:r>
              <a:rPr kumimoji="0" lang="en-US" sz="1050" b="0" i="0" u="none" strike="noStrike" kern="1200" cap="none" spc="0" normalizeH="0" baseline="0" noProof="0" dirty="0">
                <a:ln>
                  <a:noFill/>
                </a:ln>
                <a:solidFill>
                  <a:srgbClr val="000000"/>
                </a:solidFill>
                <a:effectLst/>
                <a:uLnTx/>
                <a:uFillTx/>
                <a:latin typeface="Arial"/>
                <a:ea typeface="+mn-ea"/>
                <a:cs typeface="Calibri" panose="020F0502020204030204" pitchFamily="34" charset="0"/>
              </a:rPr>
              <a:t>factory approach has the processes, people, and tools developed through more than </a:t>
            </a:r>
            <a:r>
              <a:rPr kumimoji="0" lang="en-US" sz="1050" b="1" i="0" u="none" strike="noStrike" kern="1200" cap="none" spc="0" normalizeH="0" baseline="0" noProof="0" dirty="0">
                <a:ln>
                  <a:noFill/>
                </a:ln>
                <a:solidFill>
                  <a:srgbClr val="000000"/>
                </a:solidFill>
                <a:effectLst/>
                <a:uLnTx/>
                <a:uFillTx/>
                <a:latin typeface="Arial"/>
                <a:ea typeface="+mn-ea"/>
                <a:cs typeface="Calibri" panose="020F0502020204030204" pitchFamily="34" charset="0"/>
              </a:rPr>
              <a:t>30 years of experience migrating, transforming</a:t>
            </a:r>
            <a:r>
              <a:rPr kumimoji="0" lang="en-US" sz="1050" b="0" i="0" u="none" strike="noStrike" kern="1200" cap="none" spc="0" normalizeH="0" baseline="0" noProof="0" dirty="0">
                <a:ln>
                  <a:noFill/>
                </a:ln>
                <a:solidFill>
                  <a:srgbClr val="000000"/>
                </a:solidFill>
                <a:effectLst/>
                <a:uLnTx/>
                <a:uFillTx/>
                <a:latin typeface="Arial"/>
                <a:ea typeface="+mn-ea"/>
                <a:cs typeface="Calibri" panose="020F0502020204030204" pitchFamily="34" charset="0"/>
              </a:rPr>
              <a:t>, and </a:t>
            </a:r>
            <a:r>
              <a:rPr kumimoji="0" lang="en-US" sz="1050" b="1" i="0" u="none" strike="noStrike" kern="1200" cap="none" spc="0" normalizeH="0" baseline="0" noProof="0" dirty="0">
                <a:ln>
                  <a:noFill/>
                </a:ln>
                <a:solidFill>
                  <a:srgbClr val="000000"/>
                </a:solidFill>
                <a:effectLst/>
                <a:uLnTx/>
                <a:uFillTx/>
                <a:latin typeface="Arial"/>
                <a:ea typeface="+mn-ea"/>
                <a:cs typeface="Calibri" panose="020F0502020204030204" pitchFamily="34" charset="0"/>
              </a:rPr>
              <a:t>managing applications. </a:t>
            </a:r>
            <a:r>
              <a:rPr kumimoji="0" lang="en-US" sz="1050" b="0" i="0" u="none" strike="noStrike" kern="1200" cap="none" spc="0" normalizeH="0" baseline="0" noProof="0" dirty="0">
                <a:ln>
                  <a:noFill/>
                </a:ln>
                <a:solidFill>
                  <a:srgbClr val="000000"/>
                </a:solidFill>
                <a:effectLst/>
                <a:uLnTx/>
                <a:uFillTx/>
                <a:latin typeface="Arial"/>
                <a:ea typeface="+mn-ea"/>
                <a:cs typeface="Calibri" panose="020F0502020204030204" pitchFamily="34" charset="0"/>
              </a:rPr>
              <a:t>DXC’s advisory approach assesses client workload needs, analyzing</a:t>
            </a:r>
            <a:r>
              <a:rPr lang="en-US" sz="1050" dirty="0">
                <a:solidFill>
                  <a:srgbClr val="000000"/>
                </a:solidFill>
                <a:latin typeface="Arial"/>
                <a:cs typeface="Calibri" panose="020F0502020204030204" pitchFamily="34" charset="0"/>
              </a:rPr>
              <a:t> </a:t>
            </a:r>
            <a:r>
              <a:rPr kumimoji="0" lang="en-US" sz="1050" b="0" i="0" u="none" strike="noStrike" kern="1200" cap="none" spc="0" normalizeH="0" baseline="0" noProof="0" dirty="0">
                <a:ln>
                  <a:noFill/>
                </a:ln>
                <a:solidFill>
                  <a:srgbClr val="000000"/>
                </a:solidFill>
                <a:effectLst/>
                <a:uLnTx/>
                <a:uFillTx/>
                <a:latin typeface="Arial"/>
                <a:ea typeface="+mn-ea"/>
                <a:cs typeface="Calibri" panose="020F0502020204030204" pitchFamily="34" charset="0"/>
              </a:rPr>
              <a:t>data of candidate applications to validate factory treatments. We feed and manage the factory assembly lines with a client-approved roadmap for each application, including the necessary treatment activities to migrate and transform the application. </a:t>
            </a:r>
          </a:p>
          <a:p>
            <a:pPr marL="171450" lvl="0" indent="-171450">
              <a:spcAft>
                <a:spcPts val="600"/>
              </a:spcAft>
              <a:buClr>
                <a:srgbClr val="000000"/>
              </a:buClr>
              <a:buFont typeface="Arial" panose="020B0604020202020204" pitchFamily="34" charset="0"/>
              <a:buChar char="•"/>
            </a:pPr>
            <a:r>
              <a:rPr kumimoji="0" lang="en-US" sz="1050" b="1" i="0" u="none" strike="noStrike" kern="1200" cap="none" spc="0" normalizeH="0" baseline="0" noProof="0" dirty="0">
                <a:ln>
                  <a:noFill/>
                </a:ln>
                <a:solidFill>
                  <a:srgbClr val="000000"/>
                </a:solidFill>
                <a:effectLst/>
                <a:uLnTx/>
                <a:uFillTx/>
                <a:latin typeface="Arial"/>
                <a:ea typeface="+mn-ea"/>
                <a:cs typeface="Calibri" panose="020F0502020204030204" pitchFamily="34" charset="0"/>
              </a:rPr>
              <a:t>Re-platforming</a:t>
            </a:r>
            <a:r>
              <a:rPr kumimoji="0" lang="en-US" sz="1050" b="0" i="0" u="none" strike="noStrike" kern="1200" cap="none" spc="0" normalizeH="0" baseline="0" noProof="0" dirty="0">
                <a:ln>
                  <a:noFill/>
                </a:ln>
                <a:solidFill>
                  <a:srgbClr val="000000"/>
                </a:solidFill>
                <a:effectLst/>
                <a:uLnTx/>
                <a:uFillTx/>
                <a:latin typeface="Arial"/>
                <a:ea typeface="+mn-ea"/>
                <a:cs typeface="Calibri" panose="020F0502020204030204" pitchFamily="34" charset="0"/>
              </a:rPr>
              <a:t> - </a:t>
            </a:r>
            <a:r>
              <a:rPr lang="en-US" sz="1050" dirty="0">
                <a:solidFill>
                  <a:srgbClr val="000000"/>
                </a:solidFill>
                <a:cs typeface="Calibri" panose="020F0502020204030204" pitchFamily="34" charset="0"/>
              </a:rPr>
              <a:t>End-to-end strategic pathway for lower licensing costs, higher productivity and full preservation of legacy assets and business rules without changes to the natural syntax.</a:t>
            </a:r>
          </a:p>
          <a:p>
            <a:pPr marL="171450" lvl="0" indent="-171450">
              <a:spcAft>
                <a:spcPts val="600"/>
              </a:spcAft>
              <a:buClr>
                <a:srgbClr val="000000"/>
              </a:buClr>
              <a:buFont typeface="Arial" panose="020B0604020202020204" pitchFamily="34" charset="0"/>
              <a:buChar char="•"/>
            </a:pPr>
            <a:r>
              <a:rPr kumimoji="0" lang="en-US" sz="1050" b="1" i="0" u="none" strike="noStrike" kern="1200" cap="none" spc="0" normalizeH="0" baseline="0" noProof="0" dirty="0">
                <a:ln>
                  <a:noFill/>
                </a:ln>
                <a:solidFill>
                  <a:srgbClr val="000000"/>
                </a:solidFill>
                <a:effectLst/>
                <a:uLnTx/>
                <a:uFillTx/>
                <a:latin typeface="Arial"/>
                <a:ea typeface="+mn-ea"/>
                <a:cs typeface="Calibri" panose="020F0502020204030204" pitchFamily="34" charset="0"/>
              </a:rPr>
              <a:t>Code Transformation </a:t>
            </a:r>
            <a:r>
              <a:rPr kumimoji="0" lang="en-US" sz="1050" i="0" u="none" strike="noStrike" kern="1200" cap="none" spc="0" normalizeH="0" baseline="0" noProof="0" dirty="0">
                <a:ln>
                  <a:noFill/>
                </a:ln>
                <a:solidFill>
                  <a:srgbClr val="000000"/>
                </a:solidFill>
                <a:effectLst/>
                <a:uLnTx/>
                <a:uFillTx/>
                <a:latin typeface="Arial"/>
                <a:ea typeface="+mn-ea"/>
                <a:cs typeface="Calibri" panose="020F0502020204030204" pitchFamily="34" charset="0"/>
              </a:rPr>
              <a:t>-</a:t>
            </a:r>
            <a:r>
              <a:rPr kumimoji="0" lang="en-US" sz="1050" b="1" i="0" u="none" strike="noStrike" kern="1200" cap="none" spc="0" normalizeH="0" baseline="0" noProof="0" dirty="0">
                <a:ln>
                  <a:noFill/>
                </a:ln>
                <a:solidFill>
                  <a:srgbClr val="000000"/>
                </a:solidFill>
                <a:effectLst/>
                <a:uLnTx/>
                <a:uFillTx/>
                <a:latin typeface="Arial"/>
                <a:ea typeface="+mn-ea"/>
                <a:cs typeface="Calibri" panose="020F0502020204030204" pitchFamily="34" charset="0"/>
              </a:rPr>
              <a:t> </a:t>
            </a:r>
            <a:r>
              <a:rPr lang="en-US" sz="1050" dirty="0">
                <a:solidFill>
                  <a:srgbClr val="000000"/>
                </a:solidFill>
                <a:cs typeface="Calibri" panose="020F0502020204030204" pitchFamily="34" charset="0"/>
              </a:rPr>
              <a:t>Transformation of the legacy application code into object-oriented, native, uniform and platform-specific target code of the client's choice. It also links the generated code to the target database. This is accomplished at up to 100% automation levels.</a:t>
            </a:r>
          </a:p>
          <a:p>
            <a:pPr marL="171450" lvl="0" indent="-171450">
              <a:spcAft>
                <a:spcPts val="600"/>
              </a:spcAft>
              <a:buClr>
                <a:srgbClr val="000000"/>
              </a:buClr>
              <a:buFont typeface="Arial" panose="020B0604020202020204" pitchFamily="34" charset="0"/>
              <a:buChar char="•"/>
            </a:pPr>
            <a:r>
              <a:rPr kumimoji="0" lang="en-US" sz="1050" b="1" i="0" u="none" strike="noStrike" kern="1200" cap="none" spc="0" normalizeH="0" baseline="0" noProof="0" dirty="0">
                <a:ln>
                  <a:noFill/>
                </a:ln>
                <a:solidFill>
                  <a:srgbClr val="000000"/>
                </a:solidFill>
                <a:effectLst/>
                <a:uLnTx/>
                <a:uFillTx/>
                <a:latin typeface="Arial"/>
                <a:ea typeface="+mn-ea"/>
                <a:cs typeface="Calibri" panose="020F0502020204030204" pitchFamily="34" charset="0"/>
              </a:rPr>
              <a:t>Re-engineering</a:t>
            </a:r>
            <a:r>
              <a:rPr lang="en-US" sz="1050" dirty="0">
                <a:solidFill>
                  <a:srgbClr val="000000"/>
                </a:solidFill>
                <a:cs typeface="Calibri" panose="020F0502020204030204" pitchFamily="34" charset="0"/>
              </a:rPr>
              <a:t> - Full rewriting of the legacy application (with up-to-date architecture and modern technologies) which provides high maintenance and agility for future changes.</a:t>
            </a:r>
          </a:p>
          <a:p>
            <a:pPr marL="171450" lvl="0" indent="-171450">
              <a:spcAft>
                <a:spcPts val="600"/>
              </a:spcAft>
              <a:buClr>
                <a:srgbClr val="000000"/>
              </a:buClr>
              <a:buFont typeface="Arial" panose="020B0604020202020204" pitchFamily="34" charset="0"/>
              <a:buChar char="•"/>
            </a:pPr>
            <a:r>
              <a:rPr lang="en-US" sz="1050" b="1" dirty="0">
                <a:solidFill>
                  <a:srgbClr val="000000"/>
                </a:solidFill>
                <a:cs typeface="Calibri" panose="020F0502020204030204" pitchFamily="34" charset="0"/>
              </a:rPr>
              <a:t>Greenfield </a:t>
            </a:r>
            <a:r>
              <a:rPr lang="en-US" sz="1050" dirty="0">
                <a:solidFill>
                  <a:srgbClr val="000000"/>
                </a:solidFill>
                <a:cs typeface="Calibri" panose="020F0502020204030204" pitchFamily="34" charset="0"/>
              </a:rPr>
              <a:t>- New application development, delivering business results at high velocity and leveraging the cloud to enable your organization to be more agile, disruptive and competitive in the marketplace.</a:t>
            </a:r>
          </a:p>
        </p:txBody>
      </p:sp>
      <p:sp>
        <p:nvSpPr>
          <p:cNvPr id="6" name="Title 5">
            <a:extLst>
              <a:ext uri="{FF2B5EF4-FFF2-40B4-BE49-F238E27FC236}">
                <a16:creationId xmlns:a16="http://schemas.microsoft.com/office/drawing/2014/main" id="{D64AA3D9-FDE9-4B46-84DB-05246F3D49E9}"/>
              </a:ext>
            </a:extLst>
          </p:cNvPr>
          <p:cNvSpPr>
            <a:spLocks noGrp="1"/>
          </p:cNvSpPr>
          <p:nvPr>
            <p:ph type="title"/>
          </p:nvPr>
        </p:nvSpPr>
        <p:spPr>
          <a:xfrm>
            <a:off x="571575" y="533136"/>
            <a:ext cx="11050439" cy="484805"/>
          </a:xfrm>
        </p:spPr>
        <p:txBody>
          <a:bodyPr>
            <a:normAutofit/>
          </a:bodyPr>
          <a:lstStyle/>
          <a:p>
            <a:r>
              <a:rPr lang="en-US" dirty="0"/>
              <a:t>Modernization on a Page</a:t>
            </a:r>
          </a:p>
        </p:txBody>
      </p:sp>
      <p:sp>
        <p:nvSpPr>
          <p:cNvPr id="25" name="Arc 24">
            <a:extLst>
              <a:ext uri="{FF2B5EF4-FFF2-40B4-BE49-F238E27FC236}">
                <a16:creationId xmlns:a16="http://schemas.microsoft.com/office/drawing/2014/main" id="{73C2B6E8-9524-4CD6-89F0-7B622C786C29}"/>
              </a:ext>
            </a:extLst>
          </p:cNvPr>
          <p:cNvSpPr/>
          <p:nvPr/>
        </p:nvSpPr>
        <p:spPr bwMode="auto">
          <a:xfrm>
            <a:off x="3593073" y="4363538"/>
            <a:ext cx="1056908" cy="1050795"/>
          </a:xfrm>
          <a:prstGeom prst="arc">
            <a:avLst>
              <a:gd name="adj1" fmla="val 1495087"/>
              <a:gd name="adj2" fmla="val 20680303"/>
            </a:avLst>
          </a:prstGeom>
          <a:solidFill>
            <a:schemeClr val="bg1"/>
          </a:solidFill>
          <a:ln w="250825" cap="sq" cmpd="sng" algn="ctr">
            <a:solidFill>
              <a:srgbClr val="0F6BAD"/>
            </a:solidFill>
            <a:prstDash val="solid"/>
            <a:round/>
            <a:headEnd type="triangle" w="sm" len="sm"/>
            <a:tailEnd type="none" w="sm" len="sm"/>
          </a:ln>
          <a:effectLst/>
          <a:scene3d>
            <a:camera prst="orthographicFront"/>
            <a:lightRig rig="threePt" dir="t"/>
          </a:scene3d>
          <a:sp3d>
            <a:bevelT w="0" h="0"/>
          </a:sp3d>
        </p:spPr>
        <p:txBody>
          <a:bodyPr vert="horz" wrap="square" lIns="91440" tIns="45720" rIns="91440" bIns="45720" numCol="1" rtlCol="0" anchor="t" anchorCtr="0" compatLnSpc="1">
            <a:prstTxWarp prst="textNoShape">
              <a:avLst/>
            </a:prstTxWarp>
          </a:bodyPr>
          <a:lstStyle/>
          <a:p>
            <a:pPr marL="0" marR="0" lvl="0" indent="0" algn="l" defTabSz="914363" rtl="0" eaLnBrk="0"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endParaRPr>
          </a:p>
        </p:txBody>
      </p:sp>
      <p:sp>
        <p:nvSpPr>
          <p:cNvPr id="31" name="Down Arrow 13">
            <a:extLst>
              <a:ext uri="{FF2B5EF4-FFF2-40B4-BE49-F238E27FC236}">
                <a16:creationId xmlns:a16="http://schemas.microsoft.com/office/drawing/2014/main" id="{0FB791A0-5C0D-4D34-B5EB-377B5E2C3509}"/>
              </a:ext>
            </a:extLst>
          </p:cNvPr>
          <p:cNvSpPr/>
          <p:nvPr/>
        </p:nvSpPr>
        <p:spPr bwMode="auto">
          <a:xfrm>
            <a:off x="3842095" y="3986194"/>
            <a:ext cx="516918" cy="288155"/>
          </a:xfrm>
          <a:prstGeom prst="downArrow">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nl-NL" sz="2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32" name="Group 31">
            <a:extLst>
              <a:ext uri="{FF2B5EF4-FFF2-40B4-BE49-F238E27FC236}">
                <a16:creationId xmlns:a16="http://schemas.microsoft.com/office/drawing/2014/main" id="{88FE1BBA-1313-45F1-ACB9-CB0784764DBA}"/>
              </a:ext>
            </a:extLst>
          </p:cNvPr>
          <p:cNvGrpSpPr/>
          <p:nvPr/>
        </p:nvGrpSpPr>
        <p:grpSpPr>
          <a:xfrm>
            <a:off x="3296726" y="3095863"/>
            <a:ext cx="1616781" cy="927518"/>
            <a:chOff x="4647720" y="2896588"/>
            <a:chExt cx="1393336" cy="1122022"/>
          </a:xfrm>
          <a:solidFill>
            <a:srgbClr val="CC99FF"/>
          </a:solidFill>
        </p:grpSpPr>
        <p:sp>
          <p:nvSpPr>
            <p:cNvPr id="39" name="Isosceles Triangle 38">
              <a:extLst>
                <a:ext uri="{FF2B5EF4-FFF2-40B4-BE49-F238E27FC236}">
                  <a16:creationId xmlns:a16="http://schemas.microsoft.com/office/drawing/2014/main" id="{7B5CE275-3A60-40B3-ADC3-92FD38DD7791}"/>
                </a:ext>
              </a:extLst>
            </p:cNvPr>
            <p:cNvSpPr/>
            <p:nvPr/>
          </p:nvSpPr>
          <p:spPr bwMode="auto">
            <a:xfrm flipV="1">
              <a:off x="4647720" y="3060689"/>
              <a:ext cx="1393336" cy="938404"/>
            </a:xfrm>
            <a:prstGeom prst="triangle">
              <a:avLst/>
            </a:prstGeom>
            <a:grpFill/>
            <a:ln>
              <a:solidFill>
                <a:schemeClr val="tx1"/>
              </a:solidFill>
            </a:ln>
            <a:effectLst/>
          </p:spPr>
          <p:txBody>
            <a:bodyPr vert="horz" wrap="square" lIns="91440" tIns="45720" rIns="91440" bIns="45720" numCol="1" rtlCol="0" anchor="t" anchorCtr="0" compatLnSpc="1">
              <a:prstTxWarp prst="textNoShape">
                <a:avLst/>
              </a:prstTxWarp>
            </a:bodyPr>
            <a:lstStyle/>
            <a:p>
              <a:pPr marL="0" marR="0" lvl="0" indent="0" algn="l" defTabSz="914363" rtl="0" eaLnBrk="0"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endParaRPr>
            </a:p>
          </p:txBody>
        </p:sp>
        <p:sp>
          <p:nvSpPr>
            <p:cNvPr id="40" name="Oval 39">
              <a:extLst>
                <a:ext uri="{FF2B5EF4-FFF2-40B4-BE49-F238E27FC236}">
                  <a16:creationId xmlns:a16="http://schemas.microsoft.com/office/drawing/2014/main" id="{BBE9C763-CE19-4532-8739-22F7793FE0C8}"/>
                </a:ext>
              </a:extLst>
            </p:cNvPr>
            <p:cNvSpPr/>
            <p:nvPr/>
          </p:nvSpPr>
          <p:spPr bwMode="auto">
            <a:xfrm>
              <a:off x="4649979" y="2896588"/>
              <a:ext cx="1388818" cy="286237"/>
            </a:xfrm>
            <a:prstGeom prst="ellipse">
              <a:avLst/>
            </a:prstGeom>
            <a:grpFill/>
            <a:ln>
              <a:solidFill>
                <a:schemeClr val="tx1"/>
              </a:solidFill>
            </a:ln>
            <a:effectLst/>
          </p:spPr>
          <p:txBody>
            <a:bodyPr vert="horz" wrap="square" lIns="91440" tIns="45720" rIns="91440" bIns="45720" numCol="1" rtlCol="0" anchor="t" anchorCtr="0" compatLnSpc="1">
              <a:prstTxWarp prst="textNoShape">
                <a:avLst/>
              </a:prstTxWarp>
            </a:bodyPr>
            <a:lstStyle/>
            <a:p>
              <a:pPr marL="0" marR="0" lvl="0" indent="0" algn="l" defTabSz="914363" rtl="0" eaLnBrk="0"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endParaRPr>
            </a:p>
          </p:txBody>
        </p:sp>
        <p:sp>
          <p:nvSpPr>
            <p:cNvPr id="41" name="Flowchart: Magnetic Disk 40">
              <a:extLst>
                <a:ext uri="{FF2B5EF4-FFF2-40B4-BE49-F238E27FC236}">
                  <a16:creationId xmlns:a16="http://schemas.microsoft.com/office/drawing/2014/main" id="{FFB9447A-2FCC-4EBC-8693-715D1DF60D0E}"/>
                </a:ext>
              </a:extLst>
            </p:cNvPr>
            <p:cNvSpPr/>
            <p:nvPr/>
          </p:nvSpPr>
          <p:spPr bwMode="auto">
            <a:xfrm>
              <a:off x="5198338" y="3745560"/>
              <a:ext cx="292100" cy="273050"/>
            </a:xfrm>
            <a:prstGeom prst="flowChartMagneticDisk">
              <a:avLst/>
            </a:prstGeom>
            <a:grpFill/>
            <a:ln>
              <a:solidFill>
                <a:schemeClr val="tx1"/>
              </a:solidFill>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mn-cs"/>
              </a:endParaRPr>
            </a:p>
          </p:txBody>
        </p:sp>
      </p:grpSp>
      <p:sp>
        <p:nvSpPr>
          <p:cNvPr id="42" name="TextBox 41">
            <a:extLst>
              <a:ext uri="{FF2B5EF4-FFF2-40B4-BE49-F238E27FC236}">
                <a16:creationId xmlns:a16="http://schemas.microsoft.com/office/drawing/2014/main" id="{7E0290F7-62A3-483D-AB0D-523FE6135151}"/>
              </a:ext>
            </a:extLst>
          </p:cNvPr>
          <p:cNvSpPr txBox="1"/>
          <p:nvPr/>
        </p:nvSpPr>
        <p:spPr>
          <a:xfrm>
            <a:off x="3698595" y="3309713"/>
            <a:ext cx="81304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Assessment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Framework</a:t>
            </a:r>
          </a:p>
        </p:txBody>
      </p:sp>
      <p:sp>
        <p:nvSpPr>
          <p:cNvPr id="43" name="Oval 42">
            <a:extLst>
              <a:ext uri="{FF2B5EF4-FFF2-40B4-BE49-F238E27FC236}">
                <a16:creationId xmlns:a16="http://schemas.microsoft.com/office/drawing/2014/main" id="{257B3C5D-C283-4AF6-8D45-03B12C5C4739}"/>
              </a:ext>
            </a:extLst>
          </p:cNvPr>
          <p:cNvSpPr/>
          <p:nvPr/>
        </p:nvSpPr>
        <p:spPr bwMode="auto">
          <a:xfrm>
            <a:off x="3522514" y="4219483"/>
            <a:ext cx="1156792" cy="1096128"/>
          </a:xfrm>
          <a:prstGeom prst="ellipse">
            <a:avLst/>
          </a:prstGeom>
          <a:no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lvl="0" indent="0" algn="ctr" defTabSz="914363" rtl="0" eaLnBrk="0" fontAlgn="base" latinLnBrk="0" hangingPunct="0">
              <a:lnSpc>
                <a:spcPct val="100000"/>
              </a:lnSpc>
              <a:spcBef>
                <a:spcPct val="0"/>
              </a:spcBef>
              <a:spcAft>
                <a:spcPct val="0"/>
              </a:spcAft>
              <a:buClrTx/>
              <a:buSzTx/>
              <a:buFontTx/>
              <a:buNone/>
              <a:tabLst/>
              <a:defRPr/>
            </a:pPr>
            <a:endParaRPr kumimoji="0" lang="en-US" sz="917" b="1" i="0" u="none" strike="noStrike" kern="1200" cap="none" spc="0" normalizeH="0" baseline="0" noProof="0">
              <a:ln>
                <a:noFill/>
              </a:ln>
              <a:solidFill>
                <a:srgbClr val="000000"/>
              </a:solidFill>
              <a:effectLst/>
              <a:uLnTx/>
              <a:uFillTx/>
              <a:latin typeface="Arial"/>
              <a:ea typeface="ＭＳ Ｐゴシック" panose="020B0600070205080204" pitchFamily="34" charset="-128"/>
              <a:cs typeface="+mn-cs"/>
            </a:endParaRPr>
          </a:p>
        </p:txBody>
      </p:sp>
      <p:sp>
        <p:nvSpPr>
          <p:cNvPr id="45" name="TextBox 44">
            <a:extLst>
              <a:ext uri="{FF2B5EF4-FFF2-40B4-BE49-F238E27FC236}">
                <a16:creationId xmlns:a16="http://schemas.microsoft.com/office/drawing/2014/main" id="{D3D37784-8074-4361-8B69-E30D92746619}"/>
              </a:ext>
            </a:extLst>
          </p:cNvPr>
          <p:cNvSpPr txBox="1"/>
          <p:nvPr/>
        </p:nvSpPr>
        <p:spPr>
          <a:xfrm>
            <a:off x="4208285" y="2878438"/>
            <a:ext cx="105431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Human Data</a:t>
            </a:r>
          </a:p>
        </p:txBody>
      </p:sp>
      <p:sp>
        <p:nvSpPr>
          <p:cNvPr id="46" name="TextBox 45">
            <a:extLst>
              <a:ext uri="{FF2B5EF4-FFF2-40B4-BE49-F238E27FC236}">
                <a16:creationId xmlns:a16="http://schemas.microsoft.com/office/drawing/2014/main" id="{39E2E9E9-0B6F-444B-8F2F-06625611CB9F}"/>
              </a:ext>
            </a:extLst>
          </p:cNvPr>
          <p:cNvSpPr txBox="1"/>
          <p:nvPr/>
        </p:nvSpPr>
        <p:spPr>
          <a:xfrm>
            <a:off x="4454067" y="1639543"/>
            <a:ext cx="901937" cy="5386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Existing </a:t>
            </a:r>
            <a:r>
              <a:rPr kumimoji="0" lang="en-US" sz="900" b="0" i="0" u="none" strike="noStrike" kern="1200" cap="none" spc="0" normalizeH="0" baseline="0" noProof="0">
                <a:ln>
                  <a:noFill/>
                </a:ln>
                <a:solidFill>
                  <a:srgbClr val="000000"/>
                </a:solidFill>
                <a:effectLst/>
                <a:uLnTx/>
                <a:uFillTx/>
                <a:latin typeface="Arial"/>
                <a:ea typeface="+mn-ea"/>
                <a:cs typeface="+mn-cs"/>
              </a:rPr>
              <a:t>Digital</a:t>
            </a:r>
            <a:endParaRPr lang="en-US" sz="1000">
              <a:solidFill>
                <a:srgbClr val="000000"/>
              </a:solidFill>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Data</a:t>
            </a:r>
          </a:p>
        </p:txBody>
      </p:sp>
      <p:sp>
        <p:nvSpPr>
          <p:cNvPr id="50" name="Down Arrow 188">
            <a:extLst>
              <a:ext uri="{FF2B5EF4-FFF2-40B4-BE49-F238E27FC236}">
                <a16:creationId xmlns:a16="http://schemas.microsoft.com/office/drawing/2014/main" id="{355D5219-32B6-416D-A2C5-5F4C8513B7F5}"/>
              </a:ext>
            </a:extLst>
          </p:cNvPr>
          <p:cNvSpPr/>
          <p:nvPr/>
        </p:nvSpPr>
        <p:spPr bwMode="auto">
          <a:xfrm>
            <a:off x="3333851" y="2635240"/>
            <a:ext cx="516918" cy="444489"/>
          </a:xfrm>
          <a:prstGeom prst="downArrow">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nl-NL" sz="2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 name="Down Arrow 189">
            <a:extLst>
              <a:ext uri="{FF2B5EF4-FFF2-40B4-BE49-F238E27FC236}">
                <a16:creationId xmlns:a16="http://schemas.microsoft.com/office/drawing/2014/main" id="{BD63EEBA-5DD3-4247-B952-EA7C547EA939}"/>
              </a:ext>
            </a:extLst>
          </p:cNvPr>
          <p:cNvSpPr/>
          <p:nvPr/>
        </p:nvSpPr>
        <p:spPr bwMode="auto">
          <a:xfrm>
            <a:off x="4465270" y="2250686"/>
            <a:ext cx="516918" cy="444489"/>
          </a:xfrm>
          <a:prstGeom prst="downArrow">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nl-NL" sz="2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2" name="Freeform 4">
            <a:extLst>
              <a:ext uri="{FF2B5EF4-FFF2-40B4-BE49-F238E27FC236}">
                <a16:creationId xmlns:a16="http://schemas.microsoft.com/office/drawing/2014/main" id="{4BE99C6F-509C-4DF0-9801-DC768B235284}"/>
              </a:ext>
            </a:extLst>
          </p:cNvPr>
          <p:cNvSpPr/>
          <p:nvPr/>
        </p:nvSpPr>
        <p:spPr>
          <a:xfrm>
            <a:off x="6610566" y="1535364"/>
            <a:ext cx="4265217" cy="1514167"/>
          </a:xfrm>
          <a:prstGeom prst="rect">
            <a:avLst/>
          </a:prstGeom>
          <a:solidFill>
            <a:schemeClr val="bg1">
              <a:lumMod val="95000"/>
            </a:schemeClr>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8823" tIns="178823" rIns="178823" bIns="178823" numCol="1" spcCol="1270" anchor="t" anchorCtr="0">
            <a:noAutofit/>
          </a:bodyPr>
          <a:lstStyle/>
          <a:p>
            <a:pPr marL="0" marR="0" lvl="0" indent="0" algn="ctr" defTabSz="1629638"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81" name="Down Arrow 7">
            <a:extLst>
              <a:ext uri="{FF2B5EF4-FFF2-40B4-BE49-F238E27FC236}">
                <a16:creationId xmlns:a16="http://schemas.microsoft.com/office/drawing/2014/main" id="{34840235-161C-476D-B9AA-9450ABD833FD}"/>
              </a:ext>
            </a:extLst>
          </p:cNvPr>
          <p:cNvSpPr/>
          <p:nvPr/>
        </p:nvSpPr>
        <p:spPr>
          <a:xfrm rot="16200000">
            <a:off x="4120379" y="4155072"/>
            <a:ext cx="1026190" cy="1309270"/>
          </a:xfrm>
          <a:prstGeom prst="downArrow">
            <a:avLst>
              <a:gd name="adj1" fmla="val 46239"/>
              <a:gd name="adj2" fmla="val 43542"/>
            </a:avLst>
          </a:prstGeom>
          <a:solidFill>
            <a:schemeClr val="accent6"/>
          </a:solidFill>
          <a:ln>
            <a:solidFill>
              <a:schemeClr val="tx1"/>
            </a:solidFill>
          </a:ln>
          <a:scene3d>
            <a:camera prst="orthographicFront"/>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Factory Assembly Lines</a:t>
            </a:r>
          </a:p>
        </p:txBody>
      </p:sp>
      <p:grpSp>
        <p:nvGrpSpPr>
          <p:cNvPr id="112" name="Group 111">
            <a:extLst>
              <a:ext uri="{FF2B5EF4-FFF2-40B4-BE49-F238E27FC236}">
                <a16:creationId xmlns:a16="http://schemas.microsoft.com/office/drawing/2014/main" id="{77894C47-E3EF-451F-9FC7-D75B1E499DE8}"/>
              </a:ext>
            </a:extLst>
          </p:cNvPr>
          <p:cNvGrpSpPr/>
          <p:nvPr/>
        </p:nvGrpSpPr>
        <p:grpSpPr>
          <a:xfrm>
            <a:off x="6735182" y="1853718"/>
            <a:ext cx="3969759" cy="1073212"/>
            <a:chOff x="6605875" y="2036593"/>
            <a:chExt cx="3969759" cy="1073212"/>
          </a:xfrm>
          <a:solidFill>
            <a:schemeClr val="bg1"/>
          </a:solidFill>
        </p:grpSpPr>
        <p:sp>
          <p:nvSpPr>
            <p:cNvPr id="54" name="TextBox 26">
              <a:extLst>
                <a:ext uri="{FF2B5EF4-FFF2-40B4-BE49-F238E27FC236}">
                  <a16:creationId xmlns:a16="http://schemas.microsoft.com/office/drawing/2014/main" id="{A92B34CB-1EFE-404C-B66A-C2F0C117131D}"/>
                </a:ext>
              </a:extLst>
            </p:cNvPr>
            <p:cNvSpPr txBox="1"/>
            <p:nvPr/>
          </p:nvSpPr>
          <p:spPr>
            <a:xfrm>
              <a:off x="6609223" y="2430844"/>
              <a:ext cx="1194516" cy="292608"/>
            </a:xfrm>
            <a:prstGeom prst="rect">
              <a:avLst/>
            </a:prstGeom>
            <a:grpFill/>
            <a:ln w="28575">
              <a:solidFill>
                <a:schemeClr val="tx1"/>
              </a:solidFill>
              <a:miter lim="800000"/>
            </a:ln>
          </p:spPr>
          <p:txBody>
            <a:bodyPr wrap="square" rtlCol="0" anchor="ctr">
              <a:noAutofit/>
            </a:bodyPr>
            <a:lstStyle/>
            <a:p>
              <a:pPr marL="0" marR="0" lvl="0" indent="0" algn="ctr" defTabSz="914327"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Automated Migration Planning</a:t>
              </a:r>
              <a:endParaRPr kumimoji="0" lang="en-GB" sz="800" b="0" i="0" u="none" strike="noStrike" kern="1200" cap="none" spc="0" normalizeH="0" baseline="0" noProof="0">
                <a:ln>
                  <a:noFill/>
                </a:ln>
                <a:solidFill>
                  <a:srgbClr val="000000"/>
                </a:solidFill>
                <a:effectLst/>
                <a:uLnTx/>
                <a:uFillTx/>
                <a:latin typeface="Arial"/>
                <a:ea typeface="+mn-ea"/>
                <a:cs typeface="+mn-cs"/>
              </a:endParaRPr>
            </a:p>
          </p:txBody>
        </p:sp>
        <p:sp>
          <p:nvSpPr>
            <p:cNvPr id="55" name="TextBox 27">
              <a:extLst>
                <a:ext uri="{FF2B5EF4-FFF2-40B4-BE49-F238E27FC236}">
                  <a16:creationId xmlns:a16="http://schemas.microsoft.com/office/drawing/2014/main" id="{29EBAFC5-88E5-4F5F-AA34-1EE2F5EFA723}"/>
                </a:ext>
              </a:extLst>
            </p:cNvPr>
            <p:cNvSpPr txBox="1"/>
            <p:nvPr/>
          </p:nvSpPr>
          <p:spPr>
            <a:xfrm>
              <a:off x="7995170" y="2043494"/>
              <a:ext cx="1194516" cy="292608"/>
            </a:xfrm>
            <a:prstGeom prst="rect">
              <a:avLst/>
            </a:prstGeom>
            <a:grpFill/>
            <a:ln w="28575">
              <a:solidFill>
                <a:schemeClr val="tx1"/>
              </a:solidFill>
              <a:miter lim="800000"/>
            </a:ln>
          </p:spPr>
          <p:txBody>
            <a:bodyPr wrap="square" rtlCol="0" anchor="ctr">
              <a:noAutofit/>
            </a:bodyPr>
            <a:lstStyle/>
            <a:p>
              <a:pPr marL="0" marR="0" lvl="0" indent="0" algn="ctr" defTabSz="914327"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Automated Factory Line Instantiation</a:t>
              </a:r>
              <a:endParaRPr kumimoji="0" lang="en-GB"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56" name="TextBox 28">
              <a:extLst>
                <a:ext uri="{FF2B5EF4-FFF2-40B4-BE49-F238E27FC236}">
                  <a16:creationId xmlns:a16="http://schemas.microsoft.com/office/drawing/2014/main" id="{7BB61F5A-9360-4545-A18A-F35ECEC65B66}"/>
                </a:ext>
              </a:extLst>
            </p:cNvPr>
            <p:cNvSpPr txBox="1"/>
            <p:nvPr/>
          </p:nvSpPr>
          <p:spPr>
            <a:xfrm>
              <a:off x="9381117" y="2043494"/>
              <a:ext cx="1194517" cy="292608"/>
            </a:xfrm>
            <a:prstGeom prst="rect">
              <a:avLst/>
            </a:prstGeom>
            <a:grpFill/>
            <a:ln w="28575">
              <a:solidFill>
                <a:schemeClr val="tx1"/>
              </a:solidFill>
              <a:miter lim="800000"/>
            </a:ln>
          </p:spPr>
          <p:txBody>
            <a:bodyPr wrap="square" rtlCol="0" anchor="ctr">
              <a:noAutofit/>
            </a:bodyPr>
            <a:lstStyle/>
            <a:p>
              <a:pPr marL="0" marR="0" lvl="0" indent="0" algn="ctr" defTabSz="914327"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a:ea typeface="+mn-ea"/>
                  <a:cs typeface="+mn-cs"/>
                </a:rPr>
                <a:t>Agile Life Cycle </a:t>
              </a:r>
              <a:br>
                <a:rPr kumimoji="0" lang="en-GB" sz="800" b="0" i="0" u="none" strike="noStrike" kern="1200" cap="none" spc="0" normalizeH="0" baseline="0" noProof="0">
                  <a:ln>
                    <a:noFill/>
                  </a:ln>
                  <a:solidFill>
                    <a:srgbClr val="000000"/>
                  </a:solidFill>
                  <a:effectLst/>
                  <a:uLnTx/>
                  <a:uFillTx/>
                  <a:latin typeface="Arial"/>
                  <a:ea typeface="+mn-ea"/>
                  <a:cs typeface="+mn-cs"/>
                </a:rPr>
              </a:br>
              <a:r>
                <a:rPr kumimoji="0" lang="en-GB" sz="800" b="0" i="0" u="none" strike="noStrike" kern="1200" cap="none" spc="0" normalizeH="0" baseline="0" noProof="0">
                  <a:ln>
                    <a:noFill/>
                  </a:ln>
                  <a:solidFill>
                    <a:srgbClr val="000000"/>
                  </a:solidFill>
                  <a:effectLst/>
                  <a:uLnTx/>
                  <a:uFillTx/>
                  <a:latin typeface="Arial"/>
                  <a:ea typeface="+mn-ea"/>
                  <a:cs typeface="+mn-cs"/>
                </a:rPr>
                <a:t>Management</a:t>
              </a:r>
            </a:p>
          </p:txBody>
        </p:sp>
        <p:sp>
          <p:nvSpPr>
            <p:cNvPr id="57" name="TextBox 29">
              <a:extLst>
                <a:ext uri="{FF2B5EF4-FFF2-40B4-BE49-F238E27FC236}">
                  <a16:creationId xmlns:a16="http://schemas.microsoft.com/office/drawing/2014/main" id="{9BC98C8F-9853-49ED-9FEA-92AE515DA0E8}"/>
                </a:ext>
              </a:extLst>
            </p:cNvPr>
            <p:cNvSpPr txBox="1"/>
            <p:nvPr/>
          </p:nvSpPr>
          <p:spPr>
            <a:xfrm>
              <a:off x="9377770" y="2805170"/>
              <a:ext cx="1197864" cy="292608"/>
            </a:xfrm>
            <a:prstGeom prst="rect">
              <a:avLst/>
            </a:prstGeom>
            <a:grpFill/>
            <a:ln w="28575">
              <a:solidFill>
                <a:schemeClr val="tx1"/>
              </a:solidFill>
              <a:miter lim="800000"/>
            </a:ln>
          </p:spPr>
          <p:txBody>
            <a:bodyPr wrap="square" rtlCol="0" anchor="ctr">
              <a:noAutofit/>
            </a:bodyPr>
            <a:lstStyle/>
            <a:p>
              <a:pPr marL="0" marR="0" lvl="0" indent="0" algn="ctr" defTabSz="914327"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DevOps </a:t>
              </a:r>
            </a:p>
            <a:p>
              <a:pPr marL="0" marR="0" lvl="0" indent="0" algn="ctr" defTabSz="914327"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Automation</a:t>
              </a:r>
              <a:endParaRPr kumimoji="0" lang="en-GB" sz="800" b="0" i="0" u="none" strike="noStrike" kern="1200" cap="none" spc="0" normalizeH="0" baseline="0" noProof="0">
                <a:ln>
                  <a:noFill/>
                </a:ln>
                <a:solidFill>
                  <a:srgbClr val="000000"/>
                </a:solidFill>
                <a:effectLst/>
                <a:uLnTx/>
                <a:uFillTx/>
                <a:latin typeface="Arial"/>
                <a:ea typeface="+mn-ea"/>
                <a:cs typeface="+mn-cs"/>
              </a:endParaRPr>
            </a:p>
          </p:txBody>
        </p:sp>
        <p:sp>
          <p:nvSpPr>
            <p:cNvPr id="58" name="TextBox 30">
              <a:extLst>
                <a:ext uri="{FF2B5EF4-FFF2-40B4-BE49-F238E27FC236}">
                  <a16:creationId xmlns:a16="http://schemas.microsoft.com/office/drawing/2014/main" id="{D8EDCBBC-5216-4A73-9CC8-F428D1562719}"/>
                </a:ext>
              </a:extLst>
            </p:cNvPr>
            <p:cNvSpPr txBox="1"/>
            <p:nvPr/>
          </p:nvSpPr>
          <p:spPr>
            <a:xfrm>
              <a:off x="6610645" y="2815027"/>
              <a:ext cx="1197864" cy="292608"/>
            </a:xfrm>
            <a:prstGeom prst="rect">
              <a:avLst/>
            </a:prstGeom>
            <a:grpFill/>
            <a:ln w="28575">
              <a:solidFill>
                <a:schemeClr val="tx1"/>
              </a:solidFill>
              <a:miter lim="800000"/>
            </a:ln>
          </p:spPr>
          <p:txBody>
            <a:bodyPr wrap="square" rtlCol="0" anchor="ctr">
              <a:noAutofit/>
            </a:bodyPr>
            <a:lstStyle/>
            <a:p>
              <a:pPr marL="0" marR="0" lvl="0" indent="0" algn="ctr" defTabSz="914327"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000000"/>
                  </a:solidFill>
                  <a:effectLst/>
                  <a:uLnTx/>
                  <a:uFillTx/>
                  <a:latin typeface="Arial"/>
                  <a:ea typeface="+mn-ea"/>
                  <a:cs typeface="+mn-cs"/>
                </a:rPr>
                <a:t>Workflow </a:t>
              </a:r>
            </a:p>
            <a:p>
              <a:pPr marL="0" marR="0" lvl="0" indent="0" algn="ctr" defTabSz="914327"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000000"/>
                  </a:solidFill>
                  <a:effectLst/>
                  <a:uLnTx/>
                  <a:uFillTx/>
                  <a:latin typeface="Arial"/>
                  <a:ea typeface="+mn-ea"/>
                  <a:cs typeface="+mn-cs"/>
                </a:rPr>
                <a:t>Automation</a:t>
              </a:r>
            </a:p>
          </p:txBody>
        </p:sp>
        <p:sp>
          <p:nvSpPr>
            <p:cNvPr id="59" name="TextBox 255">
              <a:extLst>
                <a:ext uri="{FF2B5EF4-FFF2-40B4-BE49-F238E27FC236}">
                  <a16:creationId xmlns:a16="http://schemas.microsoft.com/office/drawing/2014/main" id="{0797CF6E-F1EC-45ED-80E1-C2D6F69EAA4B}"/>
                </a:ext>
              </a:extLst>
            </p:cNvPr>
            <p:cNvSpPr txBox="1"/>
            <p:nvPr/>
          </p:nvSpPr>
          <p:spPr>
            <a:xfrm>
              <a:off x="7991822" y="2427677"/>
              <a:ext cx="1197864" cy="292608"/>
            </a:xfrm>
            <a:prstGeom prst="rect">
              <a:avLst/>
            </a:prstGeom>
            <a:grpFill/>
            <a:ln w="28575">
              <a:solidFill>
                <a:schemeClr val="tx1"/>
              </a:solidFill>
              <a:miter lim="800000"/>
            </a:ln>
          </p:spPr>
          <p:txBody>
            <a:bodyPr wrap="square" rtlCol="0" anchor="ctr">
              <a:noAutofit/>
            </a:bodyPr>
            <a:lstStyle/>
            <a:p>
              <a:pPr marL="0" marR="0" lvl="0" indent="0" algn="ctr" defTabSz="914327"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Real-Time </a:t>
              </a:r>
              <a:br>
                <a:rPr kumimoji="0" lang="en-US" sz="800" b="0" i="0" u="none" strike="noStrike" kern="1200" cap="none" spc="0" normalizeH="0" baseline="0" noProof="0" dirty="0">
                  <a:ln>
                    <a:noFill/>
                  </a:ln>
                  <a:solidFill>
                    <a:srgbClr val="000000"/>
                  </a:solidFill>
                  <a:effectLst/>
                  <a:uLnTx/>
                  <a:uFillTx/>
                  <a:latin typeface="Arial"/>
                  <a:ea typeface="+mn-ea"/>
                  <a:cs typeface="+mn-cs"/>
                </a:rPr>
              </a:br>
              <a:r>
                <a:rPr kumimoji="0" lang="en-US" sz="800" b="0" i="0" u="none" strike="noStrike" kern="1200" cap="none" spc="0" normalizeH="0" baseline="0" noProof="0" dirty="0">
                  <a:ln>
                    <a:noFill/>
                  </a:ln>
                  <a:solidFill>
                    <a:srgbClr val="000000"/>
                  </a:solidFill>
                  <a:effectLst/>
                  <a:uLnTx/>
                  <a:uFillTx/>
                  <a:latin typeface="Arial"/>
                  <a:ea typeface="+mn-ea"/>
                  <a:cs typeface="+mn-cs"/>
                </a:rPr>
                <a:t>Dashboards</a:t>
              </a:r>
              <a:endParaRPr kumimoji="0" lang="en-GB"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60" name="TextBox 256">
              <a:extLst>
                <a:ext uri="{FF2B5EF4-FFF2-40B4-BE49-F238E27FC236}">
                  <a16:creationId xmlns:a16="http://schemas.microsoft.com/office/drawing/2014/main" id="{1F734384-C4A1-4C7A-8ECD-F64077221F71}"/>
                </a:ext>
              </a:extLst>
            </p:cNvPr>
            <p:cNvSpPr txBox="1"/>
            <p:nvPr/>
          </p:nvSpPr>
          <p:spPr>
            <a:xfrm>
              <a:off x="9377770" y="2427677"/>
              <a:ext cx="1197864" cy="292608"/>
            </a:xfrm>
            <a:prstGeom prst="rect">
              <a:avLst/>
            </a:prstGeom>
            <a:grpFill/>
            <a:ln w="28575">
              <a:solidFill>
                <a:schemeClr val="tx1"/>
              </a:solidFill>
              <a:miter lim="800000"/>
            </a:ln>
          </p:spPr>
          <p:txBody>
            <a:bodyPr wrap="square" rtlCol="0" anchor="ctr">
              <a:noAutofit/>
            </a:bodyPr>
            <a:lstStyle/>
            <a:p>
              <a:pPr marL="0" marR="0" lvl="0" indent="0" algn="ctr" defTabSz="914327"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a:ea typeface="+mn-ea"/>
                  <a:cs typeface="+mn-cs"/>
                </a:rPr>
                <a:t>Lean Metrics-Driven Processes</a:t>
              </a:r>
            </a:p>
          </p:txBody>
        </p:sp>
        <p:sp>
          <p:nvSpPr>
            <p:cNvPr id="61" name="TextBox 257">
              <a:extLst>
                <a:ext uri="{FF2B5EF4-FFF2-40B4-BE49-F238E27FC236}">
                  <a16:creationId xmlns:a16="http://schemas.microsoft.com/office/drawing/2014/main" id="{EBE9FAE1-0FF8-436C-8D57-1B44E4EE71A3}"/>
                </a:ext>
              </a:extLst>
            </p:cNvPr>
            <p:cNvSpPr txBox="1"/>
            <p:nvPr/>
          </p:nvSpPr>
          <p:spPr>
            <a:xfrm>
              <a:off x="7991822" y="2817197"/>
              <a:ext cx="1197864" cy="292608"/>
            </a:xfrm>
            <a:prstGeom prst="rect">
              <a:avLst/>
            </a:prstGeom>
            <a:grpFill/>
            <a:ln w="28575">
              <a:solidFill>
                <a:schemeClr val="tx1"/>
              </a:solidFill>
              <a:miter lim="800000"/>
            </a:ln>
          </p:spPr>
          <p:txBody>
            <a:bodyPr wrap="square" rtlCol="0" anchor="ctr">
              <a:noAutofit/>
            </a:bodyPr>
            <a:lstStyle/>
            <a:p>
              <a:pPr marL="0" marR="0" lvl="0" indent="0" algn="ctr" defTabSz="914327"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Pluggable for Easy Integration</a:t>
              </a:r>
              <a:endParaRPr kumimoji="0" lang="en-GB" sz="800" b="0" i="0" u="none" strike="noStrike" kern="1200" cap="none" spc="0" normalizeH="0" baseline="0" noProof="0">
                <a:ln>
                  <a:noFill/>
                </a:ln>
                <a:solidFill>
                  <a:srgbClr val="000000"/>
                </a:solidFill>
                <a:effectLst/>
                <a:uLnTx/>
                <a:uFillTx/>
                <a:latin typeface="Arial"/>
                <a:ea typeface="+mn-ea"/>
                <a:cs typeface="+mn-cs"/>
              </a:endParaRPr>
            </a:p>
          </p:txBody>
        </p:sp>
        <p:sp>
          <p:nvSpPr>
            <p:cNvPr id="82" name="TextBox 257">
              <a:extLst>
                <a:ext uri="{FF2B5EF4-FFF2-40B4-BE49-F238E27FC236}">
                  <a16:creationId xmlns:a16="http://schemas.microsoft.com/office/drawing/2014/main" id="{984AC6D8-E797-465E-9993-5CB0F9DB576B}"/>
                </a:ext>
              </a:extLst>
            </p:cNvPr>
            <p:cNvSpPr txBox="1"/>
            <p:nvPr/>
          </p:nvSpPr>
          <p:spPr>
            <a:xfrm>
              <a:off x="6605875" y="2036593"/>
              <a:ext cx="1197864" cy="292608"/>
            </a:xfrm>
            <a:prstGeom prst="rect">
              <a:avLst/>
            </a:prstGeom>
            <a:grpFill/>
            <a:ln w="28575">
              <a:solidFill>
                <a:schemeClr val="tx1"/>
              </a:solidFill>
              <a:miter lim="800000"/>
            </a:ln>
          </p:spPr>
          <p:txBody>
            <a:bodyPr wrap="square" rtlCol="0" anchor="ctr">
              <a:noAutofit/>
            </a:bodyPr>
            <a:lstStyle/>
            <a:p>
              <a:pPr marL="0" marR="0" lvl="0" indent="0" algn="ctr" defTabSz="914327"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Migration Direction</a:t>
              </a:r>
              <a:endParaRPr kumimoji="0" lang="en-GB" sz="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83" name="TextBox 82">
            <a:extLst>
              <a:ext uri="{FF2B5EF4-FFF2-40B4-BE49-F238E27FC236}">
                <a16:creationId xmlns:a16="http://schemas.microsoft.com/office/drawing/2014/main" id="{AE6F0E31-E804-4040-8F4E-4011A329C9F6}"/>
              </a:ext>
            </a:extLst>
          </p:cNvPr>
          <p:cNvSpPr txBox="1"/>
          <p:nvPr/>
        </p:nvSpPr>
        <p:spPr>
          <a:xfrm>
            <a:off x="5277394" y="2151153"/>
            <a:ext cx="1311738" cy="400110"/>
          </a:xfrm>
          <a:prstGeom prst="rect">
            <a:avLst/>
          </a:prstGeom>
          <a:noFill/>
        </p:spPr>
        <p:txBody>
          <a:bodyPr wrap="square" rtlCol="0" anchor="ctr">
            <a:noAutofit/>
          </a:bodyPr>
          <a:lstStyle>
            <a:defPPr>
              <a:defRPr lang="en-US"/>
            </a:defPPr>
            <a:lvl1pPr>
              <a:defRPr sz="1000" b="1">
                <a:solidFill>
                  <a:srgbClr val="1F3C77"/>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Air Traffic Control</a:t>
            </a:r>
          </a:p>
        </p:txBody>
      </p:sp>
      <p:sp>
        <p:nvSpPr>
          <p:cNvPr id="94" name="Arrow: Right 93">
            <a:extLst>
              <a:ext uri="{FF2B5EF4-FFF2-40B4-BE49-F238E27FC236}">
                <a16:creationId xmlns:a16="http://schemas.microsoft.com/office/drawing/2014/main" id="{E4C0DFFA-EBD0-4C6F-A88D-5E5888F664D9}"/>
              </a:ext>
            </a:extLst>
          </p:cNvPr>
          <p:cNvSpPr/>
          <p:nvPr/>
        </p:nvSpPr>
        <p:spPr>
          <a:xfrm>
            <a:off x="5364481" y="5397198"/>
            <a:ext cx="5824017" cy="344407"/>
          </a:xfrm>
          <a:prstGeom prst="rightArrow">
            <a:avLst>
              <a:gd name="adj1" fmla="val 50000"/>
              <a:gd name="adj2" fmla="val 76636"/>
            </a:avLst>
          </a:prstGeom>
          <a:ln cap="fla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5" name="Arrow: Right 94">
            <a:extLst>
              <a:ext uri="{FF2B5EF4-FFF2-40B4-BE49-F238E27FC236}">
                <a16:creationId xmlns:a16="http://schemas.microsoft.com/office/drawing/2014/main" id="{A18A6BC1-A699-4935-BFE9-9835BE88604F}"/>
              </a:ext>
            </a:extLst>
          </p:cNvPr>
          <p:cNvSpPr/>
          <p:nvPr/>
        </p:nvSpPr>
        <p:spPr>
          <a:xfrm>
            <a:off x="5364481" y="4847053"/>
            <a:ext cx="5824017" cy="347472"/>
          </a:xfrm>
          <a:prstGeom prst="rightArrow">
            <a:avLst>
              <a:gd name="adj1" fmla="val 50000"/>
              <a:gd name="adj2" fmla="val 76636"/>
            </a:avLst>
          </a:prstGeom>
          <a:ln cap="fla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6" name="Arrow: Right 95">
            <a:extLst>
              <a:ext uri="{FF2B5EF4-FFF2-40B4-BE49-F238E27FC236}">
                <a16:creationId xmlns:a16="http://schemas.microsoft.com/office/drawing/2014/main" id="{BA09421B-FAF2-404A-8430-2DD7B03C3B68}"/>
              </a:ext>
            </a:extLst>
          </p:cNvPr>
          <p:cNvSpPr/>
          <p:nvPr/>
        </p:nvSpPr>
        <p:spPr>
          <a:xfrm>
            <a:off x="5364481" y="4292809"/>
            <a:ext cx="5824017" cy="347472"/>
          </a:xfrm>
          <a:prstGeom prst="rightArrow">
            <a:avLst>
              <a:gd name="adj1" fmla="val 50000"/>
              <a:gd name="adj2" fmla="val 76636"/>
            </a:avLst>
          </a:prstGeom>
          <a:ln cap="fla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7" name="Arrow: Right 96">
            <a:extLst>
              <a:ext uri="{FF2B5EF4-FFF2-40B4-BE49-F238E27FC236}">
                <a16:creationId xmlns:a16="http://schemas.microsoft.com/office/drawing/2014/main" id="{68FE5972-6364-4D1C-B269-8F047FA7BD5B}"/>
              </a:ext>
            </a:extLst>
          </p:cNvPr>
          <p:cNvSpPr/>
          <p:nvPr/>
        </p:nvSpPr>
        <p:spPr>
          <a:xfrm>
            <a:off x="5364481" y="3670960"/>
            <a:ext cx="5824017" cy="347472"/>
          </a:xfrm>
          <a:prstGeom prst="rightArrow">
            <a:avLst>
              <a:gd name="adj1" fmla="val 50000"/>
              <a:gd name="adj2" fmla="val 76636"/>
            </a:avLst>
          </a:prstGeom>
          <a:ln cap="fla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2" name="Freeform 9">
            <a:extLst>
              <a:ext uri="{FF2B5EF4-FFF2-40B4-BE49-F238E27FC236}">
                <a16:creationId xmlns:a16="http://schemas.microsoft.com/office/drawing/2014/main" id="{D81BE6FC-2871-47F2-BFF6-6A2E4EF54EA6}"/>
              </a:ext>
            </a:extLst>
          </p:cNvPr>
          <p:cNvSpPr/>
          <p:nvPr/>
        </p:nvSpPr>
        <p:spPr>
          <a:xfrm>
            <a:off x="6610567" y="3079727"/>
            <a:ext cx="4265216" cy="3437164"/>
          </a:xfrm>
          <a:prstGeom prst="rect">
            <a:avLst/>
          </a:prstGeom>
          <a:solidFill>
            <a:schemeClr val="bg1">
              <a:lumMod val="95000"/>
            </a:schemeClr>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8823" tIns="76200" rIns="178823" bIns="178823" numCol="1" spcCol="1270" anchor="t" anchorCtr="0">
            <a:noAutofit/>
          </a:bodyPr>
          <a:lstStyle/>
          <a:p>
            <a:pPr marL="0" marR="0" lvl="0" indent="0" algn="ctr" defTabSz="1629638"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Modernization Strategies</a:t>
            </a:r>
          </a:p>
        </p:txBody>
      </p:sp>
      <p:sp>
        <p:nvSpPr>
          <p:cNvPr id="84" name="TextBox 83">
            <a:extLst>
              <a:ext uri="{FF2B5EF4-FFF2-40B4-BE49-F238E27FC236}">
                <a16:creationId xmlns:a16="http://schemas.microsoft.com/office/drawing/2014/main" id="{4B192305-A174-4232-92D3-85196B98C9FF}"/>
              </a:ext>
            </a:extLst>
          </p:cNvPr>
          <p:cNvSpPr txBox="1"/>
          <p:nvPr/>
        </p:nvSpPr>
        <p:spPr>
          <a:xfrm>
            <a:off x="5271164" y="3458178"/>
            <a:ext cx="1371600" cy="384048"/>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a:ea typeface="+mn-ea"/>
                <a:cs typeface="+mn-cs"/>
              </a:rPr>
              <a:t>Re-platforming</a:t>
            </a:r>
          </a:p>
        </p:txBody>
      </p:sp>
      <p:grpSp>
        <p:nvGrpSpPr>
          <p:cNvPr id="13" name="Group 12">
            <a:extLst>
              <a:ext uri="{FF2B5EF4-FFF2-40B4-BE49-F238E27FC236}">
                <a16:creationId xmlns:a16="http://schemas.microsoft.com/office/drawing/2014/main" id="{7F00E457-18B1-4C71-A902-68116153927D}"/>
              </a:ext>
            </a:extLst>
          </p:cNvPr>
          <p:cNvGrpSpPr/>
          <p:nvPr/>
        </p:nvGrpSpPr>
        <p:grpSpPr>
          <a:xfrm>
            <a:off x="5271164" y="3387163"/>
            <a:ext cx="5433777" cy="1002477"/>
            <a:chOff x="5517798" y="3736851"/>
            <a:chExt cx="5433777" cy="1002477"/>
          </a:xfrm>
        </p:grpSpPr>
        <p:grpSp>
          <p:nvGrpSpPr>
            <p:cNvPr id="4" name="Group 3">
              <a:extLst>
                <a:ext uri="{FF2B5EF4-FFF2-40B4-BE49-F238E27FC236}">
                  <a16:creationId xmlns:a16="http://schemas.microsoft.com/office/drawing/2014/main" id="{4109BF77-AA2F-4DB0-849F-D87E9169E6D8}"/>
                </a:ext>
              </a:extLst>
            </p:cNvPr>
            <p:cNvGrpSpPr/>
            <p:nvPr/>
          </p:nvGrpSpPr>
          <p:grpSpPr>
            <a:xfrm>
              <a:off x="6923151" y="3736851"/>
              <a:ext cx="4028424" cy="810453"/>
              <a:chOff x="6923151" y="3593368"/>
              <a:chExt cx="4028424" cy="810453"/>
            </a:xfrm>
          </p:grpSpPr>
          <p:sp>
            <p:nvSpPr>
              <p:cNvPr id="64" name="Rectangle 8">
                <a:extLst>
                  <a:ext uri="{FF2B5EF4-FFF2-40B4-BE49-F238E27FC236}">
                    <a16:creationId xmlns:a16="http://schemas.microsoft.com/office/drawing/2014/main" id="{FB92E652-3AFC-4734-A63F-3CFE542642C4}"/>
                  </a:ext>
                </a:extLst>
              </p:cNvPr>
              <p:cNvSpPr/>
              <p:nvPr/>
            </p:nvSpPr>
            <p:spPr>
              <a:xfrm>
                <a:off x="6923151" y="4022821"/>
                <a:ext cx="4028424" cy="381000"/>
              </a:xfrm>
              <a:prstGeom prst="rect">
                <a:avLst/>
              </a:prstGeom>
              <a:solidFill>
                <a:schemeClr val="bg1"/>
              </a:solidFill>
              <a:ln w="28575">
                <a:solidFill>
                  <a:schemeClr val="tx1"/>
                </a:solidFill>
                <a:miter lim="800000"/>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488890" rtl="0" eaLnBrk="1" fontAlgn="auto" latinLnBrk="0" hangingPunct="1">
                  <a:lnSpc>
                    <a:spcPct val="90000"/>
                  </a:lnSpc>
                  <a:spcBef>
                    <a:spcPts val="0"/>
                  </a:spcBef>
                  <a:spcAft>
                    <a:spcPct val="3500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Mainframe Modernization</a:t>
                </a:r>
              </a:p>
            </p:txBody>
          </p:sp>
          <p:sp>
            <p:nvSpPr>
              <p:cNvPr id="77" name="Rectangle 23">
                <a:extLst>
                  <a:ext uri="{FF2B5EF4-FFF2-40B4-BE49-F238E27FC236}">
                    <a16:creationId xmlns:a16="http://schemas.microsoft.com/office/drawing/2014/main" id="{6C8A190F-0DE8-4099-B92B-0AA08AFC81E5}"/>
                  </a:ext>
                </a:extLst>
              </p:cNvPr>
              <p:cNvSpPr/>
              <p:nvPr/>
            </p:nvSpPr>
            <p:spPr>
              <a:xfrm>
                <a:off x="6923151" y="3593368"/>
                <a:ext cx="4028424" cy="381000"/>
              </a:xfrm>
              <a:prstGeom prst="rect">
                <a:avLst/>
              </a:prstGeom>
              <a:solidFill>
                <a:schemeClr val="bg1"/>
              </a:solidFill>
              <a:ln w="28575">
                <a:solidFill>
                  <a:schemeClr val="tx1"/>
                </a:solidFill>
                <a:miter lim="800000"/>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488890" rtl="0" eaLnBrk="1" fontAlgn="auto" latinLnBrk="0" hangingPunct="1">
                  <a:lnSpc>
                    <a:spcPct val="90000"/>
                  </a:lnSpc>
                  <a:spcBef>
                    <a:spcPts val="0"/>
                  </a:spcBef>
                  <a:spcAft>
                    <a:spcPct val="3500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Migrate to Cloud</a:t>
                </a:r>
              </a:p>
            </p:txBody>
          </p:sp>
        </p:grpSp>
        <p:sp>
          <p:nvSpPr>
            <p:cNvPr id="85" name="TextBox 84">
              <a:extLst>
                <a:ext uri="{FF2B5EF4-FFF2-40B4-BE49-F238E27FC236}">
                  <a16:creationId xmlns:a16="http://schemas.microsoft.com/office/drawing/2014/main" id="{63BCF5E5-B7D8-400A-AB4F-CFCE3CC6EB98}"/>
                </a:ext>
              </a:extLst>
            </p:cNvPr>
            <p:cNvSpPr txBox="1"/>
            <p:nvPr/>
          </p:nvSpPr>
          <p:spPr>
            <a:xfrm>
              <a:off x="5517798" y="4355280"/>
              <a:ext cx="1371600" cy="384048"/>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a:ea typeface="+mn-ea"/>
                  <a:cs typeface="+mn-cs"/>
                </a:rPr>
                <a:t>Code Transformation</a:t>
              </a:r>
            </a:p>
          </p:txBody>
        </p:sp>
      </p:grpSp>
      <p:grpSp>
        <p:nvGrpSpPr>
          <p:cNvPr id="12" name="Group 11">
            <a:extLst>
              <a:ext uri="{FF2B5EF4-FFF2-40B4-BE49-F238E27FC236}">
                <a16:creationId xmlns:a16="http://schemas.microsoft.com/office/drawing/2014/main" id="{7465493A-9E87-493F-A31C-81DC0D027319}"/>
              </a:ext>
            </a:extLst>
          </p:cNvPr>
          <p:cNvGrpSpPr/>
          <p:nvPr/>
        </p:nvGrpSpPr>
        <p:grpSpPr>
          <a:xfrm>
            <a:off x="5293390" y="4257127"/>
            <a:ext cx="5411551" cy="710014"/>
            <a:chOff x="5520709" y="4572897"/>
            <a:chExt cx="5411551" cy="710014"/>
          </a:xfrm>
        </p:grpSpPr>
        <p:sp>
          <p:nvSpPr>
            <p:cNvPr id="65" name="Rectangle 9">
              <a:extLst>
                <a:ext uri="{FF2B5EF4-FFF2-40B4-BE49-F238E27FC236}">
                  <a16:creationId xmlns:a16="http://schemas.microsoft.com/office/drawing/2014/main" id="{E2F94DB3-884C-48B1-B218-29C57E12AD74}"/>
                </a:ext>
              </a:extLst>
            </p:cNvPr>
            <p:cNvSpPr/>
            <p:nvPr/>
          </p:nvSpPr>
          <p:spPr>
            <a:xfrm>
              <a:off x="6903298" y="4572897"/>
              <a:ext cx="4028962" cy="381000"/>
            </a:xfrm>
            <a:prstGeom prst="rect">
              <a:avLst/>
            </a:prstGeom>
            <a:solidFill>
              <a:schemeClr val="bg1"/>
            </a:solidFill>
            <a:ln w="28575">
              <a:solidFill>
                <a:schemeClr val="tx1"/>
              </a:solidFill>
              <a:miter lim="800000"/>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488890" rtl="0" eaLnBrk="1" fontAlgn="auto" latinLnBrk="0" hangingPunct="1">
                <a:lnSpc>
                  <a:spcPct val="90000"/>
                </a:lnSpc>
                <a:spcBef>
                  <a:spcPts val="0"/>
                </a:spcBef>
                <a:spcAft>
                  <a:spcPct val="3500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Application Modernization</a:t>
              </a:r>
            </a:p>
          </p:txBody>
        </p:sp>
        <p:sp>
          <p:nvSpPr>
            <p:cNvPr id="90" name="TextBox 89">
              <a:extLst>
                <a:ext uri="{FF2B5EF4-FFF2-40B4-BE49-F238E27FC236}">
                  <a16:creationId xmlns:a16="http://schemas.microsoft.com/office/drawing/2014/main" id="{5DBD9743-1303-4C56-B899-618A5EBA2AE2}"/>
                </a:ext>
              </a:extLst>
            </p:cNvPr>
            <p:cNvSpPr txBox="1"/>
            <p:nvPr/>
          </p:nvSpPr>
          <p:spPr>
            <a:xfrm>
              <a:off x="5520709" y="4898863"/>
              <a:ext cx="1371600" cy="384048"/>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a:ea typeface="+mn-ea"/>
                  <a:cs typeface="+mn-cs"/>
                </a:rPr>
                <a:t>Re-engineering</a:t>
              </a:r>
            </a:p>
          </p:txBody>
        </p:sp>
      </p:grpSp>
      <p:sp>
        <p:nvSpPr>
          <p:cNvPr id="86" name="TextBox 85">
            <a:extLst>
              <a:ext uri="{FF2B5EF4-FFF2-40B4-BE49-F238E27FC236}">
                <a16:creationId xmlns:a16="http://schemas.microsoft.com/office/drawing/2014/main" id="{145C4276-A614-446D-BA05-68D8B4B9407B}"/>
              </a:ext>
            </a:extLst>
          </p:cNvPr>
          <p:cNvSpPr txBox="1"/>
          <p:nvPr/>
        </p:nvSpPr>
        <p:spPr>
          <a:xfrm>
            <a:off x="5281139" y="5135167"/>
            <a:ext cx="1371600" cy="40780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a:ea typeface="+mn-ea"/>
                <a:cs typeface="+mn-cs"/>
              </a:rPr>
              <a:t>Greenfield Development</a:t>
            </a:r>
          </a:p>
        </p:txBody>
      </p:sp>
      <p:sp>
        <p:nvSpPr>
          <p:cNvPr id="107" name="Freeform 133">
            <a:extLst>
              <a:ext uri="{FF2B5EF4-FFF2-40B4-BE49-F238E27FC236}">
                <a16:creationId xmlns:a16="http://schemas.microsoft.com/office/drawing/2014/main" id="{2AE93105-8202-4454-994A-FBA9D2E0BA42}"/>
              </a:ext>
            </a:extLst>
          </p:cNvPr>
          <p:cNvSpPr>
            <a:spLocks noChangeAspect="1" noEditPoints="1"/>
          </p:cNvSpPr>
          <p:nvPr/>
        </p:nvSpPr>
        <p:spPr bwMode="auto">
          <a:xfrm>
            <a:off x="3464445" y="1599367"/>
            <a:ext cx="424835" cy="424835"/>
          </a:xfrm>
          <a:custGeom>
            <a:avLst/>
            <a:gdLst>
              <a:gd name="T0" fmla="*/ 808 w 1144"/>
              <a:gd name="T1" fmla="*/ 904 h 1144"/>
              <a:gd name="T2" fmla="*/ 808 w 1144"/>
              <a:gd name="T3" fmla="*/ 712 h 1144"/>
              <a:gd name="T4" fmla="*/ 1144 w 1144"/>
              <a:gd name="T5" fmla="*/ 856 h 1144"/>
              <a:gd name="T6" fmla="*/ 1043 w 1144"/>
              <a:gd name="T7" fmla="*/ 760 h 1144"/>
              <a:gd name="T8" fmla="*/ 1080 w 1144"/>
              <a:gd name="T9" fmla="*/ 605 h 1144"/>
              <a:gd name="T10" fmla="*/ 940 w 1144"/>
              <a:gd name="T11" fmla="*/ 608 h 1144"/>
              <a:gd name="T12" fmla="*/ 856 w 1144"/>
              <a:gd name="T13" fmla="*/ 472 h 1144"/>
              <a:gd name="T14" fmla="*/ 760 w 1144"/>
              <a:gd name="T15" fmla="*/ 573 h 1144"/>
              <a:gd name="T16" fmla="*/ 605 w 1144"/>
              <a:gd name="T17" fmla="*/ 537 h 1144"/>
              <a:gd name="T18" fmla="*/ 608 w 1144"/>
              <a:gd name="T19" fmla="*/ 676 h 1144"/>
              <a:gd name="T20" fmla="*/ 472 w 1144"/>
              <a:gd name="T21" fmla="*/ 760 h 1144"/>
              <a:gd name="T22" fmla="*/ 573 w 1144"/>
              <a:gd name="T23" fmla="*/ 856 h 1144"/>
              <a:gd name="T24" fmla="*/ 537 w 1144"/>
              <a:gd name="T25" fmla="*/ 1012 h 1144"/>
              <a:gd name="T26" fmla="*/ 676 w 1144"/>
              <a:gd name="T27" fmla="*/ 1008 h 1144"/>
              <a:gd name="T28" fmla="*/ 760 w 1144"/>
              <a:gd name="T29" fmla="*/ 1144 h 1144"/>
              <a:gd name="T30" fmla="*/ 856 w 1144"/>
              <a:gd name="T31" fmla="*/ 1043 h 1144"/>
              <a:gd name="T32" fmla="*/ 1012 w 1144"/>
              <a:gd name="T33" fmla="*/ 1080 h 1144"/>
              <a:gd name="T34" fmla="*/ 1008 w 1144"/>
              <a:gd name="T35" fmla="*/ 940 h 1144"/>
              <a:gd name="T36" fmla="*/ 1144 w 1144"/>
              <a:gd name="T37" fmla="*/ 856 h 1144"/>
              <a:gd name="T38" fmla="*/ 657 w 1144"/>
              <a:gd name="T39" fmla="*/ 413 h 1144"/>
              <a:gd name="T40" fmla="*/ 527 w 1144"/>
              <a:gd name="T41" fmla="*/ 463 h 1144"/>
              <a:gd name="T42" fmla="*/ 501 w 1144"/>
              <a:gd name="T43" fmla="*/ 620 h 1144"/>
              <a:gd name="T44" fmla="*/ 374 w 1144"/>
              <a:gd name="T45" fmla="*/ 564 h 1144"/>
              <a:gd name="T46" fmla="*/ 283 w 1144"/>
              <a:gd name="T47" fmla="*/ 564 h 1144"/>
              <a:gd name="T48" fmla="*/ 156 w 1144"/>
              <a:gd name="T49" fmla="*/ 620 h 1144"/>
              <a:gd name="T50" fmla="*/ 130 w 1144"/>
              <a:gd name="T51" fmla="*/ 463 h 1144"/>
              <a:gd name="T52" fmla="*/ 0 w 1144"/>
              <a:gd name="T53" fmla="*/ 413 h 1144"/>
              <a:gd name="T54" fmla="*/ 89 w 1144"/>
              <a:gd name="T55" fmla="*/ 329 h 1144"/>
              <a:gd name="T56" fmla="*/ 0 w 1144"/>
              <a:gd name="T57" fmla="*/ 244 h 1144"/>
              <a:gd name="T58" fmla="*/ 130 w 1144"/>
              <a:gd name="T59" fmla="*/ 194 h 1144"/>
              <a:gd name="T60" fmla="*/ 156 w 1144"/>
              <a:gd name="T61" fmla="*/ 37 h 1144"/>
              <a:gd name="T62" fmla="*/ 283 w 1144"/>
              <a:gd name="T63" fmla="*/ 93 h 1144"/>
              <a:gd name="T64" fmla="*/ 374 w 1144"/>
              <a:gd name="T65" fmla="*/ 93 h 1144"/>
              <a:gd name="T66" fmla="*/ 501 w 1144"/>
              <a:gd name="T67" fmla="*/ 37 h 1144"/>
              <a:gd name="T68" fmla="*/ 527 w 1144"/>
              <a:gd name="T69" fmla="*/ 194 h 1144"/>
              <a:gd name="T70" fmla="*/ 657 w 1144"/>
              <a:gd name="T71" fmla="*/ 244 h 1144"/>
              <a:gd name="T72" fmla="*/ 568 w 1144"/>
              <a:gd name="T73" fmla="*/ 329 h 1144"/>
              <a:gd name="T74" fmla="*/ 329 w 1144"/>
              <a:gd name="T75" fmla="*/ 233 h 1144"/>
              <a:gd name="T76" fmla="*/ 329 w 1144"/>
              <a:gd name="T77" fmla="*/ 424 h 1144"/>
              <a:gd name="T78" fmla="*/ 329 w 1144"/>
              <a:gd name="T79" fmla="*/ 233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44" h="1144">
                <a:moveTo>
                  <a:pt x="904" y="808"/>
                </a:moveTo>
                <a:cubicBezTo>
                  <a:pt x="904" y="861"/>
                  <a:pt x="861" y="904"/>
                  <a:pt x="808" y="904"/>
                </a:cubicBezTo>
                <a:cubicBezTo>
                  <a:pt x="755" y="904"/>
                  <a:pt x="712" y="861"/>
                  <a:pt x="712" y="808"/>
                </a:cubicBezTo>
                <a:cubicBezTo>
                  <a:pt x="712" y="755"/>
                  <a:pt x="755" y="712"/>
                  <a:pt x="808" y="712"/>
                </a:cubicBezTo>
                <a:cubicBezTo>
                  <a:pt x="861" y="712"/>
                  <a:pt x="904" y="755"/>
                  <a:pt x="904" y="808"/>
                </a:cubicBezTo>
                <a:close/>
                <a:moveTo>
                  <a:pt x="1144" y="856"/>
                </a:moveTo>
                <a:cubicBezTo>
                  <a:pt x="1144" y="760"/>
                  <a:pt x="1144" y="760"/>
                  <a:pt x="1144" y="760"/>
                </a:cubicBezTo>
                <a:cubicBezTo>
                  <a:pt x="1043" y="760"/>
                  <a:pt x="1043" y="760"/>
                  <a:pt x="1043" y="760"/>
                </a:cubicBezTo>
                <a:cubicBezTo>
                  <a:pt x="1037" y="730"/>
                  <a:pt x="1025" y="701"/>
                  <a:pt x="1008" y="676"/>
                </a:cubicBezTo>
                <a:cubicBezTo>
                  <a:pt x="1080" y="605"/>
                  <a:pt x="1080" y="605"/>
                  <a:pt x="1080" y="605"/>
                </a:cubicBezTo>
                <a:cubicBezTo>
                  <a:pt x="1012" y="537"/>
                  <a:pt x="1012" y="537"/>
                  <a:pt x="1012" y="537"/>
                </a:cubicBezTo>
                <a:cubicBezTo>
                  <a:pt x="940" y="608"/>
                  <a:pt x="940" y="608"/>
                  <a:pt x="940" y="608"/>
                </a:cubicBezTo>
                <a:cubicBezTo>
                  <a:pt x="915" y="591"/>
                  <a:pt x="887" y="579"/>
                  <a:pt x="856" y="573"/>
                </a:cubicBezTo>
                <a:cubicBezTo>
                  <a:pt x="856" y="472"/>
                  <a:pt x="856" y="472"/>
                  <a:pt x="856" y="472"/>
                </a:cubicBezTo>
                <a:cubicBezTo>
                  <a:pt x="760" y="472"/>
                  <a:pt x="760" y="472"/>
                  <a:pt x="760" y="472"/>
                </a:cubicBezTo>
                <a:cubicBezTo>
                  <a:pt x="760" y="573"/>
                  <a:pt x="760" y="573"/>
                  <a:pt x="760" y="573"/>
                </a:cubicBezTo>
                <a:cubicBezTo>
                  <a:pt x="730" y="579"/>
                  <a:pt x="701" y="591"/>
                  <a:pt x="676" y="608"/>
                </a:cubicBezTo>
                <a:cubicBezTo>
                  <a:pt x="605" y="537"/>
                  <a:pt x="605" y="537"/>
                  <a:pt x="605" y="537"/>
                </a:cubicBezTo>
                <a:cubicBezTo>
                  <a:pt x="537" y="605"/>
                  <a:pt x="537" y="605"/>
                  <a:pt x="537" y="605"/>
                </a:cubicBezTo>
                <a:cubicBezTo>
                  <a:pt x="608" y="676"/>
                  <a:pt x="608" y="676"/>
                  <a:pt x="608" y="676"/>
                </a:cubicBezTo>
                <a:cubicBezTo>
                  <a:pt x="591" y="701"/>
                  <a:pt x="579" y="730"/>
                  <a:pt x="573" y="760"/>
                </a:cubicBezTo>
                <a:cubicBezTo>
                  <a:pt x="472" y="760"/>
                  <a:pt x="472" y="760"/>
                  <a:pt x="472" y="760"/>
                </a:cubicBezTo>
                <a:cubicBezTo>
                  <a:pt x="472" y="856"/>
                  <a:pt x="472" y="856"/>
                  <a:pt x="472" y="856"/>
                </a:cubicBezTo>
                <a:cubicBezTo>
                  <a:pt x="573" y="856"/>
                  <a:pt x="573" y="856"/>
                  <a:pt x="573" y="856"/>
                </a:cubicBezTo>
                <a:cubicBezTo>
                  <a:pt x="579" y="887"/>
                  <a:pt x="591" y="915"/>
                  <a:pt x="608" y="940"/>
                </a:cubicBezTo>
                <a:cubicBezTo>
                  <a:pt x="537" y="1012"/>
                  <a:pt x="537" y="1012"/>
                  <a:pt x="537" y="1012"/>
                </a:cubicBezTo>
                <a:cubicBezTo>
                  <a:pt x="605" y="1080"/>
                  <a:pt x="605" y="1080"/>
                  <a:pt x="605" y="1080"/>
                </a:cubicBezTo>
                <a:cubicBezTo>
                  <a:pt x="676" y="1008"/>
                  <a:pt x="676" y="1008"/>
                  <a:pt x="676" y="1008"/>
                </a:cubicBezTo>
                <a:cubicBezTo>
                  <a:pt x="701" y="1025"/>
                  <a:pt x="730" y="1037"/>
                  <a:pt x="760" y="1043"/>
                </a:cubicBezTo>
                <a:cubicBezTo>
                  <a:pt x="760" y="1144"/>
                  <a:pt x="760" y="1144"/>
                  <a:pt x="760" y="1144"/>
                </a:cubicBezTo>
                <a:cubicBezTo>
                  <a:pt x="856" y="1144"/>
                  <a:pt x="856" y="1144"/>
                  <a:pt x="856" y="1144"/>
                </a:cubicBezTo>
                <a:cubicBezTo>
                  <a:pt x="856" y="1043"/>
                  <a:pt x="856" y="1043"/>
                  <a:pt x="856" y="1043"/>
                </a:cubicBezTo>
                <a:cubicBezTo>
                  <a:pt x="887" y="1037"/>
                  <a:pt x="915" y="1025"/>
                  <a:pt x="940" y="1008"/>
                </a:cubicBezTo>
                <a:cubicBezTo>
                  <a:pt x="1012" y="1080"/>
                  <a:pt x="1012" y="1080"/>
                  <a:pt x="1012" y="1080"/>
                </a:cubicBezTo>
                <a:cubicBezTo>
                  <a:pt x="1080" y="1012"/>
                  <a:pt x="1080" y="1012"/>
                  <a:pt x="1080" y="1012"/>
                </a:cubicBezTo>
                <a:cubicBezTo>
                  <a:pt x="1008" y="940"/>
                  <a:pt x="1008" y="940"/>
                  <a:pt x="1008" y="940"/>
                </a:cubicBezTo>
                <a:cubicBezTo>
                  <a:pt x="1025" y="915"/>
                  <a:pt x="1037" y="887"/>
                  <a:pt x="1043" y="856"/>
                </a:cubicBezTo>
                <a:lnTo>
                  <a:pt x="1144" y="856"/>
                </a:lnTo>
                <a:close/>
                <a:moveTo>
                  <a:pt x="564" y="374"/>
                </a:moveTo>
                <a:cubicBezTo>
                  <a:pt x="657" y="413"/>
                  <a:pt x="657" y="413"/>
                  <a:pt x="657" y="413"/>
                </a:cubicBezTo>
                <a:cubicBezTo>
                  <a:pt x="620" y="501"/>
                  <a:pt x="620" y="501"/>
                  <a:pt x="620" y="501"/>
                </a:cubicBezTo>
                <a:cubicBezTo>
                  <a:pt x="527" y="463"/>
                  <a:pt x="527" y="463"/>
                  <a:pt x="527" y="463"/>
                </a:cubicBezTo>
                <a:cubicBezTo>
                  <a:pt x="510" y="488"/>
                  <a:pt x="488" y="510"/>
                  <a:pt x="463" y="527"/>
                </a:cubicBezTo>
                <a:cubicBezTo>
                  <a:pt x="501" y="620"/>
                  <a:pt x="501" y="620"/>
                  <a:pt x="501" y="620"/>
                </a:cubicBezTo>
                <a:cubicBezTo>
                  <a:pt x="413" y="657"/>
                  <a:pt x="413" y="657"/>
                  <a:pt x="413" y="657"/>
                </a:cubicBezTo>
                <a:cubicBezTo>
                  <a:pt x="374" y="564"/>
                  <a:pt x="374" y="564"/>
                  <a:pt x="374" y="564"/>
                </a:cubicBezTo>
                <a:cubicBezTo>
                  <a:pt x="359" y="567"/>
                  <a:pt x="344" y="568"/>
                  <a:pt x="329" y="568"/>
                </a:cubicBezTo>
                <a:cubicBezTo>
                  <a:pt x="313" y="568"/>
                  <a:pt x="298" y="567"/>
                  <a:pt x="283" y="564"/>
                </a:cubicBezTo>
                <a:cubicBezTo>
                  <a:pt x="244" y="657"/>
                  <a:pt x="244" y="657"/>
                  <a:pt x="244" y="657"/>
                </a:cubicBezTo>
                <a:cubicBezTo>
                  <a:pt x="156" y="620"/>
                  <a:pt x="156" y="620"/>
                  <a:pt x="156" y="620"/>
                </a:cubicBezTo>
                <a:cubicBezTo>
                  <a:pt x="194" y="527"/>
                  <a:pt x="194" y="527"/>
                  <a:pt x="194" y="527"/>
                </a:cubicBezTo>
                <a:cubicBezTo>
                  <a:pt x="169" y="510"/>
                  <a:pt x="147" y="488"/>
                  <a:pt x="130" y="463"/>
                </a:cubicBezTo>
                <a:cubicBezTo>
                  <a:pt x="37" y="501"/>
                  <a:pt x="37" y="501"/>
                  <a:pt x="37" y="501"/>
                </a:cubicBezTo>
                <a:cubicBezTo>
                  <a:pt x="0" y="413"/>
                  <a:pt x="0" y="413"/>
                  <a:pt x="0" y="413"/>
                </a:cubicBezTo>
                <a:cubicBezTo>
                  <a:pt x="93" y="374"/>
                  <a:pt x="93" y="374"/>
                  <a:pt x="93" y="374"/>
                </a:cubicBezTo>
                <a:cubicBezTo>
                  <a:pt x="90" y="359"/>
                  <a:pt x="89" y="344"/>
                  <a:pt x="89" y="329"/>
                </a:cubicBezTo>
                <a:cubicBezTo>
                  <a:pt x="89" y="313"/>
                  <a:pt x="90" y="298"/>
                  <a:pt x="93" y="283"/>
                </a:cubicBezTo>
                <a:cubicBezTo>
                  <a:pt x="0" y="244"/>
                  <a:pt x="0" y="244"/>
                  <a:pt x="0" y="244"/>
                </a:cubicBezTo>
                <a:cubicBezTo>
                  <a:pt x="37" y="156"/>
                  <a:pt x="37" y="156"/>
                  <a:pt x="37" y="156"/>
                </a:cubicBezTo>
                <a:cubicBezTo>
                  <a:pt x="130" y="194"/>
                  <a:pt x="130" y="194"/>
                  <a:pt x="130" y="194"/>
                </a:cubicBezTo>
                <a:cubicBezTo>
                  <a:pt x="147" y="169"/>
                  <a:pt x="169" y="147"/>
                  <a:pt x="194" y="130"/>
                </a:cubicBezTo>
                <a:cubicBezTo>
                  <a:pt x="156" y="37"/>
                  <a:pt x="156" y="37"/>
                  <a:pt x="156" y="37"/>
                </a:cubicBezTo>
                <a:cubicBezTo>
                  <a:pt x="244" y="0"/>
                  <a:pt x="244" y="0"/>
                  <a:pt x="244" y="0"/>
                </a:cubicBezTo>
                <a:cubicBezTo>
                  <a:pt x="283" y="93"/>
                  <a:pt x="283" y="93"/>
                  <a:pt x="283" y="93"/>
                </a:cubicBezTo>
                <a:cubicBezTo>
                  <a:pt x="298" y="90"/>
                  <a:pt x="313" y="89"/>
                  <a:pt x="329" y="89"/>
                </a:cubicBezTo>
                <a:cubicBezTo>
                  <a:pt x="344" y="89"/>
                  <a:pt x="359" y="90"/>
                  <a:pt x="374" y="93"/>
                </a:cubicBezTo>
                <a:cubicBezTo>
                  <a:pt x="413" y="0"/>
                  <a:pt x="413" y="0"/>
                  <a:pt x="413" y="0"/>
                </a:cubicBezTo>
                <a:cubicBezTo>
                  <a:pt x="501" y="37"/>
                  <a:pt x="501" y="37"/>
                  <a:pt x="501" y="37"/>
                </a:cubicBezTo>
                <a:cubicBezTo>
                  <a:pt x="463" y="130"/>
                  <a:pt x="463" y="130"/>
                  <a:pt x="463" y="130"/>
                </a:cubicBezTo>
                <a:cubicBezTo>
                  <a:pt x="488" y="147"/>
                  <a:pt x="510" y="169"/>
                  <a:pt x="527" y="194"/>
                </a:cubicBezTo>
                <a:cubicBezTo>
                  <a:pt x="620" y="156"/>
                  <a:pt x="620" y="156"/>
                  <a:pt x="620" y="156"/>
                </a:cubicBezTo>
                <a:cubicBezTo>
                  <a:pt x="657" y="244"/>
                  <a:pt x="657" y="244"/>
                  <a:pt x="657" y="244"/>
                </a:cubicBezTo>
                <a:cubicBezTo>
                  <a:pt x="564" y="283"/>
                  <a:pt x="564" y="283"/>
                  <a:pt x="564" y="283"/>
                </a:cubicBezTo>
                <a:cubicBezTo>
                  <a:pt x="567" y="298"/>
                  <a:pt x="568" y="313"/>
                  <a:pt x="568" y="329"/>
                </a:cubicBezTo>
                <a:cubicBezTo>
                  <a:pt x="568" y="344"/>
                  <a:pt x="567" y="359"/>
                  <a:pt x="564" y="374"/>
                </a:cubicBezTo>
                <a:close/>
                <a:moveTo>
                  <a:pt x="329" y="233"/>
                </a:moveTo>
                <a:cubicBezTo>
                  <a:pt x="276" y="233"/>
                  <a:pt x="233" y="276"/>
                  <a:pt x="233" y="329"/>
                </a:cubicBezTo>
                <a:cubicBezTo>
                  <a:pt x="233" y="382"/>
                  <a:pt x="276" y="424"/>
                  <a:pt x="329" y="424"/>
                </a:cubicBezTo>
                <a:cubicBezTo>
                  <a:pt x="382" y="424"/>
                  <a:pt x="424" y="382"/>
                  <a:pt x="424" y="329"/>
                </a:cubicBezTo>
                <a:cubicBezTo>
                  <a:pt x="424" y="276"/>
                  <a:pt x="382" y="233"/>
                  <a:pt x="329" y="23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8" name="Freeform 113">
            <a:extLst>
              <a:ext uri="{FF2B5EF4-FFF2-40B4-BE49-F238E27FC236}">
                <a16:creationId xmlns:a16="http://schemas.microsoft.com/office/drawing/2014/main" id="{ECF9860C-E26E-452B-AE81-47456BBDC5BE}"/>
              </a:ext>
            </a:extLst>
          </p:cNvPr>
          <p:cNvSpPr>
            <a:spLocks noChangeAspect="1" noEditPoints="1"/>
          </p:cNvSpPr>
          <p:nvPr/>
        </p:nvSpPr>
        <p:spPr bwMode="auto">
          <a:xfrm>
            <a:off x="3953973" y="1702908"/>
            <a:ext cx="489460" cy="447553"/>
          </a:xfrm>
          <a:custGeom>
            <a:avLst/>
            <a:gdLst>
              <a:gd name="T0" fmla="*/ 619 w 619"/>
              <a:gd name="T1" fmla="*/ 361 h 566"/>
              <a:gd name="T2" fmla="*/ 0 w 619"/>
              <a:gd name="T3" fmla="*/ 361 h 566"/>
              <a:gd name="T4" fmla="*/ 0 w 619"/>
              <a:gd name="T5" fmla="*/ 206 h 566"/>
              <a:gd name="T6" fmla="*/ 619 w 619"/>
              <a:gd name="T7" fmla="*/ 206 h 566"/>
              <a:gd name="T8" fmla="*/ 619 w 619"/>
              <a:gd name="T9" fmla="*/ 361 h 566"/>
              <a:gd name="T10" fmla="*/ 464 w 619"/>
              <a:gd name="T11" fmla="*/ 258 h 566"/>
              <a:gd name="T12" fmla="*/ 102 w 619"/>
              <a:gd name="T13" fmla="*/ 258 h 566"/>
              <a:gd name="T14" fmla="*/ 102 w 619"/>
              <a:gd name="T15" fmla="*/ 308 h 566"/>
              <a:gd name="T16" fmla="*/ 464 w 619"/>
              <a:gd name="T17" fmla="*/ 308 h 566"/>
              <a:gd name="T18" fmla="*/ 464 w 619"/>
              <a:gd name="T19" fmla="*/ 258 h 566"/>
              <a:gd name="T20" fmla="*/ 569 w 619"/>
              <a:gd name="T21" fmla="*/ 308 h 566"/>
              <a:gd name="T22" fmla="*/ 543 w 619"/>
              <a:gd name="T23" fmla="*/ 258 h 566"/>
              <a:gd name="T24" fmla="*/ 516 w 619"/>
              <a:gd name="T25" fmla="*/ 308 h 566"/>
              <a:gd name="T26" fmla="*/ 569 w 619"/>
              <a:gd name="T27" fmla="*/ 308 h 566"/>
              <a:gd name="T28" fmla="*/ 619 w 619"/>
              <a:gd name="T29" fmla="*/ 566 h 566"/>
              <a:gd name="T30" fmla="*/ 0 w 619"/>
              <a:gd name="T31" fmla="*/ 566 h 566"/>
              <a:gd name="T32" fmla="*/ 0 w 619"/>
              <a:gd name="T33" fmla="*/ 411 h 566"/>
              <a:gd name="T34" fmla="*/ 619 w 619"/>
              <a:gd name="T35" fmla="*/ 411 h 566"/>
              <a:gd name="T36" fmla="*/ 619 w 619"/>
              <a:gd name="T37" fmla="*/ 566 h 566"/>
              <a:gd name="T38" fmla="*/ 464 w 619"/>
              <a:gd name="T39" fmla="*/ 464 h 566"/>
              <a:gd name="T40" fmla="*/ 102 w 619"/>
              <a:gd name="T41" fmla="*/ 464 h 566"/>
              <a:gd name="T42" fmla="*/ 102 w 619"/>
              <a:gd name="T43" fmla="*/ 516 h 566"/>
              <a:gd name="T44" fmla="*/ 464 w 619"/>
              <a:gd name="T45" fmla="*/ 516 h 566"/>
              <a:gd name="T46" fmla="*/ 464 w 619"/>
              <a:gd name="T47" fmla="*/ 464 h 566"/>
              <a:gd name="T48" fmla="*/ 569 w 619"/>
              <a:gd name="T49" fmla="*/ 516 h 566"/>
              <a:gd name="T50" fmla="*/ 543 w 619"/>
              <a:gd name="T51" fmla="*/ 464 h 566"/>
              <a:gd name="T52" fmla="*/ 516 w 619"/>
              <a:gd name="T53" fmla="*/ 516 h 566"/>
              <a:gd name="T54" fmla="*/ 569 w 619"/>
              <a:gd name="T55" fmla="*/ 516 h 566"/>
              <a:gd name="T56" fmla="*/ 619 w 619"/>
              <a:gd name="T57" fmla="*/ 153 h 566"/>
              <a:gd name="T58" fmla="*/ 0 w 619"/>
              <a:gd name="T59" fmla="*/ 153 h 566"/>
              <a:gd name="T60" fmla="*/ 0 w 619"/>
              <a:gd name="T61" fmla="*/ 0 h 566"/>
              <a:gd name="T62" fmla="*/ 619 w 619"/>
              <a:gd name="T63" fmla="*/ 0 h 566"/>
              <a:gd name="T64" fmla="*/ 619 w 619"/>
              <a:gd name="T65" fmla="*/ 153 h 566"/>
              <a:gd name="T66" fmla="*/ 464 w 619"/>
              <a:gd name="T67" fmla="*/ 51 h 566"/>
              <a:gd name="T68" fmla="*/ 102 w 619"/>
              <a:gd name="T69" fmla="*/ 51 h 566"/>
              <a:gd name="T70" fmla="*/ 102 w 619"/>
              <a:gd name="T71" fmla="*/ 103 h 566"/>
              <a:gd name="T72" fmla="*/ 464 w 619"/>
              <a:gd name="T73" fmla="*/ 103 h 566"/>
              <a:gd name="T74" fmla="*/ 464 w 619"/>
              <a:gd name="T75" fmla="*/ 51 h 566"/>
              <a:gd name="T76" fmla="*/ 569 w 619"/>
              <a:gd name="T77" fmla="*/ 103 h 566"/>
              <a:gd name="T78" fmla="*/ 543 w 619"/>
              <a:gd name="T79" fmla="*/ 51 h 566"/>
              <a:gd name="T80" fmla="*/ 516 w 619"/>
              <a:gd name="T81" fmla="*/ 103 h 566"/>
              <a:gd name="T82" fmla="*/ 569 w 619"/>
              <a:gd name="T83" fmla="*/ 103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19" h="566">
                <a:moveTo>
                  <a:pt x="619" y="361"/>
                </a:moveTo>
                <a:lnTo>
                  <a:pt x="0" y="361"/>
                </a:lnTo>
                <a:lnTo>
                  <a:pt x="0" y="206"/>
                </a:lnTo>
                <a:lnTo>
                  <a:pt x="619" y="206"/>
                </a:lnTo>
                <a:lnTo>
                  <a:pt x="619" y="361"/>
                </a:lnTo>
                <a:close/>
                <a:moveTo>
                  <a:pt x="464" y="258"/>
                </a:moveTo>
                <a:lnTo>
                  <a:pt x="102" y="258"/>
                </a:lnTo>
                <a:lnTo>
                  <a:pt x="102" y="308"/>
                </a:lnTo>
                <a:lnTo>
                  <a:pt x="464" y="308"/>
                </a:lnTo>
                <a:lnTo>
                  <a:pt x="464" y="258"/>
                </a:lnTo>
                <a:close/>
                <a:moveTo>
                  <a:pt x="569" y="308"/>
                </a:moveTo>
                <a:lnTo>
                  <a:pt x="543" y="258"/>
                </a:lnTo>
                <a:lnTo>
                  <a:pt x="516" y="308"/>
                </a:lnTo>
                <a:lnTo>
                  <a:pt x="569" y="308"/>
                </a:lnTo>
                <a:close/>
                <a:moveTo>
                  <a:pt x="619" y="566"/>
                </a:moveTo>
                <a:lnTo>
                  <a:pt x="0" y="566"/>
                </a:lnTo>
                <a:lnTo>
                  <a:pt x="0" y="411"/>
                </a:lnTo>
                <a:lnTo>
                  <a:pt x="619" y="411"/>
                </a:lnTo>
                <a:lnTo>
                  <a:pt x="619" y="566"/>
                </a:lnTo>
                <a:close/>
                <a:moveTo>
                  <a:pt x="464" y="464"/>
                </a:moveTo>
                <a:lnTo>
                  <a:pt x="102" y="464"/>
                </a:lnTo>
                <a:lnTo>
                  <a:pt x="102" y="516"/>
                </a:lnTo>
                <a:lnTo>
                  <a:pt x="464" y="516"/>
                </a:lnTo>
                <a:lnTo>
                  <a:pt x="464" y="464"/>
                </a:lnTo>
                <a:close/>
                <a:moveTo>
                  <a:pt x="569" y="516"/>
                </a:moveTo>
                <a:lnTo>
                  <a:pt x="543" y="464"/>
                </a:lnTo>
                <a:lnTo>
                  <a:pt x="516" y="516"/>
                </a:lnTo>
                <a:lnTo>
                  <a:pt x="569" y="516"/>
                </a:lnTo>
                <a:close/>
                <a:moveTo>
                  <a:pt x="619" y="153"/>
                </a:moveTo>
                <a:lnTo>
                  <a:pt x="0" y="153"/>
                </a:lnTo>
                <a:lnTo>
                  <a:pt x="0" y="0"/>
                </a:lnTo>
                <a:lnTo>
                  <a:pt x="619" y="0"/>
                </a:lnTo>
                <a:lnTo>
                  <a:pt x="619" y="153"/>
                </a:lnTo>
                <a:close/>
                <a:moveTo>
                  <a:pt x="464" y="51"/>
                </a:moveTo>
                <a:lnTo>
                  <a:pt x="102" y="51"/>
                </a:lnTo>
                <a:lnTo>
                  <a:pt x="102" y="103"/>
                </a:lnTo>
                <a:lnTo>
                  <a:pt x="464" y="103"/>
                </a:lnTo>
                <a:lnTo>
                  <a:pt x="464" y="51"/>
                </a:lnTo>
                <a:close/>
                <a:moveTo>
                  <a:pt x="569" y="103"/>
                </a:moveTo>
                <a:lnTo>
                  <a:pt x="543" y="51"/>
                </a:lnTo>
                <a:lnTo>
                  <a:pt x="516" y="103"/>
                </a:lnTo>
                <a:lnTo>
                  <a:pt x="569" y="10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09" name="Freeform 85">
            <a:extLst>
              <a:ext uri="{FF2B5EF4-FFF2-40B4-BE49-F238E27FC236}">
                <a16:creationId xmlns:a16="http://schemas.microsoft.com/office/drawing/2014/main" id="{499EE5FC-6F0F-42F9-9F76-E4133560528A}"/>
              </a:ext>
            </a:extLst>
          </p:cNvPr>
          <p:cNvSpPr>
            <a:spLocks noChangeAspect="1" noEditPoints="1"/>
          </p:cNvSpPr>
          <p:nvPr/>
        </p:nvSpPr>
        <p:spPr bwMode="auto">
          <a:xfrm>
            <a:off x="3887504" y="2486743"/>
            <a:ext cx="548842" cy="548640"/>
          </a:xfrm>
          <a:custGeom>
            <a:avLst/>
            <a:gdLst>
              <a:gd name="T0" fmla="*/ 816 w 1152"/>
              <a:gd name="T1" fmla="*/ 240 h 1152"/>
              <a:gd name="T2" fmla="*/ 720 w 1152"/>
              <a:gd name="T3" fmla="*/ 336 h 1152"/>
              <a:gd name="T4" fmla="*/ 816 w 1152"/>
              <a:gd name="T5" fmla="*/ 432 h 1152"/>
              <a:gd name="T6" fmla="*/ 912 w 1152"/>
              <a:gd name="T7" fmla="*/ 336 h 1152"/>
              <a:gd name="T8" fmla="*/ 816 w 1152"/>
              <a:gd name="T9" fmla="*/ 240 h 1152"/>
              <a:gd name="T10" fmla="*/ 1051 w 1152"/>
              <a:gd name="T11" fmla="*/ 384 h 1152"/>
              <a:gd name="T12" fmla="*/ 1016 w 1152"/>
              <a:gd name="T13" fmla="*/ 468 h 1152"/>
              <a:gd name="T14" fmla="*/ 1088 w 1152"/>
              <a:gd name="T15" fmla="*/ 540 h 1152"/>
              <a:gd name="T16" fmla="*/ 1020 w 1152"/>
              <a:gd name="T17" fmla="*/ 608 h 1152"/>
              <a:gd name="T18" fmla="*/ 948 w 1152"/>
              <a:gd name="T19" fmla="*/ 536 h 1152"/>
              <a:gd name="T20" fmla="*/ 864 w 1152"/>
              <a:gd name="T21" fmla="*/ 571 h 1152"/>
              <a:gd name="T22" fmla="*/ 864 w 1152"/>
              <a:gd name="T23" fmla="*/ 672 h 1152"/>
              <a:gd name="T24" fmla="*/ 768 w 1152"/>
              <a:gd name="T25" fmla="*/ 672 h 1152"/>
              <a:gd name="T26" fmla="*/ 768 w 1152"/>
              <a:gd name="T27" fmla="*/ 571 h 1152"/>
              <a:gd name="T28" fmla="*/ 684 w 1152"/>
              <a:gd name="T29" fmla="*/ 536 h 1152"/>
              <a:gd name="T30" fmla="*/ 612 w 1152"/>
              <a:gd name="T31" fmla="*/ 608 h 1152"/>
              <a:gd name="T32" fmla="*/ 544 w 1152"/>
              <a:gd name="T33" fmla="*/ 540 h 1152"/>
              <a:gd name="T34" fmla="*/ 616 w 1152"/>
              <a:gd name="T35" fmla="*/ 468 h 1152"/>
              <a:gd name="T36" fmla="*/ 581 w 1152"/>
              <a:gd name="T37" fmla="*/ 384 h 1152"/>
              <a:gd name="T38" fmla="*/ 480 w 1152"/>
              <a:gd name="T39" fmla="*/ 384 h 1152"/>
              <a:gd name="T40" fmla="*/ 480 w 1152"/>
              <a:gd name="T41" fmla="*/ 288 h 1152"/>
              <a:gd name="T42" fmla="*/ 581 w 1152"/>
              <a:gd name="T43" fmla="*/ 288 h 1152"/>
              <a:gd name="T44" fmla="*/ 616 w 1152"/>
              <a:gd name="T45" fmla="*/ 204 h 1152"/>
              <a:gd name="T46" fmla="*/ 544 w 1152"/>
              <a:gd name="T47" fmla="*/ 132 h 1152"/>
              <a:gd name="T48" fmla="*/ 612 w 1152"/>
              <a:gd name="T49" fmla="*/ 64 h 1152"/>
              <a:gd name="T50" fmla="*/ 684 w 1152"/>
              <a:gd name="T51" fmla="*/ 136 h 1152"/>
              <a:gd name="T52" fmla="*/ 768 w 1152"/>
              <a:gd name="T53" fmla="*/ 101 h 1152"/>
              <a:gd name="T54" fmla="*/ 768 w 1152"/>
              <a:gd name="T55" fmla="*/ 0 h 1152"/>
              <a:gd name="T56" fmla="*/ 864 w 1152"/>
              <a:gd name="T57" fmla="*/ 0 h 1152"/>
              <a:gd name="T58" fmla="*/ 864 w 1152"/>
              <a:gd name="T59" fmla="*/ 101 h 1152"/>
              <a:gd name="T60" fmla="*/ 948 w 1152"/>
              <a:gd name="T61" fmla="*/ 136 h 1152"/>
              <a:gd name="T62" fmla="*/ 1020 w 1152"/>
              <a:gd name="T63" fmla="*/ 64 h 1152"/>
              <a:gd name="T64" fmla="*/ 1088 w 1152"/>
              <a:gd name="T65" fmla="*/ 132 h 1152"/>
              <a:gd name="T66" fmla="*/ 1016 w 1152"/>
              <a:gd name="T67" fmla="*/ 204 h 1152"/>
              <a:gd name="T68" fmla="*/ 1051 w 1152"/>
              <a:gd name="T69" fmla="*/ 288 h 1152"/>
              <a:gd name="T70" fmla="*/ 1152 w 1152"/>
              <a:gd name="T71" fmla="*/ 288 h 1152"/>
              <a:gd name="T72" fmla="*/ 1152 w 1152"/>
              <a:gd name="T73" fmla="*/ 384 h 1152"/>
              <a:gd name="T74" fmla="*/ 1051 w 1152"/>
              <a:gd name="T75" fmla="*/ 384 h 1152"/>
              <a:gd name="T76" fmla="*/ 528 w 1152"/>
              <a:gd name="T77" fmla="*/ 576 h 1152"/>
              <a:gd name="T78" fmla="*/ 336 w 1152"/>
              <a:gd name="T79" fmla="*/ 768 h 1152"/>
              <a:gd name="T80" fmla="*/ 144 w 1152"/>
              <a:gd name="T81" fmla="*/ 576 h 1152"/>
              <a:gd name="T82" fmla="*/ 336 w 1152"/>
              <a:gd name="T83" fmla="*/ 384 h 1152"/>
              <a:gd name="T84" fmla="*/ 528 w 1152"/>
              <a:gd name="T85" fmla="*/ 576 h 1152"/>
              <a:gd name="T86" fmla="*/ 672 w 1152"/>
              <a:gd name="T87" fmla="*/ 1152 h 1152"/>
              <a:gd name="T88" fmla="*/ 0 w 1152"/>
              <a:gd name="T89" fmla="*/ 1152 h 1152"/>
              <a:gd name="T90" fmla="*/ 0 w 1152"/>
              <a:gd name="T91" fmla="*/ 1104 h 1152"/>
              <a:gd name="T92" fmla="*/ 336 w 1152"/>
              <a:gd name="T93" fmla="*/ 768 h 1152"/>
              <a:gd name="T94" fmla="*/ 672 w 1152"/>
              <a:gd name="T95" fmla="*/ 1104 h 1152"/>
              <a:gd name="T96" fmla="*/ 672 w 1152"/>
              <a:gd name="T97" fmla="*/ 1152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2" h="1152">
                <a:moveTo>
                  <a:pt x="816" y="240"/>
                </a:moveTo>
                <a:cubicBezTo>
                  <a:pt x="763" y="240"/>
                  <a:pt x="720" y="283"/>
                  <a:pt x="720" y="336"/>
                </a:cubicBezTo>
                <a:cubicBezTo>
                  <a:pt x="720" y="389"/>
                  <a:pt x="763" y="432"/>
                  <a:pt x="816" y="432"/>
                </a:cubicBezTo>
                <a:cubicBezTo>
                  <a:pt x="869" y="432"/>
                  <a:pt x="912" y="389"/>
                  <a:pt x="912" y="336"/>
                </a:cubicBezTo>
                <a:cubicBezTo>
                  <a:pt x="912" y="283"/>
                  <a:pt x="869" y="240"/>
                  <a:pt x="816" y="240"/>
                </a:cubicBezTo>
                <a:close/>
                <a:moveTo>
                  <a:pt x="1051" y="384"/>
                </a:moveTo>
                <a:cubicBezTo>
                  <a:pt x="1045" y="415"/>
                  <a:pt x="1033" y="443"/>
                  <a:pt x="1016" y="468"/>
                </a:cubicBezTo>
                <a:cubicBezTo>
                  <a:pt x="1088" y="540"/>
                  <a:pt x="1088" y="540"/>
                  <a:pt x="1088" y="540"/>
                </a:cubicBezTo>
                <a:cubicBezTo>
                  <a:pt x="1020" y="608"/>
                  <a:pt x="1020" y="608"/>
                  <a:pt x="1020" y="608"/>
                </a:cubicBezTo>
                <a:cubicBezTo>
                  <a:pt x="948" y="536"/>
                  <a:pt x="948" y="536"/>
                  <a:pt x="948" y="536"/>
                </a:cubicBezTo>
                <a:cubicBezTo>
                  <a:pt x="923" y="553"/>
                  <a:pt x="895" y="565"/>
                  <a:pt x="864" y="571"/>
                </a:cubicBezTo>
                <a:cubicBezTo>
                  <a:pt x="864" y="672"/>
                  <a:pt x="864" y="672"/>
                  <a:pt x="864" y="672"/>
                </a:cubicBezTo>
                <a:cubicBezTo>
                  <a:pt x="768" y="672"/>
                  <a:pt x="768" y="672"/>
                  <a:pt x="768" y="672"/>
                </a:cubicBezTo>
                <a:cubicBezTo>
                  <a:pt x="768" y="571"/>
                  <a:pt x="768" y="571"/>
                  <a:pt x="768" y="571"/>
                </a:cubicBezTo>
                <a:cubicBezTo>
                  <a:pt x="737" y="565"/>
                  <a:pt x="709" y="553"/>
                  <a:pt x="684" y="536"/>
                </a:cubicBezTo>
                <a:cubicBezTo>
                  <a:pt x="612" y="608"/>
                  <a:pt x="612" y="608"/>
                  <a:pt x="612" y="608"/>
                </a:cubicBezTo>
                <a:cubicBezTo>
                  <a:pt x="544" y="540"/>
                  <a:pt x="544" y="540"/>
                  <a:pt x="544" y="540"/>
                </a:cubicBezTo>
                <a:cubicBezTo>
                  <a:pt x="616" y="468"/>
                  <a:pt x="616" y="468"/>
                  <a:pt x="616" y="468"/>
                </a:cubicBezTo>
                <a:cubicBezTo>
                  <a:pt x="599" y="443"/>
                  <a:pt x="587" y="415"/>
                  <a:pt x="581" y="384"/>
                </a:cubicBezTo>
                <a:cubicBezTo>
                  <a:pt x="480" y="384"/>
                  <a:pt x="480" y="384"/>
                  <a:pt x="480" y="384"/>
                </a:cubicBezTo>
                <a:cubicBezTo>
                  <a:pt x="480" y="288"/>
                  <a:pt x="480" y="288"/>
                  <a:pt x="480" y="288"/>
                </a:cubicBezTo>
                <a:cubicBezTo>
                  <a:pt x="581" y="288"/>
                  <a:pt x="581" y="288"/>
                  <a:pt x="581" y="288"/>
                </a:cubicBezTo>
                <a:cubicBezTo>
                  <a:pt x="587" y="257"/>
                  <a:pt x="599" y="229"/>
                  <a:pt x="616" y="204"/>
                </a:cubicBezTo>
                <a:cubicBezTo>
                  <a:pt x="544" y="132"/>
                  <a:pt x="544" y="132"/>
                  <a:pt x="544" y="132"/>
                </a:cubicBezTo>
                <a:cubicBezTo>
                  <a:pt x="612" y="64"/>
                  <a:pt x="612" y="64"/>
                  <a:pt x="612" y="64"/>
                </a:cubicBezTo>
                <a:cubicBezTo>
                  <a:pt x="684" y="136"/>
                  <a:pt x="684" y="136"/>
                  <a:pt x="684" y="136"/>
                </a:cubicBezTo>
                <a:cubicBezTo>
                  <a:pt x="709" y="119"/>
                  <a:pt x="737" y="107"/>
                  <a:pt x="768" y="101"/>
                </a:cubicBezTo>
                <a:cubicBezTo>
                  <a:pt x="768" y="0"/>
                  <a:pt x="768" y="0"/>
                  <a:pt x="768" y="0"/>
                </a:cubicBezTo>
                <a:cubicBezTo>
                  <a:pt x="864" y="0"/>
                  <a:pt x="864" y="0"/>
                  <a:pt x="864" y="0"/>
                </a:cubicBezTo>
                <a:cubicBezTo>
                  <a:pt x="864" y="101"/>
                  <a:pt x="864" y="101"/>
                  <a:pt x="864" y="101"/>
                </a:cubicBezTo>
                <a:cubicBezTo>
                  <a:pt x="895" y="107"/>
                  <a:pt x="923" y="119"/>
                  <a:pt x="948" y="136"/>
                </a:cubicBezTo>
                <a:cubicBezTo>
                  <a:pt x="1020" y="64"/>
                  <a:pt x="1020" y="64"/>
                  <a:pt x="1020" y="64"/>
                </a:cubicBezTo>
                <a:cubicBezTo>
                  <a:pt x="1088" y="132"/>
                  <a:pt x="1088" y="132"/>
                  <a:pt x="1088" y="132"/>
                </a:cubicBezTo>
                <a:cubicBezTo>
                  <a:pt x="1016" y="204"/>
                  <a:pt x="1016" y="204"/>
                  <a:pt x="1016" y="204"/>
                </a:cubicBezTo>
                <a:cubicBezTo>
                  <a:pt x="1033" y="229"/>
                  <a:pt x="1045" y="257"/>
                  <a:pt x="1051" y="288"/>
                </a:cubicBezTo>
                <a:cubicBezTo>
                  <a:pt x="1152" y="288"/>
                  <a:pt x="1152" y="288"/>
                  <a:pt x="1152" y="288"/>
                </a:cubicBezTo>
                <a:cubicBezTo>
                  <a:pt x="1152" y="384"/>
                  <a:pt x="1152" y="384"/>
                  <a:pt x="1152" y="384"/>
                </a:cubicBezTo>
                <a:lnTo>
                  <a:pt x="1051" y="384"/>
                </a:lnTo>
                <a:close/>
                <a:moveTo>
                  <a:pt x="528" y="576"/>
                </a:moveTo>
                <a:cubicBezTo>
                  <a:pt x="528" y="682"/>
                  <a:pt x="442" y="768"/>
                  <a:pt x="336" y="768"/>
                </a:cubicBezTo>
                <a:cubicBezTo>
                  <a:pt x="230" y="768"/>
                  <a:pt x="144" y="682"/>
                  <a:pt x="144" y="576"/>
                </a:cubicBezTo>
                <a:cubicBezTo>
                  <a:pt x="144" y="470"/>
                  <a:pt x="230" y="384"/>
                  <a:pt x="336" y="384"/>
                </a:cubicBezTo>
                <a:cubicBezTo>
                  <a:pt x="442" y="384"/>
                  <a:pt x="528" y="470"/>
                  <a:pt x="528" y="576"/>
                </a:cubicBezTo>
                <a:close/>
                <a:moveTo>
                  <a:pt x="672" y="1152"/>
                </a:moveTo>
                <a:cubicBezTo>
                  <a:pt x="0" y="1152"/>
                  <a:pt x="0" y="1152"/>
                  <a:pt x="0" y="1152"/>
                </a:cubicBezTo>
                <a:cubicBezTo>
                  <a:pt x="0" y="1104"/>
                  <a:pt x="0" y="1104"/>
                  <a:pt x="0" y="1104"/>
                </a:cubicBezTo>
                <a:cubicBezTo>
                  <a:pt x="0" y="918"/>
                  <a:pt x="150" y="768"/>
                  <a:pt x="336" y="768"/>
                </a:cubicBezTo>
                <a:cubicBezTo>
                  <a:pt x="522" y="768"/>
                  <a:pt x="672" y="918"/>
                  <a:pt x="672" y="1104"/>
                </a:cubicBezTo>
                <a:lnTo>
                  <a:pt x="672" y="11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0" name="TextBox 109">
            <a:extLst>
              <a:ext uri="{FF2B5EF4-FFF2-40B4-BE49-F238E27FC236}">
                <a16:creationId xmlns:a16="http://schemas.microsoft.com/office/drawing/2014/main" id="{485C96E3-B344-4E6A-92E2-66E9D43D7105}"/>
              </a:ext>
            </a:extLst>
          </p:cNvPr>
          <p:cNvSpPr txBox="1"/>
          <p:nvPr/>
        </p:nvSpPr>
        <p:spPr>
          <a:xfrm>
            <a:off x="7270375" y="1540185"/>
            <a:ext cx="290272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DXC Modernization Studio</a:t>
            </a:r>
          </a:p>
        </p:txBody>
      </p:sp>
      <p:sp>
        <p:nvSpPr>
          <p:cNvPr id="10" name="Cloud 9">
            <a:extLst>
              <a:ext uri="{FF2B5EF4-FFF2-40B4-BE49-F238E27FC236}">
                <a16:creationId xmlns:a16="http://schemas.microsoft.com/office/drawing/2014/main" id="{F8B2C1CD-F319-472B-973D-DD8ECB769D3D}"/>
              </a:ext>
            </a:extLst>
          </p:cNvPr>
          <p:cNvSpPr/>
          <p:nvPr/>
        </p:nvSpPr>
        <p:spPr>
          <a:xfrm rot="16200000">
            <a:off x="10687062" y="4472799"/>
            <a:ext cx="1943940" cy="667649"/>
          </a:xfrm>
          <a:prstGeom prst="cloud">
            <a:avLst/>
          </a:prstGeom>
          <a:solidFill>
            <a:schemeClr val="bg1"/>
          </a:solidFill>
          <a:ln>
            <a:solidFill>
              <a:schemeClr val="tx2"/>
            </a:solidFill>
          </a:ln>
        </p:spPr>
        <p:style>
          <a:lnRef idx="0">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latin typeface="Arial"/>
              </a:rPr>
              <a:t>Target</a:t>
            </a:r>
            <a:r>
              <a:rPr lang="en-US">
                <a:solidFill>
                  <a:schemeClr val="tx1"/>
                </a:solidFill>
                <a:latin typeface="Arial"/>
              </a:rPr>
              <a:t> </a:t>
            </a:r>
            <a:r>
              <a:rPr lang="en-US" sz="1400">
                <a:solidFill>
                  <a:schemeClr val="tx1"/>
                </a:solidFill>
                <a:latin typeface="Arial"/>
              </a:rPr>
              <a:t>Cloud(s)</a:t>
            </a:r>
            <a:endParaRPr kumimoji="0" lang="en-US" sz="1800" b="0" i="0" u="none" strike="noStrike" kern="1200" cap="none" spc="0" normalizeH="0" noProof="0">
              <a:ln>
                <a:noFill/>
              </a:ln>
              <a:solidFill>
                <a:schemeClr val="tx1"/>
              </a:solidFill>
              <a:effectLst/>
              <a:uLnTx/>
              <a:uFillTx/>
              <a:latin typeface="Arial"/>
              <a:ea typeface="+mn-ea"/>
              <a:cs typeface="+mn-cs"/>
            </a:endParaRPr>
          </a:p>
        </p:txBody>
      </p:sp>
      <p:sp>
        <p:nvSpPr>
          <p:cNvPr id="88" name="TextBox 87">
            <a:extLst>
              <a:ext uri="{FF2B5EF4-FFF2-40B4-BE49-F238E27FC236}">
                <a16:creationId xmlns:a16="http://schemas.microsoft.com/office/drawing/2014/main" id="{A8E0A103-94F4-ED43-9D24-159D76BA9911}"/>
              </a:ext>
            </a:extLst>
          </p:cNvPr>
          <p:cNvSpPr txBox="1"/>
          <p:nvPr/>
        </p:nvSpPr>
        <p:spPr>
          <a:xfrm>
            <a:off x="3303466" y="2167303"/>
            <a:ext cx="90193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Auto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rgbClr val="000000"/>
                </a:solidFill>
                <a:latin typeface="Arial"/>
              </a:rPr>
              <a:t>Discovery</a:t>
            </a:r>
            <a:endParaRPr kumimoji="0" lang="en-US" sz="1000" b="0" i="0" u="none" strike="noStrike" kern="1200" cap="none" spc="0" normalizeH="0" baseline="0" noProof="0">
              <a:ln>
                <a:noFill/>
              </a:ln>
              <a:solidFill>
                <a:srgbClr val="000000"/>
              </a:solidFill>
              <a:effectLst/>
              <a:uLnTx/>
              <a:uFillTx/>
              <a:latin typeface="Arial"/>
              <a:ea typeface="+mn-ea"/>
              <a:cs typeface="+mn-cs"/>
            </a:endParaRPr>
          </a:p>
        </p:txBody>
      </p:sp>
      <p:sp>
        <p:nvSpPr>
          <p:cNvPr id="80" name="Rectangle 23">
            <a:extLst>
              <a:ext uri="{FF2B5EF4-FFF2-40B4-BE49-F238E27FC236}">
                <a16:creationId xmlns:a16="http://schemas.microsoft.com/office/drawing/2014/main" id="{05FE78C5-740F-9B4A-A1A9-34C61515283A}"/>
              </a:ext>
            </a:extLst>
          </p:cNvPr>
          <p:cNvSpPr/>
          <p:nvPr/>
        </p:nvSpPr>
        <p:spPr>
          <a:xfrm>
            <a:off x="6682669" y="4683614"/>
            <a:ext cx="4022271" cy="381000"/>
          </a:xfrm>
          <a:prstGeom prst="rect">
            <a:avLst/>
          </a:prstGeom>
          <a:solidFill>
            <a:schemeClr val="bg1"/>
          </a:solidFill>
          <a:ln w="28575">
            <a:solidFill>
              <a:schemeClr val="tx1"/>
            </a:solidFill>
            <a:miter lim="800000"/>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488890" rtl="0" eaLnBrk="1" fontAlgn="auto" latinLnBrk="0" hangingPunct="1">
              <a:lnSpc>
                <a:spcPct val="90000"/>
              </a:lnSpc>
              <a:spcBef>
                <a:spcPts val="0"/>
              </a:spcBef>
              <a:spcAft>
                <a:spcPct val="3500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Data and Middleware Modernization</a:t>
            </a:r>
          </a:p>
        </p:txBody>
      </p:sp>
      <p:sp>
        <p:nvSpPr>
          <p:cNvPr id="87" name="Rectangle 23">
            <a:extLst>
              <a:ext uri="{FF2B5EF4-FFF2-40B4-BE49-F238E27FC236}">
                <a16:creationId xmlns:a16="http://schemas.microsoft.com/office/drawing/2014/main" id="{8333AC3B-F273-D14E-A3F6-D54AD012A2B7}"/>
              </a:ext>
            </a:extLst>
          </p:cNvPr>
          <p:cNvSpPr/>
          <p:nvPr/>
        </p:nvSpPr>
        <p:spPr>
          <a:xfrm>
            <a:off x="6682670" y="5125111"/>
            <a:ext cx="4022270" cy="381000"/>
          </a:xfrm>
          <a:prstGeom prst="rect">
            <a:avLst/>
          </a:prstGeom>
          <a:solidFill>
            <a:schemeClr val="bg1"/>
          </a:solidFill>
          <a:ln w="28575">
            <a:solidFill>
              <a:schemeClr val="tx1"/>
            </a:solidFill>
            <a:miter lim="800000"/>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488890" rtl="0" eaLnBrk="1" fontAlgn="auto" latinLnBrk="0" hangingPunct="1">
              <a:lnSpc>
                <a:spcPct val="90000"/>
              </a:lnSpc>
              <a:spcBef>
                <a:spcPts val="0"/>
              </a:spcBef>
              <a:spcAft>
                <a:spcPct val="3500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Cloud Native Development</a:t>
            </a:r>
          </a:p>
        </p:txBody>
      </p:sp>
      <p:sp>
        <p:nvSpPr>
          <p:cNvPr id="89" name="Rectangle 23">
            <a:extLst>
              <a:ext uri="{FF2B5EF4-FFF2-40B4-BE49-F238E27FC236}">
                <a16:creationId xmlns:a16="http://schemas.microsoft.com/office/drawing/2014/main" id="{73A5C62A-127B-694E-9BF6-0AB7AA3A530F}"/>
              </a:ext>
            </a:extLst>
          </p:cNvPr>
          <p:cNvSpPr/>
          <p:nvPr/>
        </p:nvSpPr>
        <p:spPr>
          <a:xfrm>
            <a:off x="6682670" y="5560087"/>
            <a:ext cx="4022270" cy="381000"/>
          </a:xfrm>
          <a:prstGeom prst="rect">
            <a:avLst/>
          </a:prstGeom>
          <a:solidFill>
            <a:schemeClr val="bg1"/>
          </a:solidFill>
          <a:ln w="28575">
            <a:solidFill>
              <a:schemeClr val="tx1"/>
            </a:solidFill>
            <a:miter lim="800000"/>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488890" rtl="0" eaLnBrk="1" fontAlgn="auto" latinLnBrk="0" hangingPunct="1">
              <a:lnSpc>
                <a:spcPct val="90000"/>
              </a:lnSpc>
              <a:spcBef>
                <a:spcPts val="0"/>
              </a:spcBef>
              <a:spcAft>
                <a:spcPct val="35000"/>
              </a:spcAft>
              <a:buClrTx/>
              <a:buSzTx/>
              <a:buFontTx/>
              <a:buNone/>
              <a:tabLst/>
              <a:defRPr/>
            </a:pPr>
            <a:r>
              <a:rPr lang="en-US" sz="800" dirty="0">
                <a:solidFill>
                  <a:srgbClr val="000000"/>
                </a:solidFill>
                <a:latin typeface="Arial"/>
              </a:rPr>
              <a:t>Industry and Enterprise Apps to SaaS</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91" name="Rectangle 23">
            <a:extLst>
              <a:ext uri="{FF2B5EF4-FFF2-40B4-BE49-F238E27FC236}">
                <a16:creationId xmlns:a16="http://schemas.microsoft.com/office/drawing/2014/main" id="{DB6A039C-6A6B-EB45-B12A-8E83E591C64A}"/>
              </a:ext>
            </a:extLst>
          </p:cNvPr>
          <p:cNvSpPr/>
          <p:nvPr/>
        </p:nvSpPr>
        <p:spPr>
          <a:xfrm>
            <a:off x="6682670" y="5995471"/>
            <a:ext cx="4022270" cy="381000"/>
          </a:xfrm>
          <a:prstGeom prst="rect">
            <a:avLst/>
          </a:prstGeom>
          <a:solidFill>
            <a:schemeClr val="bg1"/>
          </a:solidFill>
          <a:ln w="28575">
            <a:solidFill>
              <a:schemeClr val="tx1"/>
            </a:solidFill>
            <a:miter lim="800000"/>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488890" rtl="0" eaLnBrk="1" fontAlgn="auto" latinLnBrk="0" hangingPunct="1">
              <a:lnSpc>
                <a:spcPct val="90000"/>
              </a:lnSpc>
              <a:spcBef>
                <a:spcPts val="0"/>
              </a:spcBef>
              <a:spcAft>
                <a:spcPct val="3500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Securing the Ecosystem</a:t>
            </a:r>
          </a:p>
        </p:txBody>
      </p:sp>
    </p:spTree>
    <p:extLst>
      <p:ext uri="{BB962C8B-B14F-4D97-AF65-F5344CB8AC3E}">
        <p14:creationId xmlns:p14="http://schemas.microsoft.com/office/powerpoint/2010/main" val="287797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FA080B56-C2F6-4004-8D13-8C5D79F0C24A}"/>
              </a:ext>
            </a:extLst>
          </p:cNvPr>
          <p:cNvSpPr/>
          <p:nvPr/>
        </p:nvSpPr>
        <p:spPr>
          <a:xfrm>
            <a:off x="8099309" y="1668463"/>
            <a:ext cx="2032000" cy="3327400"/>
          </a:xfrm>
          <a:prstGeom prst="rect">
            <a:avLst/>
          </a:prstGeom>
          <a:solidFill>
            <a:schemeClr val="bg1">
              <a:lumMod val="95000"/>
            </a:schemeClr>
          </a:solidFill>
          <a:ln>
            <a:solidFill>
              <a:schemeClr val="tx1"/>
            </a:solidFill>
            <a:prstDash val="sysDot"/>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algn="ctr"/>
            <a:r>
              <a:rPr lang="en-US" sz="2375">
                <a:solidFill>
                  <a:srgbClr val="000000"/>
                </a:solidFill>
                <a:cs typeface="Arial"/>
              </a:rPr>
              <a:t>Execute</a:t>
            </a:r>
          </a:p>
        </p:txBody>
      </p:sp>
      <p:sp>
        <p:nvSpPr>
          <p:cNvPr id="36" name="Rectangle 35">
            <a:extLst>
              <a:ext uri="{FF2B5EF4-FFF2-40B4-BE49-F238E27FC236}">
                <a16:creationId xmlns:a16="http://schemas.microsoft.com/office/drawing/2014/main" id="{1CAC4A69-3E0E-474F-97F1-40319005EB8C}"/>
              </a:ext>
            </a:extLst>
          </p:cNvPr>
          <p:cNvSpPr/>
          <p:nvPr/>
        </p:nvSpPr>
        <p:spPr>
          <a:xfrm>
            <a:off x="5914909" y="1668463"/>
            <a:ext cx="2032000" cy="3327400"/>
          </a:xfrm>
          <a:prstGeom prst="rect">
            <a:avLst/>
          </a:prstGeom>
          <a:solidFill>
            <a:schemeClr val="bg1">
              <a:lumMod val="95000"/>
            </a:schemeClr>
          </a:solidFill>
          <a:ln>
            <a:solidFill>
              <a:schemeClr val="tx1"/>
            </a:solidFill>
            <a:prstDash val="sysDot"/>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algn="ctr"/>
            <a:r>
              <a:rPr lang="en-US" sz="2375">
                <a:solidFill>
                  <a:srgbClr val="000000"/>
                </a:solidFill>
                <a:cs typeface="Arial"/>
              </a:rPr>
              <a:t>Plan</a:t>
            </a:r>
          </a:p>
        </p:txBody>
      </p:sp>
      <p:sp>
        <p:nvSpPr>
          <p:cNvPr id="35" name="Rectangle 34">
            <a:extLst>
              <a:ext uri="{FF2B5EF4-FFF2-40B4-BE49-F238E27FC236}">
                <a16:creationId xmlns:a16="http://schemas.microsoft.com/office/drawing/2014/main" id="{7EEC95C2-DB3A-426F-8D91-C0EC535F632D}"/>
              </a:ext>
            </a:extLst>
          </p:cNvPr>
          <p:cNvSpPr/>
          <p:nvPr/>
        </p:nvSpPr>
        <p:spPr>
          <a:xfrm>
            <a:off x="3730509" y="1668463"/>
            <a:ext cx="2032000" cy="3327400"/>
          </a:xfrm>
          <a:prstGeom prst="rect">
            <a:avLst/>
          </a:prstGeom>
          <a:solidFill>
            <a:schemeClr val="bg1">
              <a:lumMod val="95000"/>
            </a:schemeClr>
          </a:solidFill>
          <a:ln>
            <a:solidFill>
              <a:schemeClr val="tx1"/>
            </a:solidFill>
            <a:prstDash val="sysDot"/>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algn="ctr"/>
            <a:r>
              <a:rPr lang="en-US" sz="2375">
                <a:solidFill>
                  <a:srgbClr val="000000"/>
                </a:solidFill>
                <a:cs typeface="Arial"/>
              </a:rPr>
              <a:t>Assess</a:t>
            </a:r>
          </a:p>
        </p:txBody>
      </p:sp>
      <p:sp>
        <p:nvSpPr>
          <p:cNvPr id="7" name="Title 6">
            <a:extLst>
              <a:ext uri="{FF2B5EF4-FFF2-40B4-BE49-F238E27FC236}">
                <a16:creationId xmlns:a16="http://schemas.microsoft.com/office/drawing/2014/main" id="{D6E40A21-5120-411C-A088-FCF09C09B1F7}"/>
              </a:ext>
            </a:extLst>
          </p:cNvPr>
          <p:cNvSpPr>
            <a:spLocks noGrp="1"/>
          </p:cNvSpPr>
          <p:nvPr>
            <p:ph type="title"/>
          </p:nvPr>
        </p:nvSpPr>
        <p:spPr/>
        <p:txBody>
          <a:bodyPr>
            <a:normAutofit/>
          </a:bodyPr>
          <a:lstStyle/>
          <a:p>
            <a:r>
              <a:rPr lang="en-US" dirty="0"/>
              <a:t>Inside the DXC Modernization Studio</a:t>
            </a:r>
          </a:p>
        </p:txBody>
      </p:sp>
      <p:sp>
        <p:nvSpPr>
          <p:cNvPr id="143" name="Rectangle 142">
            <a:extLst>
              <a:ext uri="{FF2B5EF4-FFF2-40B4-BE49-F238E27FC236}">
                <a16:creationId xmlns:a16="http://schemas.microsoft.com/office/drawing/2014/main" id="{1A6C3039-C0A5-4A61-9E51-42D1EE019A3C}"/>
              </a:ext>
            </a:extLst>
          </p:cNvPr>
          <p:cNvSpPr/>
          <p:nvPr/>
        </p:nvSpPr>
        <p:spPr>
          <a:xfrm>
            <a:off x="688111" y="1079349"/>
            <a:ext cx="7157973" cy="45719"/>
          </a:xfrm>
          <a:prstGeom prst="rect">
            <a:avLst/>
          </a:prstGeom>
          <a:solidFill>
            <a:srgbClr val="FFED00"/>
          </a:solidFill>
          <a:ln>
            <a:solidFill>
              <a:srgbClr val="FFED00"/>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500"/>
          </a:p>
        </p:txBody>
      </p:sp>
      <p:sp>
        <p:nvSpPr>
          <p:cNvPr id="31" name="Arrow: Chevron 30">
            <a:extLst>
              <a:ext uri="{FF2B5EF4-FFF2-40B4-BE49-F238E27FC236}">
                <a16:creationId xmlns:a16="http://schemas.microsoft.com/office/drawing/2014/main" id="{D1FBCA1B-C1A3-4779-ADDE-F56D3E204424}"/>
              </a:ext>
            </a:extLst>
          </p:cNvPr>
          <p:cNvSpPr/>
          <p:nvPr/>
        </p:nvSpPr>
        <p:spPr>
          <a:xfrm>
            <a:off x="5852678" y="2306282"/>
            <a:ext cx="2829560" cy="1699260"/>
          </a:xfrm>
          <a:prstGeom prst="chevron">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500">
              <a:solidFill>
                <a:srgbClr val="000000"/>
              </a:solidFill>
            </a:endParaRPr>
          </a:p>
        </p:txBody>
      </p:sp>
      <p:sp>
        <p:nvSpPr>
          <p:cNvPr id="8" name="Rectangle 7">
            <a:extLst>
              <a:ext uri="{FF2B5EF4-FFF2-40B4-BE49-F238E27FC236}">
                <a16:creationId xmlns:a16="http://schemas.microsoft.com/office/drawing/2014/main" id="{2E7BC8F7-159D-47EC-99A1-4C240C03CB12}"/>
              </a:ext>
            </a:extLst>
          </p:cNvPr>
          <p:cNvSpPr/>
          <p:nvPr/>
        </p:nvSpPr>
        <p:spPr>
          <a:xfrm>
            <a:off x="1571509" y="1668463"/>
            <a:ext cx="2032000" cy="3327400"/>
          </a:xfrm>
          <a:prstGeom prst="rect">
            <a:avLst/>
          </a:prstGeom>
          <a:solidFill>
            <a:schemeClr val="bg1">
              <a:lumMod val="95000"/>
            </a:schemeClr>
          </a:solidFill>
          <a:ln>
            <a:solidFill>
              <a:schemeClr val="tx1"/>
            </a:solidFill>
            <a:prstDash val="sysDot"/>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algn="ctr"/>
            <a:r>
              <a:rPr lang="en-US" sz="2375">
                <a:solidFill>
                  <a:srgbClr val="000000"/>
                </a:solidFill>
                <a:cs typeface="Arial"/>
              </a:rPr>
              <a:t>Discover</a:t>
            </a:r>
            <a:endParaRPr lang="en-US" sz="1500">
              <a:solidFill>
                <a:srgbClr val="000000"/>
              </a:solidFill>
            </a:endParaRPr>
          </a:p>
        </p:txBody>
      </p:sp>
      <p:grpSp>
        <p:nvGrpSpPr>
          <p:cNvPr id="2" name="Group 1">
            <a:extLst>
              <a:ext uri="{FF2B5EF4-FFF2-40B4-BE49-F238E27FC236}">
                <a16:creationId xmlns:a16="http://schemas.microsoft.com/office/drawing/2014/main" id="{1D3ABCEF-BE3F-FE46-834F-DF2156080C75}"/>
              </a:ext>
            </a:extLst>
          </p:cNvPr>
          <p:cNvGrpSpPr/>
          <p:nvPr/>
        </p:nvGrpSpPr>
        <p:grpSpPr>
          <a:xfrm>
            <a:off x="184158" y="2052977"/>
            <a:ext cx="11232270" cy="2777893"/>
            <a:chOff x="536144" y="2463572"/>
            <a:chExt cx="13406673" cy="3333471"/>
          </a:xfrm>
          <a:solidFill>
            <a:schemeClr val="bg1">
              <a:lumMod val="65000"/>
            </a:schemeClr>
          </a:solidFill>
        </p:grpSpPr>
        <p:sp>
          <p:nvSpPr>
            <p:cNvPr id="28" name="Arrow: Chevron 27">
              <a:extLst>
                <a:ext uri="{FF2B5EF4-FFF2-40B4-BE49-F238E27FC236}">
                  <a16:creationId xmlns:a16="http://schemas.microsoft.com/office/drawing/2014/main" id="{645AF48E-4BAD-4073-AAD3-4210FDA63218}"/>
                </a:ext>
              </a:extLst>
            </p:cNvPr>
            <p:cNvSpPr/>
            <p:nvPr/>
          </p:nvSpPr>
          <p:spPr>
            <a:xfrm>
              <a:off x="536144" y="2464070"/>
              <a:ext cx="1754518" cy="3322320"/>
            </a:xfrm>
            <a:prstGeom prst="chevron">
              <a:avLst>
                <a:gd name="adj" fmla="val 50000"/>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500">
                <a:solidFill>
                  <a:srgbClr val="000000"/>
                </a:solidFill>
              </a:endParaRPr>
            </a:p>
          </p:txBody>
        </p:sp>
        <p:sp>
          <p:nvSpPr>
            <p:cNvPr id="33" name="Arrow: Chevron 32">
              <a:extLst>
                <a:ext uri="{FF2B5EF4-FFF2-40B4-BE49-F238E27FC236}">
                  <a16:creationId xmlns:a16="http://schemas.microsoft.com/office/drawing/2014/main" id="{1A267B3A-2BDE-46B2-8614-D3DC9F1DF2A4}"/>
                </a:ext>
              </a:extLst>
            </p:cNvPr>
            <p:cNvSpPr/>
            <p:nvPr/>
          </p:nvSpPr>
          <p:spPr>
            <a:xfrm>
              <a:off x="12246047" y="2467508"/>
              <a:ext cx="1696770" cy="3329535"/>
            </a:xfrm>
            <a:prstGeom prst="chevron">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500">
                <a:solidFill>
                  <a:srgbClr val="000000"/>
                </a:solidFill>
              </a:endParaRPr>
            </a:p>
          </p:txBody>
        </p:sp>
        <p:sp>
          <p:nvSpPr>
            <p:cNvPr id="6" name="Rectangle 5">
              <a:extLst>
                <a:ext uri="{FF2B5EF4-FFF2-40B4-BE49-F238E27FC236}">
                  <a16:creationId xmlns:a16="http://schemas.microsoft.com/office/drawing/2014/main" id="{9C46BE5A-742A-4B75-9FE3-BD21C281DF48}"/>
                </a:ext>
              </a:extLst>
            </p:cNvPr>
            <p:cNvSpPr/>
            <p:nvPr/>
          </p:nvSpPr>
          <p:spPr>
            <a:xfrm>
              <a:off x="1416799" y="2463572"/>
              <a:ext cx="11685363" cy="3333471"/>
            </a:xfrm>
            <a:prstGeom prst="rect">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9" name="Rectangle 8">
            <a:extLst>
              <a:ext uri="{FF2B5EF4-FFF2-40B4-BE49-F238E27FC236}">
                <a16:creationId xmlns:a16="http://schemas.microsoft.com/office/drawing/2014/main" id="{F9C1D5BC-C65F-425E-B89B-BF611C5E28B9}"/>
              </a:ext>
            </a:extLst>
          </p:cNvPr>
          <p:cNvSpPr/>
          <p:nvPr/>
        </p:nvSpPr>
        <p:spPr>
          <a:xfrm>
            <a:off x="788566" y="4504712"/>
            <a:ext cx="9247145" cy="191001"/>
          </a:xfrm>
          <a:prstGeom prst="rect">
            <a:avLst/>
          </a:prstGeom>
          <a:solidFill>
            <a:schemeClr val="bg1">
              <a:lumMod val="5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167">
                <a:solidFill>
                  <a:srgbClr val="FFFFFF"/>
                </a:solidFill>
                <a:cs typeface="Arial"/>
              </a:rPr>
              <a:t>Single Source of Truth of client data</a:t>
            </a:r>
          </a:p>
        </p:txBody>
      </p:sp>
      <p:sp>
        <p:nvSpPr>
          <p:cNvPr id="39" name="Rectangle 38">
            <a:extLst>
              <a:ext uri="{FF2B5EF4-FFF2-40B4-BE49-F238E27FC236}">
                <a16:creationId xmlns:a16="http://schemas.microsoft.com/office/drawing/2014/main" id="{315D39F9-3531-4A01-B3C6-B65DE722FB17}"/>
              </a:ext>
            </a:extLst>
          </p:cNvPr>
          <p:cNvSpPr/>
          <p:nvPr/>
        </p:nvSpPr>
        <p:spPr>
          <a:xfrm>
            <a:off x="788566" y="4268460"/>
            <a:ext cx="9163511" cy="191001"/>
          </a:xfrm>
          <a:prstGeom prst="rect">
            <a:avLst/>
          </a:prstGeom>
          <a:solidFill>
            <a:schemeClr val="bg1">
              <a:lumMod val="5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167">
                <a:solidFill>
                  <a:srgbClr val="FFFFFF"/>
                </a:solidFill>
                <a:cs typeface="Arial"/>
              </a:rPr>
              <a:t>Tools integration plug and play layer (including third party)</a:t>
            </a:r>
            <a:endParaRPr lang="en-US" sz="1167"/>
          </a:p>
        </p:txBody>
      </p:sp>
      <p:sp>
        <p:nvSpPr>
          <p:cNvPr id="14" name="Rectangle 13">
            <a:extLst>
              <a:ext uri="{FF2B5EF4-FFF2-40B4-BE49-F238E27FC236}">
                <a16:creationId xmlns:a16="http://schemas.microsoft.com/office/drawing/2014/main" id="{D5C3FF5A-6B0D-42C6-ACD5-AB030662B51A}"/>
              </a:ext>
            </a:extLst>
          </p:cNvPr>
          <p:cNvSpPr/>
          <p:nvPr/>
        </p:nvSpPr>
        <p:spPr>
          <a:xfrm>
            <a:off x="8215600" y="2340721"/>
            <a:ext cx="1821141" cy="236797"/>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167">
                <a:solidFill>
                  <a:schemeClr val="tx1"/>
                </a:solidFill>
                <a:cs typeface="Arial"/>
              </a:rPr>
              <a:t>Agile Factory Mgmt</a:t>
            </a:r>
            <a:endParaRPr lang="en-US" sz="1500">
              <a:solidFill>
                <a:schemeClr val="tx1"/>
              </a:solidFill>
            </a:endParaRPr>
          </a:p>
        </p:txBody>
      </p:sp>
      <p:sp>
        <p:nvSpPr>
          <p:cNvPr id="55" name="Rectangle 54">
            <a:extLst>
              <a:ext uri="{FF2B5EF4-FFF2-40B4-BE49-F238E27FC236}">
                <a16:creationId xmlns:a16="http://schemas.microsoft.com/office/drawing/2014/main" id="{F6A3CE2A-81C0-4BE8-B2FF-B3311BBA4CAC}"/>
              </a:ext>
            </a:extLst>
          </p:cNvPr>
          <p:cNvSpPr/>
          <p:nvPr/>
        </p:nvSpPr>
        <p:spPr>
          <a:xfrm>
            <a:off x="8215600" y="2874208"/>
            <a:ext cx="1821141" cy="218212"/>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167">
                <a:solidFill>
                  <a:schemeClr val="tx1"/>
                </a:solidFill>
                <a:cs typeface="Arial"/>
              </a:rPr>
              <a:t>Run book automation</a:t>
            </a:r>
          </a:p>
        </p:txBody>
      </p:sp>
      <p:sp>
        <p:nvSpPr>
          <p:cNvPr id="19" name="Cylinder 18">
            <a:extLst>
              <a:ext uri="{FF2B5EF4-FFF2-40B4-BE49-F238E27FC236}">
                <a16:creationId xmlns:a16="http://schemas.microsoft.com/office/drawing/2014/main" id="{C1660413-F874-4D9E-BA6B-CFBDE909DCE6}"/>
              </a:ext>
            </a:extLst>
          </p:cNvPr>
          <p:cNvSpPr/>
          <p:nvPr/>
        </p:nvSpPr>
        <p:spPr>
          <a:xfrm>
            <a:off x="10034937" y="4194206"/>
            <a:ext cx="464634" cy="530241"/>
          </a:xfrm>
          <a:prstGeom prst="can">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833" err="1">
                <a:solidFill>
                  <a:srgbClr val="FFFFFF"/>
                </a:solidFill>
                <a:cs typeface="Arial"/>
              </a:rPr>
              <a:t>SsoT</a:t>
            </a:r>
            <a:endParaRPr lang="en-US" sz="833">
              <a:solidFill>
                <a:srgbClr val="FFFFFF"/>
              </a:solidFill>
              <a:cs typeface="Arial"/>
            </a:endParaRPr>
          </a:p>
          <a:p>
            <a:pPr algn="ctr"/>
            <a:r>
              <a:rPr lang="en-US" sz="833">
                <a:solidFill>
                  <a:srgbClr val="FFFFFF"/>
                </a:solidFill>
                <a:cs typeface="Arial"/>
              </a:rPr>
              <a:t>DB</a:t>
            </a:r>
          </a:p>
        </p:txBody>
      </p:sp>
      <p:sp>
        <p:nvSpPr>
          <p:cNvPr id="20" name="Rectangle 19">
            <a:extLst>
              <a:ext uri="{FF2B5EF4-FFF2-40B4-BE49-F238E27FC236}">
                <a16:creationId xmlns:a16="http://schemas.microsoft.com/office/drawing/2014/main" id="{53A6702D-CE9A-4540-954E-B0F95554BCCC}"/>
              </a:ext>
            </a:extLst>
          </p:cNvPr>
          <p:cNvSpPr/>
          <p:nvPr/>
        </p:nvSpPr>
        <p:spPr>
          <a:xfrm>
            <a:off x="1567560" y="1669779"/>
            <a:ext cx="2035098" cy="3326780"/>
          </a:xfrm>
          <a:prstGeom prst="rect">
            <a:avLst/>
          </a:prstGeom>
          <a:noFill/>
          <a:ln>
            <a:solidFill>
              <a:schemeClr val="bg1">
                <a:lumMod val="50000"/>
              </a:schemeClr>
            </a:solidFill>
            <a:prstDash val="sysDot"/>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500"/>
          </a:p>
        </p:txBody>
      </p:sp>
      <p:sp>
        <p:nvSpPr>
          <p:cNvPr id="60" name="Rectangle 59">
            <a:extLst>
              <a:ext uri="{FF2B5EF4-FFF2-40B4-BE49-F238E27FC236}">
                <a16:creationId xmlns:a16="http://schemas.microsoft.com/office/drawing/2014/main" id="{690B719C-9D82-4E92-A30D-80C4136C7C42}"/>
              </a:ext>
            </a:extLst>
          </p:cNvPr>
          <p:cNvSpPr/>
          <p:nvPr/>
        </p:nvSpPr>
        <p:spPr>
          <a:xfrm>
            <a:off x="3732754" y="1669778"/>
            <a:ext cx="2035098" cy="3326780"/>
          </a:xfrm>
          <a:prstGeom prst="rect">
            <a:avLst/>
          </a:prstGeom>
          <a:noFill/>
          <a:ln>
            <a:solidFill>
              <a:schemeClr val="bg1">
                <a:lumMod val="50000"/>
              </a:schemeClr>
            </a:solidFill>
            <a:prstDash val="sysDot"/>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500"/>
          </a:p>
        </p:txBody>
      </p:sp>
      <p:sp>
        <p:nvSpPr>
          <p:cNvPr id="61" name="Rectangle 60">
            <a:extLst>
              <a:ext uri="{FF2B5EF4-FFF2-40B4-BE49-F238E27FC236}">
                <a16:creationId xmlns:a16="http://schemas.microsoft.com/office/drawing/2014/main" id="{41CC2505-95D9-4C5C-B095-630292A59C48}"/>
              </a:ext>
            </a:extLst>
          </p:cNvPr>
          <p:cNvSpPr/>
          <p:nvPr/>
        </p:nvSpPr>
        <p:spPr>
          <a:xfrm>
            <a:off x="5916535" y="1660486"/>
            <a:ext cx="2035098" cy="3326780"/>
          </a:xfrm>
          <a:prstGeom prst="rect">
            <a:avLst/>
          </a:prstGeom>
          <a:noFill/>
          <a:ln>
            <a:solidFill>
              <a:schemeClr val="bg1">
                <a:lumMod val="50000"/>
              </a:schemeClr>
            </a:solidFill>
            <a:prstDash val="sysDot"/>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500"/>
          </a:p>
        </p:txBody>
      </p:sp>
      <p:sp>
        <p:nvSpPr>
          <p:cNvPr id="62" name="Rectangle 61">
            <a:extLst>
              <a:ext uri="{FF2B5EF4-FFF2-40B4-BE49-F238E27FC236}">
                <a16:creationId xmlns:a16="http://schemas.microsoft.com/office/drawing/2014/main" id="{3FD9A384-03D1-4A90-A14B-863431C673BF}"/>
              </a:ext>
            </a:extLst>
          </p:cNvPr>
          <p:cNvSpPr/>
          <p:nvPr/>
        </p:nvSpPr>
        <p:spPr>
          <a:xfrm>
            <a:off x="8091023" y="1669778"/>
            <a:ext cx="2035098" cy="3326780"/>
          </a:xfrm>
          <a:prstGeom prst="rect">
            <a:avLst/>
          </a:prstGeom>
          <a:noFill/>
          <a:ln>
            <a:solidFill>
              <a:schemeClr val="bg1">
                <a:lumMod val="50000"/>
              </a:schemeClr>
            </a:solidFill>
            <a:prstDash val="sysDot"/>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500"/>
          </a:p>
        </p:txBody>
      </p:sp>
      <p:sp>
        <p:nvSpPr>
          <p:cNvPr id="66" name="Rectangle 65">
            <a:extLst>
              <a:ext uri="{FF2B5EF4-FFF2-40B4-BE49-F238E27FC236}">
                <a16:creationId xmlns:a16="http://schemas.microsoft.com/office/drawing/2014/main" id="{B3A05313-A138-47CA-81F4-263B2C54096D}"/>
              </a:ext>
            </a:extLst>
          </p:cNvPr>
          <p:cNvSpPr/>
          <p:nvPr/>
        </p:nvSpPr>
        <p:spPr>
          <a:xfrm>
            <a:off x="8215599" y="3357427"/>
            <a:ext cx="1821141" cy="218212"/>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167">
                <a:solidFill>
                  <a:schemeClr val="tx1"/>
                </a:solidFill>
                <a:cs typeface="Arial"/>
              </a:rPr>
              <a:t>Service Introduction</a:t>
            </a:r>
            <a:endParaRPr lang="en-US" sz="1500">
              <a:solidFill>
                <a:schemeClr val="tx1"/>
              </a:solidFill>
            </a:endParaRPr>
          </a:p>
        </p:txBody>
      </p:sp>
      <p:sp>
        <p:nvSpPr>
          <p:cNvPr id="67" name="Rectangle 66">
            <a:extLst>
              <a:ext uri="{FF2B5EF4-FFF2-40B4-BE49-F238E27FC236}">
                <a16:creationId xmlns:a16="http://schemas.microsoft.com/office/drawing/2014/main" id="{027067DD-FFF1-4F75-97B2-719BC1A20B7C}"/>
              </a:ext>
            </a:extLst>
          </p:cNvPr>
          <p:cNvSpPr/>
          <p:nvPr/>
        </p:nvSpPr>
        <p:spPr>
          <a:xfrm>
            <a:off x="8215598" y="3812768"/>
            <a:ext cx="1821141" cy="218212"/>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167">
                <a:solidFill>
                  <a:schemeClr val="tx1"/>
                </a:solidFill>
                <a:cs typeface="Arial"/>
              </a:rPr>
              <a:t>Client dashboard</a:t>
            </a:r>
            <a:endParaRPr lang="en-US" sz="1500">
              <a:solidFill>
                <a:schemeClr val="tx1"/>
              </a:solidFill>
            </a:endParaRPr>
          </a:p>
        </p:txBody>
      </p:sp>
      <p:sp>
        <p:nvSpPr>
          <p:cNvPr id="10" name="TextBox 9">
            <a:extLst>
              <a:ext uri="{FF2B5EF4-FFF2-40B4-BE49-F238E27FC236}">
                <a16:creationId xmlns:a16="http://schemas.microsoft.com/office/drawing/2014/main" id="{C59EE3DA-B91A-4F44-80D6-CB8D1F5B3113}"/>
              </a:ext>
            </a:extLst>
          </p:cNvPr>
          <p:cNvSpPr txBox="1"/>
          <p:nvPr/>
        </p:nvSpPr>
        <p:spPr>
          <a:xfrm>
            <a:off x="362415" y="5165107"/>
            <a:ext cx="1523998" cy="692497"/>
          </a:xfrm>
          <a:prstGeom prst="rect">
            <a:avLst/>
          </a:prstGeom>
          <a:noFill/>
        </p:spPr>
        <p:txBody>
          <a:bodyPr rot="0" spcFirstLastPara="0" vertOverflow="overflow" horzOverflow="overflow" vert="horz" wrap="square" lIns="76200" tIns="38100" rIns="76200" bIns="38100" numCol="1" spcCol="0" rtlCol="0" fromWordArt="0" anchor="t" anchorCtr="0" forceAA="0" compatLnSpc="1">
            <a:prstTxWarp prst="textNoShape">
              <a:avLst/>
            </a:prstTxWarp>
            <a:spAutoFit/>
          </a:bodyPr>
          <a:lstStyle/>
          <a:p>
            <a:r>
              <a:rPr lang="en-US" sz="1000" u="sng"/>
              <a:t>Rationalized tools: </a:t>
            </a:r>
          </a:p>
          <a:p>
            <a:r>
              <a:rPr lang="en-US" sz="1000"/>
              <a:t>-WAME</a:t>
            </a:r>
          </a:p>
          <a:p>
            <a:r>
              <a:rPr lang="en-US" sz="1000"/>
              <a:t>-MACS</a:t>
            </a:r>
          </a:p>
          <a:p>
            <a:r>
              <a:rPr lang="en-US" sz="1000"/>
              <a:t>-Murcs/A</a:t>
            </a:r>
            <a:endParaRPr lang="en-US" sz="1000">
              <a:cs typeface="Arial"/>
            </a:endParaRPr>
          </a:p>
        </p:txBody>
      </p:sp>
      <p:sp>
        <p:nvSpPr>
          <p:cNvPr id="26" name="TextBox 25">
            <a:extLst>
              <a:ext uri="{FF2B5EF4-FFF2-40B4-BE49-F238E27FC236}">
                <a16:creationId xmlns:a16="http://schemas.microsoft.com/office/drawing/2014/main" id="{61C55F18-B988-4914-B405-15F883B748F9}"/>
              </a:ext>
            </a:extLst>
          </p:cNvPr>
          <p:cNvSpPr txBox="1"/>
          <p:nvPr/>
        </p:nvSpPr>
        <p:spPr>
          <a:xfrm>
            <a:off x="1988634" y="5165107"/>
            <a:ext cx="3233852" cy="846386"/>
          </a:xfrm>
          <a:prstGeom prst="rect">
            <a:avLst/>
          </a:prstGeom>
          <a:noFill/>
        </p:spPr>
        <p:txBody>
          <a:bodyPr rot="0" spcFirstLastPara="0" vertOverflow="overflow" horzOverflow="overflow" vert="horz" wrap="square" lIns="76200" tIns="38100" rIns="76200" bIns="38100" numCol="1" spcCol="0" rtlCol="0" fromWordArt="0" anchor="t" anchorCtr="0" forceAA="0" compatLnSpc="1">
            <a:prstTxWarp prst="textNoShape">
              <a:avLst/>
            </a:prstTxWarp>
            <a:spAutoFit/>
          </a:bodyPr>
          <a:lstStyle/>
          <a:p>
            <a:r>
              <a:rPr lang="en-US" sz="1000" u="sng"/>
              <a:t>Integrated 3rd party tools: </a:t>
            </a:r>
            <a:endParaRPr lang="en-US" sz="1000" u="sng">
              <a:cs typeface="Arial"/>
            </a:endParaRPr>
          </a:p>
          <a:p>
            <a:r>
              <a:rPr lang="en-US" sz="1000"/>
              <a:t>-Microfocus (UD; SDCA; Mainframe analyzer)</a:t>
            </a:r>
          </a:p>
          <a:p>
            <a:r>
              <a:rPr lang="en-US" sz="1000"/>
              <a:t>-Turbonomics</a:t>
            </a:r>
          </a:p>
          <a:p>
            <a:r>
              <a:rPr lang="en-US" sz="1000">
                <a:cs typeface="Arial"/>
              </a:rPr>
              <a:t>-CAST</a:t>
            </a:r>
          </a:p>
          <a:p>
            <a:r>
              <a:rPr lang="en-US" sz="1000">
                <a:cs typeface="Arial"/>
              </a:rPr>
              <a:t>-Krystalize</a:t>
            </a:r>
          </a:p>
        </p:txBody>
      </p:sp>
      <p:sp>
        <p:nvSpPr>
          <p:cNvPr id="27" name="TextBox 26">
            <a:extLst>
              <a:ext uri="{FF2B5EF4-FFF2-40B4-BE49-F238E27FC236}">
                <a16:creationId xmlns:a16="http://schemas.microsoft.com/office/drawing/2014/main" id="{A7953A9A-F949-4141-88FB-17951495AD90}"/>
              </a:ext>
            </a:extLst>
          </p:cNvPr>
          <p:cNvSpPr txBox="1"/>
          <p:nvPr/>
        </p:nvSpPr>
        <p:spPr>
          <a:xfrm>
            <a:off x="5060291" y="5165107"/>
            <a:ext cx="3233852" cy="1000274"/>
          </a:xfrm>
          <a:prstGeom prst="rect">
            <a:avLst/>
          </a:prstGeom>
          <a:noFill/>
        </p:spPr>
        <p:txBody>
          <a:bodyPr rot="0" spcFirstLastPara="0" vertOverflow="overflow" horzOverflow="overflow" vert="horz" wrap="square" lIns="76200" tIns="38100" rIns="76200" bIns="38100" numCol="1" spcCol="0" rtlCol="0" fromWordArt="0" anchor="t" anchorCtr="0" forceAA="0" compatLnSpc="1">
            <a:prstTxWarp prst="textNoShape">
              <a:avLst/>
            </a:prstTxWarp>
            <a:spAutoFit/>
          </a:bodyPr>
          <a:lstStyle/>
          <a:p>
            <a:r>
              <a:rPr lang="en-US" sz="1000" u="sng" dirty="0"/>
              <a:t>Integrated VC tools: </a:t>
            </a:r>
            <a:endParaRPr lang="en-US" sz="1000" u="sng" dirty="0">
              <a:cs typeface="Arial"/>
            </a:endParaRPr>
          </a:p>
          <a:p>
            <a:r>
              <a:rPr lang="en-US" sz="1000" dirty="0"/>
              <a:t>-Modernization Director (ATC)</a:t>
            </a:r>
          </a:p>
          <a:p>
            <a:r>
              <a:rPr lang="en-US" sz="1000" dirty="0">
                <a:cs typeface="Arial"/>
              </a:rPr>
              <a:t>-Decision Support Engine</a:t>
            </a:r>
          </a:p>
          <a:p>
            <a:r>
              <a:rPr lang="en-US" sz="1000" dirty="0">
                <a:cs typeface="Arial"/>
              </a:rPr>
              <a:t>-Value Management</a:t>
            </a:r>
          </a:p>
          <a:p>
            <a:r>
              <a:rPr lang="en-US" sz="1000" dirty="0">
                <a:cs typeface="Arial"/>
              </a:rPr>
              <a:t>-Clear Foundation Workshop</a:t>
            </a:r>
          </a:p>
          <a:p>
            <a:r>
              <a:rPr lang="en-US" sz="1000" dirty="0">
                <a:cs typeface="Arial"/>
              </a:rPr>
              <a:t>-Clear Foundation</a:t>
            </a:r>
          </a:p>
        </p:txBody>
      </p:sp>
      <p:sp>
        <p:nvSpPr>
          <p:cNvPr id="29" name="TextBox 28">
            <a:extLst>
              <a:ext uri="{FF2B5EF4-FFF2-40B4-BE49-F238E27FC236}">
                <a16:creationId xmlns:a16="http://schemas.microsoft.com/office/drawing/2014/main" id="{F571FCDA-C292-4843-B447-08FBD26F1F50}"/>
              </a:ext>
            </a:extLst>
          </p:cNvPr>
          <p:cNvSpPr txBox="1"/>
          <p:nvPr/>
        </p:nvSpPr>
        <p:spPr>
          <a:xfrm>
            <a:off x="7385176" y="5165107"/>
            <a:ext cx="4383283" cy="538609"/>
          </a:xfrm>
          <a:prstGeom prst="rect">
            <a:avLst/>
          </a:prstGeom>
          <a:noFill/>
        </p:spPr>
        <p:txBody>
          <a:bodyPr rot="0" spcFirstLastPara="0" vertOverflow="overflow" horzOverflow="overflow" vert="horz" wrap="square" lIns="76200" tIns="38100" rIns="76200" bIns="38100" numCol="1" spcCol="0" rtlCol="0" fromWordArt="0" anchor="t" anchorCtr="0" forceAA="0" compatLnSpc="1">
            <a:prstTxWarp prst="textNoShape">
              <a:avLst/>
            </a:prstTxWarp>
            <a:spAutoFit/>
          </a:bodyPr>
          <a:lstStyle/>
          <a:p>
            <a:r>
              <a:rPr lang="en-US" sz="1000" u="sng" dirty="0">
                <a:cs typeface="Arial"/>
              </a:rPr>
              <a:t>Key Metrics:</a:t>
            </a:r>
          </a:p>
          <a:p>
            <a:r>
              <a:rPr lang="en-US" sz="1000" dirty="0">
                <a:cs typeface="Arial"/>
              </a:rPr>
              <a:t>15k apps modernized/transformed per year (60k workloads)</a:t>
            </a:r>
          </a:p>
          <a:p>
            <a:r>
              <a:rPr lang="en-US" sz="1000" dirty="0">
                <a:cs typeface="Arial"/>
              </a:rPr>
              <a:t>120 concurrent projects </a:t>
            </a:r>
          </a:p>
        </p:txBody>
      </p:sp>
      <p:sp>
        <p:nvSpPr>
          <p:cNvPr id="4" name="Rectangle 3">
            <a:extLst>
              <a:ext uri="{FF2B5EF4-FFF2-40B4-BE49-F238E27FC236}">
                <a16:creationId xmlns:a16="http://schemas.microsoft.com/office/drawing/2014/main" id="{05B439A3-B074-41F8-8E52-DCAA9FE15DF6}"/>
              </a:ext>
            </a:extLst>
          </p:cNvPr>
          <p:cNvSpPr/>
          <p:nvPr/>
        </p:nvSpPr>
        <p:spPr>
          <a:xfrm>
            <a:off x="1707276" y="2336568"/>
            <a:ext cx="924674" cy="470899"/>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167">
                <a:solidFill>
                  <a:srgbClr val="000000"/>
                </a:solidFill>
                <a:ea typeface="+mn-lt"/>
                <a:cs typeface="+mn-lt"/>
              </a:rPr>
              <a:t>Automated probes</a:t>
            </a:r>
            <a:endParaRPr lang="en-US" sz="1167">
              <a:ea typeface="+mn-lt"/>
              <a:cs typeface="+mn-lt"/>
            </a:endParaRPr>
          </a:p>
        </p:txBody>
      </p:sp>
      <p:sp>
        <p:nvSpPr>
          <p:cNvPr id="52" name="Rectangle 51">
            <a:extLst>
              <a:ext uri="{FF2B5EF4-FFF2-40B4-BE49-F238E27FC236}">
                <a16:creationId xmlns:a16="http://schemas.microsoft.com/office/drawing/2014/main" id="{99B387D6-24AE-4092-8B19-B58046E62F4D}"/>
              </a:ext>
            </a:extLst>
          </p:cNvPr>
          <p:cNvSpPr/>
          <p:nvPr/>
        </p:nvSpPr>
        <p:spPr>
          <a:xfrm>
            <a:off x="2015501" y="2935894"/>
            <a:ext cx="924674" cy="470899"/>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167">
                <a:solidFill>
                  <a:srgbClr val="000000"/>
                </a:solidFill>
                <a:ea typeface="+mn-lt"/>
                <a:cs typeface="+mn-lt"/>
              </a:rPr>
              <a:t>Smart </a:t>
            </a:r>
          </a:p>
          <a:p>
            <a:pPr algn="ctr"/>
            <a:r>
              <a:rPr lang="en-US" sz="1167">
                <a:solidFill>
                  <a:srgbClr val="000000"/>
                </a:solidFill>
                <a:ea typeface="+mn-lt"/>
                <a:cs typeface="+mn-lt"/>
              </a:rPr>
              <a:t>Interview</a:t>
            </a:r>
          </a:p>
        </p:txBody>
      </p:sp>
      <p:sp>
        <p:nvSpPr>
          <p:cNvPr id="53" name="Rectangle 52">
            <a:extLst>
              <a:ext uri="{FF2B5EF4-FFF2-40B4-BE49-F238E27FC236}">
                <a16:creationId xmlns:a16="http://schemas.microsoft.com/office/drawing/2014/main" id="{F5FCC3F2-0583-44B2-864D-B5DC9FDD8B23}"/>
              </a:ext>
            </a:extLst>
          </p:cNvPr>
          <p:cNvSpPr/>
          <p:nvPr/>
        </p:nvSpPr>
        <p:spPr>
          <a:xfrm>
            <a:off x="2366534" y="3535220"/>
            <a:ext cx="924674" cy="470899"/>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167">
                <a:solidFill>
                  <a:srgbClr val="000000"/>
                </a:solidFill>
                <a:ea typeface="+mn-lt"/>
                <a:cs typeface="+mn-lt"/>
              </a:rPr>
              <a:t>Log file analysis</a:t>
            </a:r>
            <a:endParaRPr lang="en-US" sz="1500"/>
          </a:p>
        </p:txBody>
      </p:sp>
      <p:sp>
        <p:nvSpPr>
          <p:cNvPr id="54" name="Rectangle 53">
            <a:extLst>
              <a:ext uri="{FF2B5EF4-FFF2-40B4-BE49-F238E27FC236}">
                <a16:creationId xmlns:a16="http://schemas.microsoft.com/office/drawing/2014/main" id="{99C5DADB-FD61-40E1-AD87-9AF11DF9188A}"/>
              </a:ext>
            </a:extLst>
          </p:cNvPr>
          <p:cNvSpPr/>
          <p:nvPr/>
        </p:nvSpPr>
        <p:spPr>
          <a:xfrm>
            <a:off x="611365" y="2336567"/>
            <a:ext cx="907549" cy="470899"/>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000">
                <a:solidFill>
                  <a:srgbClr val="000000"/>
                </a:solidFill>
                <a:ea typeface="+mn-lt"/>
                <a:cs typeface="+mn-lt"/>
              </a:rPr>
              <a:t>client mobile app diagnostic</a:t>
            </a:r>
            <a:endParaRPr lang="en-US" sz="1000">
              <a:cs typeface="Arial"/>
            </a:endParaRPr>
          </a:p>
        </p:txBody>
      </p:sp>
      <p:sp>
        <p:nvSpPr>
          <p:cNvPr id="56" name="Rectangle 55">
            <a:extLst>
              <a:ext uri="{FF2B5EF4-FFF2-40B4-BE49-F238E27FC236}">
                <a16:creationId xmlns:a16="http://schemas.microsoft.com/office/drawing/2014/main" id="{8589D8B0-8831-492A-B646-4ECAA84C6238}"/>
              </a:ext>
            </a:extLst>
          </p:cNvPr>
          <p:cNvSpPr/>
          <p:nvPr/>
        </p:nvSpPr>
        <p:spPr>
          <a:xfrm>
            <a:off x="3890534" y="2336568"/>
            <a:ext cx="924674" cy="470899"/>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167">
                <a:solidFill>
                  <a:srgbClr val="000000"/>
                </a:solidFill>
                <a:ea typeface="+mn-lt"/>
                <a:cs typeface="+mn-lt"/>
              </a:rPr>
              <a:t>Rapid Predictive</a:t>
            </a:r>
            <a:endParaRPr lang="en-US" sz="1500"/>
          </a:p>
        </p:txBody>
      </p:sp>
      <p:sp>
        <p:nvSpPr>
          <p:cNvPr id="59" name="Rectangle 58">
            <a:extLst>
              <a:ext uri="{FF2B5EF4-FFF2-40B4-BE49-F238E27FC236}">
                <a16:creationId xmlns:a16="http://schemas.microsoft.com/office/drawing/2014/main" id="{6DD464A6-EE5E-4546-A846-674A0F4DA453}"/>
              </a:ext>
            </a:extLst>
          </p:cNvPr>
          <p:cNvSpPr/>
          <p:nvPr/>
        </p:nvSpPr>
        <p:spPr>
          <a:xfrm>
            <a:off x="6099478" y="2336568"/>
            <a:ext cx="1284269" cy="762000"/>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167">
                <a:solidFill>
                  <a:srgbClr val="000000"/>
                </a:solidFill>
                <a:ea typeface="+mn-lt"/>
                <a:cs typeface="+mn-lt"/>
              </a:rPr>
              <a:t>Rapid Scenario planning</a:t>
            </a:r>
            <a:endParaRPr lang="en-US" sz="1500"/>
          </a:p>
        </p:txBody>
      </p:sp>
      <p:sp>
        <p:nvSpPr>
          <p:cNvPr id="57" name="Rectangle 56">
            <a:extLst>
              <a:ext uri="{FF2B5EF4-FFF2-40B4-BE49-F238E27FC236}">
                <a16:creationId xmlns:a16="http://schemas.microsoft.com/office/drawing/2014/main" id="{6D161F18-EEE0-4481-A673-FCCD4B9AB0E5}"/>
              </a:ext>
            </a:extLst>
          </p:cNvPr>
          <p:cNvSpPr/>
          <p:nvPr/>
        </p:nvSpPr>
        <p:spPr>
          <a:xfrm>
            <a:off x="4198759" y="2935894"/>
            <a:ext cx="924674" cy="470899"/>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167">
                <a:solidFill>
                  <a:srgbClr val="000000"/>
                </a:solidFill>
                <a:ea typeface="+mn-lt"/>
                <a:cs typeface="+mn-lt"/>
              </a:rPr>
              <a:t>Decision Engine</a:t>
            </a:r>
            <a:endParaRPr lang="en-US" sz="1500"/>
          </a:p>
        </p:txBody>
      </p:sp>
      <p:sp>
        <p:nvSpPr>
          <p:cNvPr id="58" name="Rectangle 57">
            <a:extLst>
              <a:ext uri="{FF2B5EF4-FFF2-40B4-BE49-F238E27FC236}">
                <a16:creationId xmlns:a16="http://schemas.microsoft.com/office/drawing/2014/main" id="{04C2FAF9-19FF-4AE3-B542-93298F913690}"/>
              </a:ext>
            </a:extLst>
          </p:cNvPr>
          <p:cNvSpPr/>
          <p:nvPr/>
        </p:nvSpPr>
        <p:spPr>
          <a:xfrm>
            <a:off x="4549792" y="3535220"/>
            <a:ext cx="924674" cy="470899"/>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167">
                <a:solidFill>
                  <a:srgbClr val="000000"/>
                </a:solidFill>
                <a:ea typeface="+mn-lt"/>
                <a:cs typeface="+mn-lt"/>
              </a:rPr>
              <a:t>Deep analysis</a:t>
            </a:r>
            <a:endParaRPr lang="en-US" sz="1500"/>
          </a:p>
        </p:txBody>
      </p:sp>
      <p:sp>
        <p:nvSpPr>
          <p:cNvPr id="63" name="Rectangle 62">
            <a:extLst>
              <a:ext uri="{FF2B5EF4-FFF2-40B4-BE49-F238E27FC236}">
                <a16:creationId xmlns:a16="http://schemas.microsoft.com/office/drawing/2014/main" id="{BEDE9BD2-D8A2-42D7-8AE3-A523FCDD624A}"/>
              </a:ext>
            </a:extLst>
          </p:cNvPr>
          <p:cNvSpPr/>
          <p:nvPr/>
        </p:nvSpPr>
        <p:spPr>
          <a:xfrm>
            <a:off x="6561815" y="3278365"/>
            <a:ext cx="1284269" cy="762000"/>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167">
                <a:solidFill>
                  <a:srgbClr val="000000"/>
                </a:solidFill>
                <a:ea typeface="+mn-lt"/>
                <a:cs typeface="+mn-lt"/>
              </a:rPr>
              <a:t>Engineering planning</a:t>
            </a:r>
            <a:endParaRPr lang="en-US" sz="1500"/>
          </a:p>
        </p:txBody>
      </p:sp>
      <p:sp>
        <p:nvSpPr>
          <p:cNvPr id="51" name="Cloud 50">
            <a:extLst>
              <a:ext uri="{FF2B5EF4-FFF2-40B4-BE49-F238E27FC236}">
                <a16:creationId xmlns:a16="http://schemas.microsoft.com/office/drawing/2014/main" id="{734233CB-9265-BC4F-9960-D88226CED5EB}"/>
              </a:ext>
            </a:extLst>
          </p:cNvPr>
          <p:cNvSpPr/>
          <p:nvPr/>
        </p:nvSpPr>
        <p:spPr>
          <a:xfrm rot="16200000">
            <a:off x="10626490" y="3168468"/>
            <a:ext cx="1943940" cy="667649"/>
          </a:xfrm>
          <a:prstGeom prst="cloud">
            <a:avLst/>
          </a:prstGeom>
          <a:solidFill>
            <a:schemeClr val="bg1"/>
          </a:solidFill>
          <a:ln>
            <a:solidFill>
              <a:schemeClr val="tx2"/>
            </a:solidFill>
          </a:ln>
        </p:spPr>
        <p:style>
          <a:lnRef idx="0">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latin typeface="Arial"/>
              </a:rPr>
              <a:t>Target</a:t>
            </a:r>
            <a:r>
              <a:rPr lang="en-US">
                <a:solidFill>
                  <a:schemeClr val="tx1"/>
                </a:solidFill>
                <a:latin typeface="Arial"/>
              </a:rPr>
              <a:t> </a:t>
            </a:r>
            <a:r>
              <a:rPr lang="en-US" sz="1400">
                <a:solidFill>
                  <a:schemeClr val="tx1"/>
                </a:solidFill>
                <a:latin typeface="Arial"/>
              </a:rPr>
              <a:t>Cloud(s)</a:t>
            </a:r>
            <a:endParaRPr kumimoji="0" lang="en-US" sz="1800" b="0" i="0" u="none" strike="noStrike" kern="1200" cap="none" spc="0" normalizeH="0" noProof="0">
              <a:ln>
                <a:noFill/>
              </a:ln>
              <a:solidFill>
                <a:schemeClr val="tx1"/>
              </a:solidFill>
              <a:effectLst/>
              <a:uLnTx/>
              <a:uFillTx/>
              <a:latin typeface="Arial"/>
              <a:ea typeface="+mn-ea"/>
              <a:cs typeface="+mn-cs"/>
            </a:endParaRPr>
          </a:p>
        </p:txBody>
      </p:sp>
    </p:spTree>
    <p:extLst>
      <p:ext uri="{BB962C8B-B14F-4D97-AF65-F5344CB8AC3E}">
        <p14:creationId xmlns:p14="http://schemas.microsoft.com/office/powerpoint/2010/main" val="182860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DCD97C3B-9FE6-4058-B651-E884CA7B4AC0}"/>
              </a:ext>
            </a:extLst>
          </p:cNvPr>
          <p:cNvGrpSpPr/>
          <p:nvPr/>
        </p:nvGrpSpPr>
        <p:grpSpPr>
          <a:xfrm>
            <a:off x="1855510" y="3131554"/>
            <a:ext cx="1120296" cy="1287697"/>
            <a:chOff x="12284245" y="4818769"/>
            <a:chExt cx="1344355" cy="1545236"/>
          </a:xfrm>
          <a:solidFill>
            <a:schemeClr val="tx2"/>
          </a:solidFill>
        </p:grpSpPr>
        <p:sp>
          <p:nvSpPr>
            <p:cNvPr id="64" name="Hexagon 63">
              <a:extLst>
                <a:ext uri="{FF2B5EF4-FFF2-40B4-BE49-F238E27FC236}">
                  <a16:creationId xmlns:a16="http://schemas.microsoft.com/office/drawing/2014/main" id="{A53E69C6-7BCE-4D59-BD69-B91B00511724}"/>
                </a:ext>
              </a:extLst>
            </p:cNvPr>
            <p:cNvSpPr/>
            <p:nvPr/>
          </p:nvSpPr>
          <p:spPr>
            <a:xfrm rot="5400000">
              <a:off x="12183805" y="4919209"/>
              <a:ext cx="1545236" cy="1344355"/>
            </a:xfrm>
            <a:prstGeom prst="hexagon">
              <a:avLst>
                <a:gd name="adj" fmla="val 25000"/>
                <a:gd name="vf" fmla="val 115470"/>
              </a:avLst>
            </a:prstGeom>
            <a:grp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5" name="Hexagon 4">
              <a:extLst>
                <a:ext uri="{FF2B5EF4-FFF2-40B4-BE49-F238E27FC236}">
                  <a16:creationId xmlns:a16="http://schemas.microsoft.com/office/drawing/2014/main" id="{414B669B-DD61-44B4-B80D-5E83AFFEB5BC}"/>
                </a:ext>
              </a:extLst>
            </p:cNvPr>
            <p:cNvSpPr/>
            <p:nvPr/>
          </p:nvSpPr>
          <p:spPr>
            <a:xfrm>
              <a:off x="12470799" y="5059568"/>
              <a:ext cx="1008620" cy="1063638"/>
            </a:xfrm>
            <a:prstGeom prst="rect">
              <a:avLst/>
            </a:prstGeom>
            <a:noFill/>
            <a:scene3d>
              <a:camera prst="orthographicFront">
                <a:rot lat="0" lon="0" rev="0"/>
              </a:camera>
              <a:lightRig rig="contrasting" dir="t">
                <a:rot lat="0" lon="0" rev="12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defTabSz="333362">
                <a:lnSpc>
                  <a:spcPct val="90000"/>
                </a:lnSpc>
                <a:spcBef>
                  <a:spcPct val="0"/>
                </a:spcBef>
                <a:spcAft>
                  <a:spcPct val="35000"/>
                </a:spcAft>
                <a:defRPr/>
              </a:pPr>
              <a:r>
                <a:rPr lang="en-US" sz="1000" b="1">
                  <a:solidFill>
                    <a:srgbClr val="FFFFFF"/>
                  </a:solidFill>
                  <a:latin typeface="Arial"/>
                </a:rPr>
                <a:t>Studio Explorer</a:t>
              </a:r>
            </a:p>
          </p:txBody>
        </p:sp>
      </p:grpSp>
      <p:grpSp>
        <p:nvGrpSpPr>
          <p:cNvPr id="66" name="Group 65">
            <a:extLst>
              <a:ext uri="{FF2B5EF4-FFF2-40B4-BE49-F238E27FC236}">
                <a16:creationId xmlns:a16="http://schemas.microsoft.com/office/drawing/2014/main" id="{D979558E-5A72-4552-9BD4-CDA67BF6AE62}"/>
              </a:ext>
            </a:extLst>
          </p:cNvPr>
          <p:cNvGrpSpPr/>
          <p:nvPr/>
        </p:nvGrpSpPr>
        <p:grpSpPr>
          <a:xfrm>
            <a:off x="672548" y="3139237"/>
            <a:ext cx="1120296" cy="1287697"/>
            <a:chOff x="11573594" y="3536663"/>
            <a:chExt cx="1344355" cy="1545236"/>
          </a:xfrm>
          <a:solidFill>
            <a:schemeClr val="tx2"/>
          </a:solidFill>
        </p:grpSpPr>
        <p:sp>
          <p:nvSpPr>
            <p:cNvPr id="67" name="Hexagon 66">
              <a:extLst>
                <a:ext uri="{FF2B5EF4-FFF2-40B4-BE49-F238E27FC236}">
                  <a16:creationId xmlns:a16="http://schemas.microsoft.com/office/drawing/2014/main" id="{4B2E7C45-FB39-4DAD-A7A8-5891002CE933}"/>
                </a:ext>
              </a:extLst>
            </p:cNvPr>
            <p:cNvSpPr/>
            <p:nvPr/>
          </p:nvSpPr>
          <p:spPr>
            <a:xfrm rot="5400000">
              <a:off x="11473154" y="3637103"/>
              <a:ext cx="1545236" cy="1344355"/>
            </a:xfrm>
            <a:prstGeom prst="hexagon">
              <a:avLst>
                <a:gd name="adj" fmla="val 25000"/>
                <a:gd name="vf" fmla="val 115470"/>
              </a:avLst>
            </a:prstGeom>
            <a:grp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8" name="Hexagon 4">
              <a:extLst>
                <a:ext uri="{FF2B5EF4-FFF2-40B4-BE49-F238E27FC236}">
                  <a16:creationId xmlns:a16="http://schemas.microsoft.com/office/drawing/2014/main" id="{62209E11-F19A-4398-BF83-A95BD07E0B9E}"/>
                </a:ext>
              </a:extLst>
            </p:cNvPr>
            <p:cNvSpPr/>
            <p:nvPr/>
          </p:nvSpPr>
          <p:spPr>
            <a:xfrm>
              <a:off x="11770520" y="3765506"/>
              <a:ext cx="1008620" cy="1063638"/>
            </a:xfrm>
            <a:prstGeom prst="rect">
              <a:avLst/>
            </a:prstGeom>
            <a:noFill/>
            <a:scene3d>
              <a:camera prst="orthographicFront">
                <a:rot lat="0" lon="0" rev="0"/>
              </a:camera>
              <a:lightRig rig="contrasting" dir="t">
                <a:rot lat="0" lon="0" rev="12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defTabSz="333362">
                <a:lnSpc>
                  <a:spcPct val="90000"/>
                </a:lnSpc>
                <a:spcBef>
                  <a:spcPct val="0"/>
                </a:spcBef>
                <a:spcAft>
                  <a:spcPct val="35000"/>
                </a:spcAft>
                <a:defRPr/>
              </a:pPr>
              <a:r>
                <a:rPr lang="en-US" sz="1000" b="1">
                  <a:solidFill>
                    <a:srgbClr val="FFFFFF"/>
                  </a:solidFill>
                  <a:latin typeface="Arial"/>
                </a:rPr>
                <a:t>Business Case Modeler</a:t>
              </a:r>
            </a:p>
          </p:txBody>
        </p:sp>
      </p:grpSp>
      <p:grpSp>
        <p:nvGrpSpPr>
          <p:cNvPr id="69" name="Group 68">
            <a:extLst>
              <a:ext uri="{FF2B5EF4-FFF2-40B4-BE49-F238E27FC236}">
                <a16:creationId xmlns:a16="http://schemas.microsoft.com/office/drawing/2014/main" id="{E1CA2903-CCC9-41F8-A9A1-20AB5EDFF366}"/>
              </a:ext>
            </a:extLst>
          </p:cNvPr>
          <p:cNvGrpSpPr/>
          <p:nvPr/>
        </p:nvGrpSpPr>
        <p:grpSpPr>
          <a:xfrm>
            <a:off x="2456309" y="4191000"/>
            <a:ext cx="1120296" cy="1287697"/>
            <a:chOff x="11569695" y="5059570"/>
            <a:chExt cx="1344355" cy="1545236"/>
          </a:xfrm>
          <a:solidFill>
            <a:schemeClr val="tx1"/>
          </a:solidFill>
        </p:grpSpPr>
        <p:sp>
          <p:nvSpPr>
            <p:cNvPr id="70" name="Hexagon 69">
              <a:extLst>
                <a:ext uri="{FF2B5EF4-FFF2-40B4-BE49-F238E27FC236}">
                  <a16:creationId xmlns:a16="http://schemas.microsoft.com/office/drawing/2014/main" id="{DB9AC882-7DB4-45FD-A6C8-AD893311EEAD}"/>
                </a:ext>
              </a:extLst>
            </p:cNvPr>
            <p:cNvSpPr/>
            <p:nvPr/>
          </p:nvSpPr>
          <p:spPr>
            <a:xfrm rot="5400000">
              <a:off x="11469255" y="5160010"/>
              <a:ext cx="1545236" cy="1344355"/>
            </a:xfrm>
            <a:prstGeom prst="hexagon">
              <a:avLst>
                <a:gd name="adj" fmla="val 25000"/>
                <a:gd name="vf" fmla="val 115470"/>
              </a:avLst>
            </a:prstGeom>
            <a:grp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1" name="Hexagon 4">
              <a:extLst>
                <a:ext uri="{FF2B5EF4-FFF2-40B4-BE49-F238E27FC236}">
                  <a16:creationId xmlns:a16="http://schemas.microsoft.com/office/drawing/2014/main" id="{A23E361F-E821-452A-838A-FFB76540FF12}"/>
                </a:ext>
              </a:extLst>
            </p:cNvPr>
            <p:cNvSpPr/>
            <p:nvPr/>
          </p:nvSpPr>
          <p:spPr>
            <a:xfrm>
              <a:off x="11779190" y="5300368"/>
              <a:ext cx="925365" cy="1063638"/>
            </a:xfrm>
            <a:prstGeom prst="rect">
              <a:avLst/>
            </a:prstGeom>
            <a:grpFill/>
            <a:scene3d>
              <a:camera prst="orthographicFront">
                <a:rot lat="0" lon="0" rev="0"/>
              </a:camera>
              <a:lightRig rig="contrasting" dir="t">
                <a:rot lat="0" lon="0" rev="12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defTabSz="333362">
                <a:lnSpc>
                  <a:spcPct val="90000"/>
                </a:lnSpc>
                <a:spcBef>
                  <a:spcPct val="0"/>
                </a:spcBef>
                <a:spcAft>
                  <a:spcPct val="35000"/>
                </a:spcAft>
                <a:defRPr/>
              </a:pPr>
              <a:r>
                <a:rPr lang="en-US" sz="1000" b="1">
                  <a:solidFill>
                    <a:srgbClr val="FFED00"/>
                  </a:solidFill>
                  <a:latin typeface="Arial"/>
                </a:rPr>
                <a:t>Cloud Decision - Krystallize</a:t>
              </a:r>
            </a:p>
          </p:txBody>
        </p:sp>
      </p:grpSp>
      <p:sp>
        <p:nvSpPr>
          <p:cNvPr id="72" name="Title 1">
            <a:extLst>
              <a:ext uri="{FF2B5EF4-FFF2-40B4-BE49-F238E27FC236}">
                <a16:creationId xmlns:a16="http://schemas.microsoft.com/office/drawing/2014/main" id="{D0A1E85B-2A8E-4154-91F2-FAF53D6A6790}"/>
              </a:ext>
            </a:extLst>
          </p:cNvPr>
          <p:cNvSpPr>
            <a:spLocks noGrp="1"/>
          </p:cNvSpPr>
          <p:nvPr>
            <p:ph type="title"/>
          </p:nvPr>
        </p:nvSpPr>
        <p:spPr/>
        <p:txBody>
          <a:bodyPr>
            <a:normAutofit/>
          </a:bodyPr>
          <a:lstStyle/>
          <a:p>
            <a:r>
              <a:rPr lang="en-GB">
                <a:effectLst>
                  <a:outerShdw blurRad="38100" dist="38100" dir="2700000" algn="tl">
                    <a:srgbClr val="000000">
                      <a:alpha val="43137"/>
                    </a:srgbClr>
                  </a:outerShdw>
                </a:effectLst>
              </a:rPr>
              <a:t>DXC Modernization Studio</a:t>
            </a:r>
            <a:br>
              <a:rPr lang="en-GB">
                <a:effectLst>
                  <a:outerShdw blurRad="38100" dist="38100" dir="2700000" algn="tl">
                    <a:srgbClr val="000000">
                      <a:alpha val="43137"/>
                    </a:srgbClr>
                  </a:outerShdw>
                </a:effectLst>
              </a:rPr>
            </a:br>
            <a:r>
              <a:rPr lang="en-GB">
                <a:effectLst>
                  <a:outerShdw blurRad="38100" dist="38100" dir="2700000" algn="tl">
                    <a:srgbClr val="000000">
                      <a:alpha val="43137"/>
                    </a:srgbClr>
                  </a:outerShdw>
                </a:effectLst>
              </a:rPr>
              <a:t>Current Features (product lens)</a:t>
            </a:r>
            <a:endParaRPr lang="en-US"/>
          </a:p>
        </p:txBody>
      </p:sp>
      <p:pic>
        <p:nvPicPr>
          <p:cNvPr id="74" name="Picture 73">
            <a:extLst>
              <a:ext uri="{FF2B5EF4-FFF2-40B4-BE49-F238E27FC236}">
                <a16:creationId xmlns:a16="http://schemas.microsoft.com/office/drawing/2014/main" id="{A180379F-C997-41A4-A3F3-E20C08318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1708" y="5888023"/>
            <a:ext cx="1128098" cy="272560"/>
          </a:xfrm>
          <a:prstGeom prst="rect">
            <a:avLst/>
          </a:prstGeom>
        </p:spPr>
      </p:pic>
      <p:pic>
        <p:nvPicPr>
          <p:cNvPr id="75" name="Picture 74">
            <a:extLst>
              <a:ext uri="{FF2B5EF4-FFF2-40B4-BE49-F238E27FC236}">
                <a16:creationId xmlns:a16="http://schemas.microsoft.com/office/drawing/2014/main" id="{73FC965D-35A4-44F3-9469-26F6E3B277B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852" t="6920" r="9646" b="10296"/>
          <a:stretch/>
        </p:blipFill>
        <p:spPr>
          <a:xfrm>
            <a:off x="2335252" y="5778500"/>
            <a:ext cx="1293241" cy="418615"/>
          </a:xfrm>
          <a:prstGeom prst="rect">
            <a:avLst/>
          </a:prstGeom>
        </p:spPr>
      </p:pic>
      <p:pic>
        <p:nvPicPr>
          <p:cNvPr id="76" name="Picture 75">
            <a:extLst>
              <a:ext uri="{FF2B5EF4-FFF2-40B4-BE49-F238E27FC236}">
                <a16:creationId xmlns:a16="http://schemas.microsoft.com/office/drawing/2014/main" id="{A9B8BC1E-7302-46D5-BF0F-3E459CB2F52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54799" y="5872727"/>
            <a:ext cx="1042558" cy="322423"/>
          </a:xfrm>
          <a:prstGeom prst="rect">
            <a:avLst/>
          </a:prstGeom>
        </p:spPr>
      </p:pic>
      <p:pic>
        <p:nvPicPr>
          <p:cNvPr id="78" name="Picture 77">
            <a:extLst>
              <a:ext uri="{FF2B5EF4-FFF2-40B4-BE49-F238E27FC236}">
                <a16:creationId xmlns:a16="http://schemas.microsoft.com/office/drawing/2014/main" id="{C5A63F2F-7729-4C8C-BF31-1CEB99C07C9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0414000" y="3404431"/>
            <a:ext cx="1514080" cy="688058"/>
          </a:xfrm>
          <a:prstGeom prst="rect">
            <a:avLst/>
          </a:prstGeom>
        </p:spPr>
      </p:pic>
      <p:grpSp>
        <p:nvGrpSpPr>
          <p:cNvPr id="79" name="Group 78">
            <a:extLst>
              <a:ext uri="{FF2B5EF4-FFF2-40B4-BE49-F238E27FC236}">
                <a16:creationId xmlns:a16="http://schemas.microsoft.com/office/drawing/2014/main" id="{3A013158-FB29-4039-BCCE-DD1C7EE7D251}"/>
              </a:ext>
            </a:extLst>
          </p:cNvPr>
          <p:cNvGrpSpPr/>
          <p:nvPr/>
        </p:nvGrpSpPr>
        <p:grpSpPr>
          <a:xfrm>
            <a:off x="2456290" y="2043209"/>
            <a:ext cx="1120296" cy="1287697"/>
            <a:chOff x="5025513" y="2110"/>
            <a:chExt cx="1344355" cy="1545236"/>
          </a:xfrm>
          <a:solidFill>
            <a:schemeClr val="tx1"/>
          </a:solidFill>
          <a:scene3d>
            <a:camera prst="orthographicFront">
              <a:rot lat="0" lon="0" rev="0"/>
            </a:camera>
            <a:lightRig rig="contrasting" dir="t">
              <a:rot lat="0" lon="0" rev="1200000"/>
            </a:lightRig>
          </a:scene3d>
        </p:grpSpPr>
        <p:sp>
          <p:nvSpPr>
            <p:cNvPr id="80" name="Hexagon 79">
              <a:extLst>
                <a:ext uri="{FF2B5EF4-FFF2-40B4-BE49-F238E27FC236}">
                  <a16:creationId xmlns:a16="http://schemas.microsoft.com/office/drawing/2014/main" id="{34CDD5D7-3F31-4466-9FC2-667FAEF9313B}"/>
                </a:ext>
              </a:extLst>
            </p:cNvPr>
            <p:cNvSpPr/>
            <p:nvPr/>
          </p:nvSpPr>
          <p:spPr>
            <a:xfrm rot="5400000">
              <a:off x="4925073" y="102550"/>
              <a:ext cx="1545236" cy="1344355"/>
            </a:xfrm>
            <a:prstGeom prst="hexagon">
              <a:avLst>
                <a:gd name="adj" fmla="val 25000"/>
                <a:gd name="vf" fmla="val 115470"/>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1" name="Hexagon 4">
              <a:extLst>
                <a:ext uri="{FF2B5EF4-FFF2-40B4-BE49-F238E27FC236}">
                  <a16:creationId xmlns:a16="http://schemas.microsoft.com/office/drawing/2014/main" id="{A24AB5C9-AA11-479A-9CD8-F0A9FEDB1AEF}"/>
                </a:ext>
              </a:extLst>
            </p:cNvPr>
            <p:cNvSpPr/>
            <p:nvPr/>
          </p:nvSpPr>
          <p:spPr>
            <a:xfrm>
              <a:off x="5182794" y="242909"/>
              <a:ext cx="1022133" cy="1063638"/>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defTabSz="333362">
                <a:lnSpc>
                  <a:spcPct val="90000"/>
                </a:lnSpc>
                <a:spcBef>
                  <a:spcPct val="0"/>
                </a:spcBef>
                <a:spcAft>
                  <a:spcPct val="35000"/>
                </a:spcAft>
                <a:defRPr/>
              </a:pPr>
              <a:r>
                <a:rPr lang="en-US" sz="1000" b="1">
                  <a:solidFill>
                    <a:srgbClr val="FFFFFF"/>
                  </a:solidFill>
                  <a:latin typeface="Arial"/>
                </a:rPr>
                <a:t>Application Rapid Predictive Assessment (ARPA)</a:t>
              </a:r>
            </a:p>
          </p:txBody>
        </p:sp>
      </p:grpSp>
      <p:grpSp>
        <p:nvGrpSpPr>
          <p:cNvPr id="82" name="Group 81">
            <a:extLst>
              <a:ext uri="{FF2B5EF4-FFF2-40B4-BE49-F238E27FC236}">
                <a16:creationId xmlns:a16="http://schemas.microsoft.com/office/drawing/2014/main" id="{FCAC931E-97DE-4443-9471-D1DC01E136E4}"/>
              </a:ext>
            </a:extLst>
          </p:cNvPr>
          <p:cNvGrpSpPr/>
          <p:nvPr/>
        </p:nvGrpSpPr>
        <p:grpSpPr>
          <a:xfrm>
            <a:off x="3657226" y="2043210"/>
            <a:ext cx="1120296" cy="1287697"/>
            <a:chOff x="5025513" y="2110"/>
            <a:chExt cx="1344355" cy="1545236"/>
          </a:xfrm>
          <a:solidFill>
            <a:schemeClr val="tx1"/>
          </a:solidFill>
          <a:scene3d>
            <a:camera prst="orthographicFront">
              <a:rot lat="0" lon="0" rev="0"/>
            </a:camera>
            <a:lightRig rig="contrasting" dir="t">
              <a:rot lat="0" lon="0" rev="1200000"/>
            </a:lightRig>
          </a:scene3d>
        </p:grpSpPr>
        <p:sp>
          <p:nvSpPr>
            <p:cNvPr id="83" name="Hexagon 82">
              <a:extLst>
                <a:ext uri="{FF2B5EF4-FFF2-40B4-BE49-F238E27FC236}">
                  <a16:creationId xmlns:a16="http://schemas.microsoft.com/office/drawing/2014/main" id="{FFF4B913-2FE0-43B9-84CD-22465CAA5FEB}"/>
                </a:ext>
              </a:extLst>
            </p:cNvPr>
            <p:cNvSpPr/>
            <p:nvPr/>
          </p:nvSpPr>
          <p:spPr>
            <a:xfrm rot="5400000">
              <a:off x="4925073" y="102550"/>
              <a:ext cx="1545236" cy="1344355"/>
            </a:xfrm>
            <a:prstGeom prst="hexagon">
              <a:avLst>
                <a:gd name="adj" fmla="val 25000"/>
                <a:gd name="vf" fmla="val 115470"/>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4" name="Hexagon 4">
              <a:extLst>
                <a:ext uri="{FF2B5EF4-FFF2-40B4-BE49-F238E27FC236}">
                  <a16:creationId xmlns:a16="http://schemas.microsoft.com/office/drawing/2014/main" id="{CF6BB902-428E-4A99-9B9F-92C60C12C5EA}"/>
                </a:ext>
              </a:extLst>
            </p:cNvPr>
            <p:cNvSpPr/>
            <p:nvPr/>
          </p:nvSpPr>
          <p:spPr>
            <a:xfrm>
              <a:off x="5105408" y="242909"/>
              <a:ext cx="1227062" cy="1063638"/>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defTabSz="333362">
                <a:lnSpc>
                  <a:spcPct val="90000"/>
                </a:lnSpc>
                <a:spcBef>
                  <a:spcPct val="0"/>
                </a:spcBef>
                <a:spcAft>
                  <a:spcPct val="35000"/>
                </a:spcAft>
                <a:defRPr/>
              </a:pPr>
              <a:r>
                <a:rPr lang="en-US" sz="1000" b="1">
                  <a:solidFill>
                    <a:srgbClr val="FFFFFF"/>
                  </a:solidFill>
                  <a:latin typeface="Arial"/>
                </a:rPr>
                <a:t>Transformation Accelerator Workshop (TAW)</a:t>
              </a:r>
            </a:p>
          </p:txBody>
        </p:sp>
      </p:grpSp>
      <p:grpSp>
        <p:nvGrpSpPr>
          <p:cNvPr id="85" name="Group 84">
            <a:extLst>
              <a:ext uri="{FF2B5EF4-FFF2-40B4-BE49-F238E27FC236}">
                <a16:creationId xmlns:a16="http://schemas.microsoft.com/office/drawing/2014/main" id="{AF9F5AAC-0E74-4D4A-AF0C-26A948A0929B}"/>
              </a:ext>
            </a:extLst>
          </p:cNvPr>
          <p:cNvGrpSpPr/>
          <p:nvPr/>
        </p:nvGrpSpPr>
        <p:grpSpPr>
          <a:xfrm>
            <a:off x="4849870" y="2043211"/>
            <a:ext cx="1120296" cy="1287697"/>
            <a:chOff x="5025513" y="2110"/>
            <a:chExt cx="1344355" cy="1545236"/>
          </a:xfrm>
          <a:solidFill>
            <a:schemeClr val="tx1"/>
          </a:solidFill>
          <a:scene3d>
            <a:camera prst="orthographicFront">
              <a:rot lat="0" lon="0" rev="0"/>
            </a:camera>
            <a:lightRig rig="contrasting" dir="t">
              <a:rot lat="0" lon="0" rev="1200000"/>
            </a:lightRig>
          </a:scene3d>
        </p:grpSpPr>
        <p:sp>
          <p:nvSpPr>
            <p:cNvPr id="86" name="Hexagon 85">
              <a:extLst>
                <a:ext uri="{FF2B5EF4-FFF2-40B4-BE49-F238E27FC236}">
                  <a16:creationId xmlns:a16="http://schemas.microsoft.com/office/drawing/2014/main" id="{EF6B1ADE-789B-4BDC-BBF8-97F2C7321439}"/>
                </a:ext>
              </a:extLst>
            </p:cNvPr>
            <p:cNvSpPr/>
            <p:nvPr/>
          </p:nvSpPr>
          <p:spPr>
            <a:xfrm rot="5400000">
              <a:off x="4925073" y="102550"/>
              <a:ext cx="1545236" cy="1344355"/>
            </a:xfrm>
            <a:prstGeom prst="hexagon">
              <a:avLst>
                <a:gd name="adj" fmla="val 25000"/>
                <a:gd name="vf" fmla="val 115470"/>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7" name="Hexagon 4">
              <a:extLst>
                <a:ext uri="{FF2B5EF4-FFF2-40B4-BE49-F238E27FC236}">
                  <a16:creationId xmlns:a16="http://schemas.microsoft.com/office/drawing/2014/main" id="{48F8D9E8-101D-4448-8D05-29A3C564413E}"/>
                </a:ext>
              </a:extLst>
            </p:cNvPr>
            <p:cNvSpPr/>
            <p:nvPr/>
          </p:nvSpPr>
          <p:spPr>
            <a:xfrm>
              <a:off x="5129898" y="283189"/>
              <a:ext cx="1200118" cy="1063638"/>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defTabSz="333362">
                <a:lnSpc>
                  <a:spcPct val="90000"/>
                </a:lnSpc>
                <a:spcBef>
                  <a:spcPct val="0"/>
                </a:spcBef>
                <a:spcAft>
                  <a:spcPct val="35000"/>
                </a:spcAft>
                <a:defRPr/>
              </a:pPr>
              <a:r>
                <a:rPr lang="en-US" sz="1000" b="1">
                  <a:solidFill>
                    <a:srgbClr val="FFFFFF"/>
                  </a:solidFill>
                  <a:latin typeface="Arial"/>
                </a:rPr>
                <a:t>Migration Transformation and Assessment (MTA)</a:t>
              </a:r>
            </a:p>
          </p:txBody>
        </p:sp>
      </p:grpSp>
      <p:grpSp>
        <p:nvGrpSpPr>
          <p:cNvPr id="88" name="Group 87">
            <a:extLst>
              <a:ext uri="{FF2B5EF4-FFF2-40B4-BE49-F238E27FC236}">
                <a16:creationId xmlns:a16="http://schemas.microsoft.com/office/drawing/2014/main" id="{9223124C-80A9-419C-82B5-ED5F5D01DA61}"/>
              </a:ext>
            </a:extLst>
          </p:cNvPr>
          <p:cNvGrpSpPr/>
          <p:nvPr/>
        </p:nvGrpSpPr>
        <p:grpSpPr>
          <a:xfrm>
            <a:off x="6039545" y="2032633"/>
            <a:ext cx="1120296" cy="1287697"/>
            <a:chOff x="5025513" y="2110"/>
            <a:chExt cx="1344355" cy="1545236"/>
          </a:xfrm>
          <a:solidFill>
            <a:schemeClr val="tx1"/>
          </a:solidFill>
          <a:scene3d>
            <a:camera prst="orthographicFront">
              <a:rot lat="0" lon="0" rev="0"/>
            </a:camera>
            <a:lightRig rig="contrasting" dir="t">
              <a:rot lat="0" lon="0" rev="1200000"/>
            </a:lightRig>
          </a:scene3d>
        </p:grpSpPr>
        <p:sp>
          <p:nvSpPr>
            <p:cNvPr id="89" name="Hexagon 88">
              <a:extLst>
                <a:ext uri="{FF2B5EF4-FFF2-40B4-BE49-F238E27FC236}">
                  <a16:creationId xmlns:a16="http://schemas.microsoft.com/office/drawing/2014/main" id="{D28A9850-889B-41FD-9B6F-76AC2D5DE7AD}"/>
                </a:ext>
              </a:extLst>
            </p:cNvPr>
            <p:cNvSpPr/>
            <p:nvPr/>
          </p:nvSpPr>
          <p:spPr>
            <a:xfrm rot="5400000">
              <a:off x="4925073" y="102550"/>
              <a:ext cx="1545236" cy="1344355"/>
            </a:xfrm>
            <a:prstGeom prst="hexagon">
              <a:avLst>
                <a:gd name="adj" fmla="val 25000"/>
                <a:gd name="vf" fmla="val 115470"/>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0" name="Hexagon 4">
              <a:extLst>
                <a:ext uri="{FF2B5EF4-FFF2-40B4-BE49-F238E27FC236}">
                  <a16:creationId xmlns:a16="http://schemas.microsoft.com/office/drawing/2014/main" id="{2AE83F33-DC24-4D8D-BFA3-4335686999B9}"/>
                </a:ext>
              </a:extLst>
            </p:cNvPr>
            <p:cNvSpPr/>
            <p:nvPr/>
          </p:nvSpPr>
          <p:spPr>
            <a:xfrm>
              <a:off x="5235008" y="242909"/>
              <a:ext cx="925365" cy="1063638"/>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defTabSz="333362">
                <a:lnSpc>
                  <a:spcPct val="90000"/>
                </a:lnSpc>
                <a:spcBef>
                  <a:spcPct val="0"/>
                </a:spcBef>
                <a:spcAft>
                  <a:spcPct val="35000"/>
                </a:spcAft>
                <a:defRPr/>
              </a:pPr>
              <a:r>
                <a:rPr lang="en-US" sz="1000" b="1">
                  <a:solidFill>
                    <a:srgbClr val="FFFFFF"/>
                  </a:solidFill>
                  <a:latin typeface="Arial"/>
                </a:rPr>
                <a:t>Cloud</a:t>
              </a:r>
            </a:p>
            <a:p>
              <a:pPr algn="ctr" defTabSz="333362">
                <a:lnSpc>
                  <a:spcPct val="90000"/>
                </a:lnSpc>
                <a:spcBef>
                  <a:spcPct val="0"/>
                </a:spcBef>
                <a:spcAft>
                  <a:spcPct val="35000"/>
                </a:spcAft>
                <a:defRPr/>
              </a:pPr>
              <a:r>
                <a:rPr lang="en-US" sz="1000" b="1">
                  <a:solidFill>
                    <a:srgbClr val="FFFFFF"/>
                  </a:solidFill>
                  <a:latin typeface="Arial"/>
                </a:rPr>
                <a:t> Portfolio</a:t>
              </a:r>
            </a:p>
            <a:p>
              <a:pPr algn="ctr" defTabSz="333362">
                <a:lnSpc>
                  <a:spcPct val="90000"/>
                </a:lnSpc>
                <a:spcBef>
                  <a:spcPct val="0"/>
                </a:spcBef>
                <a:spcAft>
                  <a:spcPct val="35000"/>
                </a:spcAft>
                <a:defRPr/>
              </a:pPr>
              <a:r>
                <a:rPr lang="en-US" sz="1000" b="1">
                  <a:solidFill>
                    <a:srgbClr val="FFFFFF"/>
                  </a:solidFill>
                  <a:latin typeface="Arial"/>
                </a:rPr>
                <a:t> Optimizer</a:t>
              </a:r>
            </a:p>
          </p:txBody>
        </p:sp>
      </p:grpSp>
      <p:grpSp>
        <p:nvGrpSpPr>
          <p:cNvPr id="91" name="Group 90">
            <a:extLst>
              <a:ext uri="{FF2B5EF4-FFF2-40B4-BE49-F238E27FC236}">
                <a16:creationId xmlns:a16="http://schemas.microsoft.com/office/drawing/2014/main" id="{4E497D01-B97E-4E13-A73E-B16662F6A41F}"/>
              </a:ext>
            </a:extLst>
          </p:cNvPr>
          <p:cNvGrpSpPr/>
          <p:nvPr/>
        </p:nvGrpSpPr>
        <p:grpSpPr>
          <a:xfrm>
            <a:off x="9025757" y="3142289"/>
            <a:ext cx="1131626" cy="1287697"/>
            <a:chOff x="5011917" y="2111"/>
            <a:chExt cx="1357951" cy="1545236"/>
          </a:xfrm>
          <a:solidFill>
            <a:schemeClr val="tx1"/>
          </a:solidFill>
          <a:scene3d>
            <a:camera prst="orthographicFront">
              <a:rot lat="0" lon="0" rev="0"/>
            </a:camera>
            <a:lightRig rig="contrasting" dir="t">
              <a:rot lat="0" lon="0" rev="1200000"/>
            </a:lightRig>
          </a:scene3d>
        </p:grpSpPr>
        <p:sp>
          <p:nvSpPr>
            <p:cNvPr id="92" name="Hexagon 91">
              <a:extLst>
                <a:ext uri="{FF2B5EF4-FFF2-40B4-BE49-F238E27FC236}">
                  <a16:creationId xmlns:a16="http://schemas.microsoft.com/office/drawing/2014/main" id="{7108B301-30E4-44B7-990F-1AB34C421849}"/>
                </a:ext>
              </a:extLst>
            </p:cNvPr>
            <p:cNvSpPr/>
            <p:nvPr/>
          </p:nvSpPr>
          <p:spPr>
            <a:xfrm rot="5400000">
              <a:off x="4925073" y="102551"/>
              <a:ext cx="1545236" cy="1344355"/>
            </a:xfrm>
            <a:prstGeom prst="hexagon">
              <a:avLst>
                <a:gd name="adj" fmla="val 25000"/>
                <a:gd name="vf" fmla="val 115470"/>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3" name="Hexagon 4">
              <a:extLst>
                <a:ext uri="{FF2B5EF4-FFF2-40B4-BE49-F238E27FC236}">
                  <a16:creationId xmlns:a16="http://schemas.microsoft.com/office/drawing/2014/main" id="{32DD6E88-013E-4107-A56C-ACD74255D7A0}"/>
                </a:ext>
              </a:extLst>
            </p:cNvPr>
            <p:cNvSpPr/>
            <p:nvPr/>
          </p:nvSpPr>
          <p:spPr>
            <a:xfrm>
              <a:off x="5011917" y="295881"/>
              <a:ext cx="1344356" cy="1063638"/>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defTabSz="333362">
                <a:lnSpc>
                  <a:spcPct val="90000"/>
                </a:lnSpc>
                <a:spcBef>
                  <a:spcPct val="0"/>
                </a:spcBef>
                <a:spcAft>
                  <a:spcPct val="35000"/>
                </a:spcAft>
                <a:defRPr/>
              </a:pPr>
              <a:r>
                <a:rPr lang="en-US" sz="1000" b="1">
                  <a:solidFill>
                    <a:srgbClr val="00C9FF"/>
                  </a:solidFill>
                  <a:latin typeface="Arial"/>
                </a:rPr>
                <a:t>Clear </a:t>
              </a:r>
            </a:p>
            <a:p>
              <a:pPr algn="ctr" defTabSz="333362">
                <a:lnSpc>
                  <a:spcPct val="90000"/>
                </a:lnSpc>
                <a:spcBef>
                  <a:spcPct val="0"/>
                </a:spcBef>
                <a:spcAft>
                  <a:spcPct val="35000"/>
                </a:spcAft>
                <a:defRPr/>
              </a:pPr>
              <a:r>
                <a:rPr lang="en-US" sz="1000" b="1">
                  <a:solidFill>
                    <a:srgbClr val="00C9FF"/>
                  </a:solidFill>
                  <a:latin typeface="Arial"/>
                </a:rPr>
                <a:t>Foundation</a:t>
              </a:r>
            </a:p>
            <a:p>
              <a:pPr algn="ctr" defTabSz="333362">
                <a:lnSpc>
                  <a:spcPct val="90000"/>
                </a:lnSpc>
                <a:spcBef>
                  <a:spcPct val="0"/>
                </a:spcBef>
                <a:spcAft>
                  <a:spcPct val="35000"/>
                </a:spcAft>
                <a:defRPr/>
              </a:pPr>
              <a:r>
                <a:rPr lang="en-US" sz="1000" b="1">
                  <a:solidFill>
                    <a:srgbClr val="00C9FF"/>
                  </a:solidFill>
                  <a:latin typeface="Arial"/>
                </a:rPr>
                <a:t> Workshop</a:t>
              </a:r>
            </a:p>
          </p:txBody>
        </p:sp>
      </p:grpSp>
      <p:grpSp>
        <p:nvGrpSpPr>
          <p:cNvPr id="94" name="Group 93">
            <a:extLst>
              <a:ext uri="{FF2B5EF4-FFF2-40B4-BE49-F238E27FC236}">
                <a16:creationId xmlns:a16="http://schemas.microsoft.com/office/drawing/2014/main" id="{F91CCE9F-E817-49F4-A096-568F59E54CD1}"/>
              </a:ext>
            </a:extLst>
          </p:cNvPr>
          <p:cNvGrpSpPr/>
          <p:nvPr/>
        </p:nvGrpSpPr>
        <p:grpSpPr>
          <a:xfrm>
            <a:off x="3058627" y="3131552"/>
            <a:ext cx="1120296" cy="1287697"/>
            <a:chOff x="5025513" y="2110"/>
            <a:chExt cx="1344355" cy="1545236"/>
          </a:xfrm>
          <a:solidFill>
            <a:schemeClr val="tx1"/>
          </a:solidFill>
          <a:scene3d>
            <a:camera prst="orthographicFront">
              <a:rot lat="0" lon="0" rev="0"/>
            </a:camera>
            <a:lightRig rig="contrasting" dir="t">
              <a:rot lat="0" lon="0" rev="1200000"/>
            </a:lightRig>
          </a:scene3d>
        </p:grpSpPr>
        <p:sp>
          <p:nvSpPr>
            <p:cNvPr id="95" name="Hexagon 94">
              <a:extLst>
                <a:ext uri="{FF2B5EF4-FFF2-40B4-BE49-F238E27FC236}">
                  <a16:creationId xmlns:a16="http://schemas.microsoft.com/office/drawing/2014/main" id="{DA155E2F-21E5-4DC7-9798-7DE78DAA37EB}"/>
                </a:ext>
              </a:extLst>
            </p:cNvPr>
            <p:cNvSpPr/>
            <p:nvPr/>
          </p:nvSpPr>
          <p:spPr>
            <a:xfrm rot="5400000">
              <a:off x="4925073" y="102550"/>
              <a:ext cx="1545236" cy="1344355"/>
            </a:xfrm>
            <a:prstGeom prst="hexagon">
              <a:avLst>
                <a:gd name="adj" fmla="val 25000"/>
                <a:gd name="vf" fmla="val 115470"/>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6" name="Hexagon 4">
              <a:extLst>
                <a:ext uri="{FF2B5EF4-FFF2-40B4-BE49-F238E27FC236}">
                  <a16:creationId xmlns:a16="http://schemas.microsoft.com/office/drawing/2014/main" id="{F72CBD0A-B31A-41CA-B22B-AE8527E42386}"/>
                </a:ext>
              </a:extLst>
            </p:cNvPr>
            <p:cNvSpPr/>
            <p:nvPr/>
          </p:nvSpPr>
          <p:spPr>
            <a:xfrm>
              <a:off x="5235008" y="242909"/>
              <a:ext cx="925365" cy="1063638"/>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defTabSz="333362">
                <a:lnSpc>
                  <a:spcPct val="90000"/>
                </a:lnSpc>
                <a:spcBef>
                  <a:spcPct val="0"/>
                </a:spcBef>
                <a:spcAft>
                  <a:spcPct val="35000"/>
                </a:spcAft>
                <a:defRPr/>
              </a:pPr>
              <a:r>
                <a:rPr lang="en-US" sz="1000" b="1">
                  <a:solidFill>
                    <a:srgbClr val="00C9FF"/>
                  </a:solidFill>
                  <a:latin typeface="Arial"/>
                </a:rPr>
                <a:t>Clear Migration</a:t>
              </a:r>
            </a:p>
          </p:txBody>
        </p:sp>
      </p:grpSp>
      <p:grpSp>
        <p:nvGrpSpPr>
          <p:cNvPr id="97" name="Group 96">
            <a:extLst>
              <a:ext uri="{FF2B5EF4-FFF2-40B4-BE49-F238E27FC236}">
                <a16:creationId xmlns:a16="http://schemas.microsoft.com/office/drawing/2014/main" id="{8BF68AF4-D42E-4346-971B-1E1828C2332C}"/>
              </a:ext>
            </a:extLst>
          </p:cNvPr>
          <p:cNvGrpSpPr/>
          <p:nvPr/>
        </p:nvGrpSpPr>
        <p:grpSpPr>
          <a:xfrm>
            <a:off x="1265908" y="2032632"/>
            <a:ext cx="1120296" cy="1287697"/>
            <a:chOff x="5025513" y="2110"/>
            <a:chExt cx="1344355" cy="1545236"/>
          </a:xfrm>
          <a:solidFill>
            <a:schemeClr val="tx1"/>
          </a:solidFill>
          <a:scene3d>
            <a:camera prst="orthographicFront">
              <a:rot lat="0" lon="0" rev="0"/>
            </a:camera>
            <a:lightRig rig="contrasting" dir="t">
              <a:rot lat="0" lon="0" rev="1200000"/>
            </a:lightRig>
          </a:scene3d>
        </p:grpSpPr>
        <p:sp>
          <p:nvSpPr>
            <p:cNvPr id="98" name="Hexagon 97">
              <a:extLst>
                <a:ext uri="{FF2B5EF4-FFF2-40B4-BE49-F238E27FC236}">
                  <a16:creationId xmlns:a16="http://schemas.microsoft.com/office/drawing/2014/main" id="{7EDCEE73-99CC-4912-8134-0B767B8DA7F5}"/>
                </a:ext>
              </a:extLst>
            </p:cNvPr>
            <p:cNvSpPr/>
            <p:nvPr/>
          </p:nvSpPr>
          <p:spPr>
            <a:xfrm rot="5400000">
              <a:off x="4925073" y="102550"/>
              <a:ext cx="1545236" cy="1344355"/>
            </a:xfrm>
            <a:prstGeom prst="hexagon">
              <a:avLst>
                <a:gd name="adj" fmla="val 25000"/>
                <a:gd name="vf" fmla="val 115470"/>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9" name="Hexagon 4">
              <a:extLst>
                <a:ext uri="{FF2B5EF4-FFF2-40B4-BE49-F238E27FC236}">
                  <a16:creationId xmlns:a16="http://schemas.microsoft.com/office/drawing/2014/main" id="{F7EBFDA5-1053-47CB-84C8-F65C73051BBA}"/>
                </a:ext>
              </a:extLst>
            </p:cNvPr>
            <p:cNvSpPr/>
            <p:nvPr/>
          </p:nvSpPr>
          <p:spPr>
            <a:xfrm>
              <a:off x="5087252" y="242909"/>
              <a:ext cx="1218116" cy="1063638"/>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defTabSz="333362">
                <a:lnSpc>
                  <a:spcPct val="90000"/>
                </a:lnSpc>
                <a:spcBef>
                  <a:spcPct val="0"/>
                </a:spcBef>
                <a:spcAft>
                  <a:spcPct val="35000"/>
                </a:spcAft>
                <a:defRPr/>
              </a:pPr>
              <a:r>
                <a:rPr lang="en-US" sz="1000" b="1">
                  <a:solidFill>
                    <a:srgbClr val="FFFFFF"/>
                  </a:solidFill>
                  <a:latin typeface="Arial"/>
                </a:rPr>
                <a:t>Transformation Easy Planner (TEP)</a:t>
              </a:r>
            </a:p>
          </p:txBody>
        </p:sp>
      </p:grpSp>
      <p:grpSp>
        <p:nvGrpSpPr>
          <p:cNvPr id="100" name="Group 99">
            <a:extLst>
              <a:ext uri="{FF2B5EF4-FFF2-40B4-BE49-F238E27FC236}">
                <a16:creationId xmlns:a16="http://schemas.microsoft.com/office/drawing/2014/main" id="{5FEC9080-BB50-4114-A707-C05ED5988D47}"/>
              </a:ext>
            </a:extLst>
          </p:cNvPr>
          <p:cNvGrpSpPr/>
          <p:nvPr/>
        </p:nvGrpSpPr>
        <p:grpSpPr>
          <a:xfrm>
            <a:off x="8430780" y="2052207"/>
            <a:ext cx="1120296" cy="1287697"/>
            <a:chOff x="5025513" y="2110"/>
            <a:chExt cx="1344355" cy="1545236"/>
          </a:xfrm>
          <a:solidFill>
            <a:schemeClr val="tx1"/>
          </a:solidFill>
          <a:scene3d>
            <a:camera prst="orthographicFront">
              <a:rot lat="0" lon="0" rev="0"/>
            </a:camera>
            <a:lightRig rig="contrasting" dir="t">
              <a:rot lat="0" lon="0" rev="1200000"/>
            </a:lightRig>
          </a:scene3d>
        </p:grpSpPr>
        <p:sp>
          <p:nvSpPr>
            <p:cNvPr id="101" name="Hexagon 100">
              <a:extLst>
                <a:ext uri="{FF2B5EF4-FFF2-40B4-BE49-F238E27FC236}">
                  <a16:creationId xmlns:a16="http://schemas.microsoft.com/office/drawing/2014/main" id="{B3D1F911-B823-44B1-AC51-EB9E131CA797}"/>
                </a:ext>
              </a:extLst>
            </p:cNvPr>
            <p:cNvSpPr/>
            <p:nvPr/>
          </p:nvSpPr>
          <p:spPr>
            <a:xfrm rot="5400000">
              <a:off x="4925073" y="102550"/>
              <a:ext cx="1545236" cy="1344355"/>
            </a:xfrm>
            <a:prstGeom prst="hexagon">
              <a:avLst>
                <a:gd name="adj" fmla="val 25000"/>
                <a:gd name="vf" fmla="val 115470"/>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2" name="Hexagon 4">
              <a:extLst>
                <a:ext uri="{FF2B5EF4-FFF2-40B4-BE49-F238E27FC236}">
                  <a16:creationId xmlns:a16="http://schemas.microsoft.com/office/drawing/2014/main" id="{0D4BCCB5-757A-4DC0-B1F0-9AB9FBF84B7C}"/>
                </a:ext>
              </a:extLst>
            </p:cNvPr>
            <p:cNvSpPr/>
            <p:nvPr/>
          </p:nvSpPr>
          <p:spPr>
            <a:xfrm>
              <a:off x="5235008" y="242909"/>
              <a:ext cx="925365" cy="1063638"/>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defTabSz="333362">
                <a:lnSpc>
                  <a:spcPct val="90000"/>
                </a:lnSpc>
                <a:spcBef>
                  <a:spcPct val="0"/>
                </a:spcBef>
                <a:spcAft>
                  <a:spcPct val="35000"/>
                </a:spcAft>
                <a:defRPr/>
              </a:pPr>
              <a:r>
                <a:rPr lang="en-US" sz="1000" b="1">
                  <a:solidFill>
                    <a:srgbClr val="FFFFFF"/>
                  </a:solidFill>
                  <a:latin typeface="Arial"/>
                </a:rPr>
                <a:t>API &amp; Integration Discovery</a:t>
              </a:r>
            </a:p>
          </p:txBody>
        </p:sp>
      </p:grpSp>
      <p:grpSp>
        <p:nvGrpSpPr>
          <p:cNvPr id="103" name="Group 102">
            <a:extLst>
              <a:ext uri="{FF2B5EF4-FFF2-40B4-BE49-F238E27FC236}">
                <a16:creationId xmlns:a16="http://schemas.microsoft.com/office/drawing/2014/main" id="{412574E1-2D15-48C8-B693-759F1967D292}"/>
              </a:ext>
            </a:extLst>
          </p:cNvPr>
          <p:cNvGrpSpPr/>
          <p:nvPr/>
        </p:nvGrpSpPr>
        <p:grpSpPr>
          <a:xfrm>
            <a:off x="6048325" y="4226883"/>
            <a:ext cx="1120296" cy="1287697"/>
            <a:chOff x="5025513" y="2110"/>
            <a:chExt cx="1344355" cy="1545236"/>
          </a:xfrm>
          <a:solidFill>
            <a:schemeClr val="tx1"/>
          </a:solidFill>
          <a:scene3d>
            <a:camera prst="orthographicFront">
              <a:rot lat="0" lon="0" rev="0"/>
            </a:camera>
            <a:lightRig rig="contrasting" dir="t">
              <a:rot lat="0" lon="0" rev="1200000"/>
            </a:lightRig>
          </a:scene3d>
        </p:grpSpPr>
        <p:sp>
          <p:nvSpPr>
            <p:cNvPr id="104" name="Hexagon 103">
              <a:extLst>
                <a:ext uri="{FF2B5EF4-FFF2-40B4-BE49-F238E27FC236}">
                  <a16:creationId xmlns:a16="http://schemas.microsoft.com/office/drawing/2014/main" id="{4F5E451E-F749-477A-8D07-F870EDB883D5}"/>
                </a:ext>
              </a:extLst>
            </p:cNvPr>
            <p:cNvSpPr/>
            <p:nvPr/>
          </p:nvSpPr>
          <p:spPr>
            <a:xfrm rot="5400000">
              <a:off x="4925073" y="102550"/>
              <a:ext cx="1545236" cy="1344355"/>
            </a:xfrm>
            <a:prstGeom prst="hexagon">
              <a:avLst>
                <a:gd name="adj" fmla="val 25000"/>
                <a:gd name="vf" fmla="val 115470"/>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5" name="Hexagon 4">
              <a:extLst>
                <a:ext uri="{FF2B5EF4-FFF2-40B4-BE49-F238E27FC236}">
                  <a16:creationId xmlns:a16="http://schemas.microsoft.com/office/drawing/2014/main" id="{471B3122-4B8A-4D2D-943F-2BD2D67F2626}"/>
                </a:ext>
              </a:extLst>
            </p:cNvPr>
            <p:cNvSpPr/>
            <p:nvPr/>
          </p:nvSpPr>
          <p:spPr>
            <a:xfrm>
              <a:off x="5149355" y="242909"/>
              <a:ext cx="1086719" cy="1063638"/>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defTabSz="333362">
                <a:lnSpc>
                  <a:spcPct val="90000"/>
                </a:lnSpc>
                <a:spcBef>
                  <a:spcPct val="0"/>
                </a:spcBef>
                <a:spcAft>
                  <a:spcPct val="35000"/>
                </a:spcAft>
                <a:defRPr/>
              </a:pPr>
              <a:r>
                <a:rPr lang="en-US" sz="1000" b="1">
                  <a:solidFill>
                    <a:srgbClr val="FFED00"/>
                  </a:solidFill>
                  <a:latin typeface="Arial"/>
                </a:rPr>
                <a:t>Architecture Discovery &amp; Blueprinting - CAST Imaging</a:t>
              </a:r>
            </a:p>
          </p:txBody>
        </p:sp>
      </p:grpSp>
      <p:grpSp>
        <p:nvGrpSpPr>
          <p:cNvPr id="106" name="Group 105">
            <a:extLst>
              <a:ext uri="{FF2B5EF4-FFF2-40B4-BE49-F238E27FC236}">
                <a16:creationId xmlns:a16="http://schemas.microsoft.com/office/drawing/2014/main" id="{72B2A5A8-A6CC-464C-A73B-8A872123AB8C}"/>
              </a:ext>
            </a:extLst>
          </p:cNvPr>
          <p:cNvGrpSpPr/>
          <p:nvPr/>
        </p:nvGrpSpPr>
        <p:grpSpPr>
          <a:xfrm>
            <a:off x="7240969" y="4226884"/>
            <a:ext cx="1120296" cy="1287697"/>
            <a:chOff x="5025513" y="2110"/>
            <a:chExt cx="1344355" cy="1545236"/>
          </a:xfrm>
          <a:solidFill>
            <a:schemeClr val="tx1"/>
          </a:solidFill>
          <a:scene3d>
            <a:camera prst="orthographicFront">
              <a:rot lat="0" lon="0" rev="0"/>
            </a:camera>
            <a:lightRig rig="contrasting" dir="t">
              <a:rot lat="0" lon="0" rev="1200000"/>
            </a:lightRig>
          </a:scene3d>
        </p:grpSpPr>
        <p:sp>
          <p:nvSpPr>
            <p:cNvPr id="107" name="Hexagon 106">
              <a:extLst>
                <a:ext uri="{FF2B5EF4-FFF2-40B4-BE49-F238E27FC236}">
                  <a16:creationId xmlns:a16="http://schemas.microsoft.com/office/drawing/2014/main" id="{239682E1-3BB9-4E0F-B51B-01E0F7746774}"/>
                </a:ext>
              </a:extLst>
            </p:cNvPr>
            <p:cNvSpPr/>
            <p:nvPr/>
          </p:nvSpPr>
          <p:spPr>
            <a:xfrm rot="5400000">
              <a:off x="4925073" y="102550"/>
              <a:ext cx="1545236" cy="1344355"/>
            </a:xfrm>
            <a:prstGeom prst="hexagon">
              <a:avLst>
                <a:gd name="adj" fmla="val 25000"/>
                <a:gd name="vf" fmla="val 115470"/>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8" name="Hexagon 4">
              <a:extLst>
                <a:ext uri="{FF2B5EF4-FFF2-40B4-BE49-F238E27FC236}">
                  <a16:creationId xmlns:a16="http://schemas.microsoft.com/office/drawing/2014/main" id="{29C91848-B59E-453D-9C7F-FC012D9B1C34}"/>
                </a:ext>
              </a:extLst>
            </p:cNvPr>
            <p:cNvSpPr/>
            <p:nvPr/>
          </p:nvSpPr>
          <p:spPr>
            <a:xfrm>
              <a:off x="5173850" y="242909"/>
              <a:ext cx="1035564" cy="1063638"/>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defTabSz="333362">
                <a:lnSpc>
                  <a:spcPct val="90000"/>
                </a:lnSpc>
                <a:spcBef>
                  <a:spcPct val="0"/>
                </a:spcBef>
                <a:spcAft>
                  <a:spcPct val="35000"/>
                </a:spcAft>
                <a:defRPr/>
              </a:pPr>
              <a:r>
                <a:rPr lang="en-US" sz="1000" b="1">
                  <a:solidFill>
                    <a:srgbClr val="FFED00"/>
                  </a:solidFill>
                  <a:latin typeface="Arial"/>
                </a:rPr>
                <a:t>UD Inventory Discovery</a:t>
              </a:r>
            </a:p>
          </p:txBody>
        </p:sp>
      </p:grpSp>
      <p:grpSp>
        <p:nvGrpSpPr>
          <p:cNvPr id="109" name="Group 108">
            <a:extLst>
              <a:ext uri="{FF2B5EF4-FFF2-40B4-BE49-F238E27FC236}">
                <a16:creationId xmlns:a16="http://schemas.microsoft.com/office/drawing/2014/main" id="{997342A7-6282-4896-9D4B-DD5FA90AFB1B}"/>
              </a:ext>
            </a:extLst>
          </p:cNvPr>
          <p:cNvGrpSpPr/>
          <p:nvPr/>
        </p:nvGrpSpPr>
        <p:grpSpPr>
          <a:xfrm>
            <a:off x="8430645" y="4216307"/>
            <a:ext cx="1120296" cy="1287697"/>
            <a:chOff x="5025513" y="2110"/>
            <a:chExt cx="1344355" cy="1545236"/>
          </a:xfrm>
          <a:solidFill>
            <a:schemeClr val="tx1"/>
          </a:solidFill>
          <a:scene3d>
            <a:camera prst="orthographicFront">
              <a:rot lat="0" lon="0" rev="0"/>
            </a:camera>
            <a:lightRig rig="contrasting" dir="t">
              <a:rot lat="0" lon="0" rev="1200000"/>
            </a:lightRig>
          </a:scene3d>
        </p:grpSpPr>
        <p:sp>
          <p:nvSpPr>
            <p:cNvPr id="110" name="Hexagon 109">
              <a:extLst>
                <a:ext uri="{FF2B5EF4-FFF2-40B4-BE49-F238E27FC236}">
                  <a16:creationId xmlns:a16="http://schemas.microsoft.com/office/drawing/2014/main" id="{03DB2880-C171-4A36-AEA0-27C6441EA845}"/>
                </a:ext>
              </a:extLst>
            </p:cNvPr>
            <p:cNvSpPr/>
            <p:nvPr/>
          </p:nvSpPr>
          <p:spPr>
            <a:xfrm rot="5400000">
              <a:off x="4925073" y="102550"/>
              <a:ext cx="1545236" cy="1344355"/>
            </a:xfrm>
            <a:prstGeom prst="hexagon">
              <a:avLst>
                <a:gd name="adj" fmla="val 25000"/>
                <a:gd name="vf" fmla="val 115470"/>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1" name="Hexagon 4">
              <a:extLst>
                <a:ext uri="{FF2B5EF4-FFF2-40B4-BE49-F238E27FC236}">
                  <a16:creationId xmlns:a16="http://schemas.microsoft.com/office/drawing/2014/main" id="{7C3B3573-54D3-4224-A481-7649A91860FD}"/>
                </a:ext>
              </a:extLst>
            </p:cNvPr>
            <p:cNvSpPr/>
            <p:nvPr/>
          </p:nvSpPr>
          <p:spPr>
            <a:xfrm>
              <a:off x="5235008" y="242909"/>
              <a:ext cx="974406" cy="1063638"/>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defTabSz="333362">
                <a:lnSpc>
                  <a:spcPct val="90000"/>
                </a:lnSpc>
                <a:spcBef>
                  <a:spcPct val="0"/>
                </a:spcBef>
                <a:spcAft>
                  <a:spcPct val="35000"/>
                </a:spcAft>
                <a:defRPr/>
              </a:pPr>
              <a:r>
                <a:rPr lang="en-US" sz="1000" b="1">
                  <a:solidFill>
                    <a:srgbClr val="FFED00"/>
                  </a:solidFill>
                  <a:latin typeface="Arial"/>
                </a:rPr>
                <a:t>Apps-Infra Dependency Analysis</a:t>
              </a:r>
            </a:p>
          </p:txBody>
        </p:sp>
      </p:grpSp>
      <p:grpSp>
        <p:nvGrpSpPr>
          <p:cNvPr id="112" name="Group 111">
            <a:extLst>
              <a:ext uri="{FF2B5EF4-FFF2-40B4-BE49-F238E27FC236}">
                <a16:creationId xmlns:a16="http://schemas.microsoft.com/office/drawing/2014/main" id="{B3B78171-4CA2-45C8-BF99-E83839A4516C}"/>
              </a:ext>
            </a:extLst>
          </p:cNvPr>
          <p:cNvGrpSpPr/>
          <p:nvPr/>
        </p:nvGrpSpPr>
        <p:grpSpPr>
          <a:xfrm>
            <a:off x="9632340" y="2058247"/>
            <a:ext cx="1120296" cy="1287697"/>
            <a:chOff x="5025513" y="2110"/>
            <a:chExt cx="1344355" cy="1545236"/>
          </a:xfrm>
          <a:solidFill>
            <a:schemeClr val="tx1"/>
          </a:solidFill>
          <a:scene3d>
            <a:camera prst="orthographicFront">
              <a:rot lat="0" lon="0" rev="0"/>
            </a:camera>
            <a:lightRig rig="contrasting" dir="t">
              <a:rot lat="0" lon="0" rev="1200000"/>
            </a:lightRig>
          </a:scene3d>
        </p:grpSpPr>
        <p:sp>
          <p:nvSpPr>
            <p:cNvPr id="113" name="Hexagon 112">
              <a:extLst>
                <a:ext uri="{FF2B5EF4-FFF2-40B4-BE49-F238E27FC236}">
                  <a16:creationId xmlns:a16="http://schemas.microsoft.com/office/drawing/2014/main" id="{0ED685F1-6429-407E-BC80-337303FD50AC}"/>
                </a:ext>
              </a:extLst>
            </p:cNvPr>
            <p:cNvSpPr/>
            <p:nvPr/>
          </p:nvSpPr>
          <p:spPr>
            <a:xfrm rot="5400000">
              <a:off x="4925073" y="102550"/>
              <a:ext cx="1545236" cy="1344355"/>
            </a:xfrm>
            <a:prstGeom prst="hexagon">
              <a:avLst>
                <a:gd name="adj" fmla="val 25000"/>
                <a:gd name="vf" fmla="val 115470"/>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4" name="Hexagon 4">
              <a:extLst>
                <a:ext uri="{FF2B5EF4-FFF2-40B4-BE49-F238E27FC236}">
                  <a16:creationId xmlns:a16="http://schemas.microsoft.com/office/drawing/2014/main" id="{8838ABF9-502B-496D-ADD2-2DA6B843960C}"/>
                </a:ext>
              </a:extLst>
            </p:cNvPr>
            <p:cNvSpPr/>
            <p:nvPr/>
          </p:nvSpPr>
          <p:spPr>
            <a:xfrm>
              <a:off x="5212067" y="242909"/>
              <a:ext cx="1008620" cy="1063638"/>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defTabSz="333362">
                <a:lnSpc>
                  <a:spcPct val="90000"/>
                </a:lnSpc>
                <a:spcBef>
                  <a:spcPct val="0"/>
                </a:spcBef>
                <a:spcAft>
                  <a:spcPct val="35000"/>
                </a:spcAft>
                <a:defRPr/>
              </a:pPr>
              <a:r>
                <a:rPr lang="en-US" sz="1000" b="1">
                  <a:solidFill>
                    <a:srgbClr val="FFFFFF"/>
                  </a:solidFill>
                  <a:latin typeface="Arial"/>
                </a:rPr>
                <a:t>Cloud Native Assessment</a:t>
              </a:r>
            </a:p>
          </p:txBody>
        </p:sp>
      </p:grpSp>
      <p:grpSp>
        <p:nvGrpSpPr>
          <p:cNvPr id="115" name="Group 114">
            <a:extLst>
              <a:ext uri="{FF2B5EF4-FFF2-40B4-BE49-F238E27FC236}">
                <a16:creationId xmlns:a16="http://schemas.microsoft.com/office/drawing/2014/main" id="{2A4C35DE-D393-4AB6-98E9-131A031A1B5F}"/>
              </a:ext>
            </a:extLst>
          </p:cNvPr>
          <p:cNvGrpSpPr/>
          <p:nvPr/>
        </p:nvGrpSpPr>
        <p:grpSpPr>
          <a:xfrm>
            <a:off x="7843756" y="3149272"/>
            <a:ext cx="1120296" cy="1287697"/>
            <a:chOff x="5025513" y="2110"/>
            <a:chExt cx="1344355" cy="1545236"/>
          </a:xfrm>
          <a:solidFill>
            <a:schemeClr val="tx1"/>
          </a:solidFill>
          <a:scene3d>
            <a:camera prst="orthographicFront">
              <a:rot lat="0" lon="0" rev="0"/>
            </a:camera>
            <a:lightRig rig="contrasting" dir="t">
              <a:rot lat="0" lon="0" rev="1200000"/>
            </a:lightRig>
          </a:scene3d>
        </p:grpSpPr>
        <p:sp>
          <p:nvSpPr>
            <p:cNvPr id="116" name="Hexagon 115">
              <a:extLst>
                <a:ext uri="{FF2B5EF4-FFF2-40B4-BE49-F238E27FC236}">
                  <a16:creationId xmlns:a16="http://schemas.microsoft.com/office/drawing/2014/main" id="{47C5BFD4-623B-497F-92F5-EA9ED51F421E}"/>
                </a:ext>
              </a:extLst>
            </p:cNvPr>
            <p:cNvSpPr/>
            <p:nvPr/>
          </p:nvSpPr>
          <p:spPr>
            <a:xfrm rot="5400000">
              <a:off x="4925073" y="102550"/>
              <a:ext cx="1545236" cy="1344355"/>
            </a:xfrm>
            <a:prstGeom prst="hexagon">
              <a:avLst>
                <a:gd name="adj" fmla="val 25000"/>
                <a:gd name="vf" fmla="val 115470"/>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7" name="Hexagon 4">
              <a:extLst>
                <a:ext uri="{FF2B5EF4-FFF2-40B4-BE49-F238E27FC236}">
                  <a16:creationId xmlns:a16="http://schemas.microsoft.com/office/drawing/2014/main" id="{B30DB69E-D067-4CC9-8280-685D7188CBF8}"/>
                </a:ext>
              </a:extLst>
            </p:cNvPr>
            <p:cNvSpPr/>
            <p:nvPr/>
          </p:nvSpPr>
          <p:spPr>
            <a:xfrm>
              <a:off x="5235008" y="242909"/>
              <a:ext cx="925365" cy="1063638"/>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defTabSz="333362">
                <a:lnSpc>
                  <a:spcPct val="90000"/>
                </a:lnSpc>
                <a:spcBef>
                  <a:spcPct val="0"/>
                </a:spcBef>
                <a:spcAft>
                  <a:spcPct val="35000"/>
                </a:spcAft>
                <a:defRPr/>
              </a:pPr>
              <a:r>
                <a:rPr lang="en-US" sz="1000" b="1">
                  <a:solidFill>
                    <a:srgbClr val="00C9FF"/>
                  </a:solidFill>
                  <a:latin typeface="Arial"/>
                </a:rPr>
                <a:t>Clear Foundation</a:t>
              </a:r>
            </a:p>
          </p:txBody>
        </p:sp>
      </p:grpSp>
      <p:grpSp>
        <p:nvGrpSpPr>
          <p:cNvPr id="118" name="Group 117">
            <a:extLst>
              <a:ext uri="{FF2B5EF4-FFF2-40B4-BE49-F238E27FC236}">
                <a16:creationId xmlns:a16="http://schemas.microsoft.com/office/drawing/2014/main" id="{E5D62B3D-E44A-4F6A-9980-CE72770F3AF9}"/>
              </a:ext>
            </a:extLst>
          </p:cNvPr>
          <p:cNvGrpSpPr/>
          <p:nvPr/>
        </p:nvGrpSpPr>
        <p:grpSpPr>
          <a:xfrm>
            <a:off x="3657007" y="4216306"/>
            <a:ext cx="1120296" cy="1287697"/>
            <a:chOff x="5025513" y="2110"/>
            <a:chExt cx="1344355" cy="1545236"/>
          </a:xfrm>
          <a:solidFill>
            <a:schemeClr val="tx1"/>
          </a:solidFill>
          <a:scene3d>
            <a:camera prst="orthographicFront">
              <a:rot lat="0" lon="0" rev="0"/>
            </a:camera>
            <a:lightRig rig="contrasting" dir="t">
              <a:rot lat="0" lon="0" rev="1200000"/>
            </a:lightRig>
          </a:scene3d>
        </p:grpSpPr>
        <p:sp>
          <p:nvSpPr>
            <p:cNvPr id="119" name="Hexagon 118">
              <a:extLst>
                <a:ext uri="{FF2B5EF4-FFF2-40B4-BE49-F238E27FC236}">
                  <a16:creationId xmlns:a16="http://schemas.microsoft.com/office/drawing/2014/main" id="{554043A9-9CAA-4DE5-893B-9DEC0D482AF2}"/>
                </a:ext>
              </a:extLst>
            </p:cNvPr>
            <p:cNvSpPr/>
            <p:nvPr/>
          </p:nvSpPr>
          <p:spPr>
            <a:xfrm rot="5400000">
              <a:off x="4925073" y="102550"/>
              <a:ext cx="1545236" cy="1344355"/>
            </a:xfrm>
            <a:prstGeom prst="hexagon">
              <a:avLst>
                <a:gd name="adj" fmla="val 25000"/>
                <a:gd name="vf" fmla="val 115470"/>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0" name="Hexagon 4">
              <a:extLst>
                <a:ext uri="{FF2B5EF4-FFF2-40B4-BE49-F238E27FC236}">
                  <a16:creationId xmlns:a16="http://schemas.microsoft.com/office/drawing/2014/main" id="{EFDE614F-1875-45A6-9373-87B24D3C9D80}"/>
                </a:ext>
              </a:extLst>
            </p:cNvPr>
            <p:cNvSpPr/>
            <p:nvPr/>
          </p:nvSpPr>
          <p:spPr>
            <a:xfrm>
              <a:off x="5235008" y="242909"/>
              <a:ext cx="925365" cy="1063638"/>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defTabSz="333362">
                <a:lnSpc>
                  <a:spcPct val="90000"/>
                </a:lnSpc>
                <a:spcBef>
                  <a:spcPct val="0"/>
                </a:spcBef>
                <a:spcAft>
                  <a:spcPct val="35000"/>
                </a:spcAft>
                <a:defRPr/>
              </a:pPr>
              <a:endParaRPr lang="en-US" sz="1000" b="1">
                <a:solidFill>
                  <a:srgbClr val="FFED00"/>
                </a:solidFill>
                <a:latin typeface="Arial"/>
              </a:endParaRPr>
            </a:p>
          </p:txBody>
        </p:sp>
      </p:grpSp>
      <p:grpSp>
        <p:nvGrpSpPr>
          <p:cNvPr id="121" name="Group 120">
            <a:extLst>
              <a:ext uri="{FF2B5EF4-FFF2-40B4-BE49-F238E27FC236}">
                <a16:creationId xmlns:a16="http://schemas.microsoft.com/office/drawing/2014/main" id="{34DC7301-FA83-40A2-ABFA-6522B46453B7}"/>
              </a:ext>
            </a:extLst>
          </p:cNvPr>
          <p:cNvGrpSpPr/>
          <p:nvPr/>
        </p:nvGrpSpPr>
        <p:grpSpPr>
          <a:xfrm>
            <a:off x="4253268" y="3131553"/>
            <a:ext cx="1120296" cy="1287697"/>
            <a:chOff x="5025513" y="2110"/>
            <a:chExt cx="1344355" cy="1545236"/>
          </a:xfrm>
          <a:solidFill>
            <a:schemeClr val="tx1"/>
          </a:solidFill>
          <a:scene3d>
            <a:camera prst="orthographicFront">
              <a:rot lat="0" lon="0" rev="0"/>
            </a:camera>
            <a:lightRig rig="contrasting" dir="t">
              <a:rot lat="0" lon="0" rev="1200000"/>
            </a:lightRig>
          </a:scene3d>
        </p:grpSpPr>
        <p:sp>
          <p:nvSpPr>
            <p:cNvPr id="122" name="Hexagon 121">
              <a:extLst>
                <a:ext uri="{FF2B5EF4-FFF2-40B4-BE49-F238E27FC236}">
                  <a16:creationId xmlns:a16="http://schemas.microsoft.com/office/drawing/2014/main" id="{76AEFA96-701E-4DF5-AB87-9010D7E7E50B}"/>
                </a:ext>
              </a:extLst>
            </p:cNvPr>
            <p:cNvSpPr/>
            <p:nvPr/>
          </p:nvSpPr>
          <p:spPr>
            <a:xfrm rot="5400000">
              <a:off x="4925073" y="102550"/>
              <a:ext cx="1545236" cy="1344355"/>
            </a:xfrm>
            <a:prstGeom prst="hexagon">
              <a:avLst>
                <a:gd name="adj" fmla="val 25000"/>
                <a:gd name="vf" fmla="val 115470"/>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3" name="Hexagon 4">
              <a:extLst>
                <a:ext uri="{FF2B5EF4-FFF2-40B4-BE49-F238E27FC236}">
                  <a16:creationId xmlns:a16="http://schemas.microsoft.com/office/drawing/2014/main" id="{70F3F264-7660-40C0-A4E2-1558704FB895}"/>
                </a:ext>
              </a:extLst>
            </p:cNvPr>
            <p:cNvSpPr/>
            <p:nvPr/>
          </p:nvSpPr>
          <p:spPr>
            <a:xfrm>
              <a:off x="5235008" y="242909"/>
              <a:ext cx="925365" cy="1063638"/>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defTabSz="333362">
                <a:lnSpc>
                  <a:spcPct val="90000"/>
                </a:lnSpc>
                <a:spcBef>
                  <a:spcPct val="0"/>
                </a:spcBef>
                <a:spcAft>
                  <a:spcPct val="35000"/>
                </a:spcAft>
                <a:defRPr/>
              </a:pPr>
              <a:r>
                <a:rPr lang="en-US" sz="1000" b="1">
                  <a:solidFill>
                    <a:srgbClr val="00C9FF"/>
                  </a:solidFill>
                  <a:latin typeface="Arial"/>
                </a:rPr>
                <a:t>Decision Support Engine</a:t>
              </a:r>
            </a:p>
          </p:txBody>
        </p:sp>
      </p:grpSp>
      <p:grpSp>
        <p:nvGrpSpPr>
          <p:cNvPr id="124" name="Group 123">
            <a:extLst>
              <a:ext uri="{FF2B5EF4-FFF2-40B4-BE49-F238E27FC236}">
                <a16:creationId xmlns:a16="http://schemas.microsoft.com/office/drawing/2014/main" id="{17ABBE40-566B-4847-966C-296455005979}"/>
              </a:ext>
            </a:extLst>
          </p:cNvPr>
          <p:cNvGrpSpPr/>
          <p:nvPr/>
        </p:nvGrpSpPr>
        <p:grpSpPr>
          <a:xfrm>
            <a:off x="5454205" y="3131554"/>
            <a:ext cx="1120296" cy="1287697"/>
            <a:chOff x="5025513" y="2110"/>
            <a:chExt cx="1344355" cy="1545236"/>
          </a:xfrm>
          <a:solidFill>
            <a:schemeClr val="tx1"/>
          </a:solidFill>
          <a:scene3d>
            <a:camera prst="orthographicFront">
              <a:rot lat="0" lon="0" rev="0"/>
            </a:camera>
            <a:lightRig rig="contrasting" dir="t">
              <a:rot lat="0" lon="0" rev="1200000"/>
            </a:lightRig>
          </a:scene3d>
        </p:grpSpPr>
        <p:sp>
          <p:nvSpPr>
            <p:cNvPr id="125" name="Hexagon 124">
              <a:extLst>
                <a:ext uri="{FF2B5EF4-FFF2-40B4-BE49-F238E27FC236}">
                  <a16:creationId xmlns:a16="http://schemas.microsoft.com/office/drawing/2014/main" id="{4C634A02-5248-4760-B3FF-C01B6B6594DB}"/>
                </a:ext>
              </a:extLst>
            </p:cNvPr>
            <p:cNvSpPr/>
            <p:nvPr/>
          </p:nvSpPr>
          <p:spPr>
            <a:xfrm rot="5400000">
              <a:off x="4925073" y="102550"/>
              <a:ext cx="1545236" cy="1344355"/>
            </a:xfrm>
            <a:prstGeom prst="hexagon">
              <a:avLst>
                <a:gd name="adj" fmla="val 25000"/>
                <a:gd name="vf" fmla="val 115470"/>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6" name="Hexagon 4">
              <a:extLst>
                <a:ext uri="{FF2B5EF4-FFF2-40B4-BE49-F238E27FC236}">
                  <a16:creationId xmlns:a16="http://schemas.microsoft.com/office/drawing/2014/main" id="{E04A7B41-6986-47C9-8CCE-9576FCC9C7A0}"/>
                </a:ext>
              </a:extLst>
            </p:cNvPr>
            <p:cNvSpPr/>
            <p:nvPr/>
          </p:nvSpPr>
          <p:spPr>
            <a:xfrm>
              <a:off x="5185968" y="242909"/>
              <a:ext cx="1022051" cy="1063638"/>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defTabSz="333362">
                <a:lnSpc>
                  <a:spcPct val="90000"/>
                </a:lnSpc>
                <a:spcBef>
                  <a:spcPct val="0"/>
                </a:spcBef>
                <a:spcAft>
                  <a:spcPct val="35000"/>
                </a:spcAft>
                <a:defRPr/>
              </a:pPr>
              <a:r>
                <a:rPr lang="en-US" sz="1000" b="1">
                  <a:solidFill>
                    <a:srgbClr val="00C9FF"/>
                  </a:solidFill>
                  <a:latin typeface="Arial"/>
                </a:rPr>
                <a:t>Value Management</a:t>
              </a:r>
            </a:p>
          </p:txBody>
        </p:sp>
      </p:grpSp>
      <p:grpSp>
        <p:nvGrpSpPr>
          <p:cNvPr id="127" name="Group 126">
            <a:extLst>
              <a:ext uri="{FF2B5EF4-FFF2-40B4-BE49-F238E27FC236}">
                <a16:creationId xmlns:a16="http://schemas.microsoft.com/office/drawing/2014/main" id="{6A99CE50-A179-4E1B-9558-786DA9929E4D}"/>
              </a:ext>
            </a:extLst>
          </p:cNvPr>
          <p:cNvGrpSpPr/>
          <p:nvPr/>
        </p:nvGrpSpPr>
        <p:grpSpPr>
          <a:xfrm>
            <a:off x="9622582" y="4241771"/>
            <a:ext cx="1120296" cy="1287697"/>
            <a:chOff x="5025513" y="2110"/>
            <a:chExt cx="1344355" cy="1545236"/>
          </a:xfrm>
          <a:solidFill>
            <a:schemeClr val="tx1"/>
          </a:solidFill>
          <a:scene3d>
            <a:camera prst="orthographicFront">
              <a:rot lat="0" lon="0" rev="0"/>
            </a:camera>
            <a:lightRig rig="contrasting" dir="t">
              <a:rot lat="0" lon="0" rev="1200000"/>
            </a:lightRig>
          </a:scene3d>
        </p:grpSpPr>
        <p:sp>
          <p:nvSpPr>
            <p:cNvPr id="128" name="Hexagon 127">
              <a:extLst>
                <a:ext uri="{FF2B5EF4-FFF2-40B4-BE49-F238E27FC236}">
                  <a16:creationId xmlns:a16="http://schemas.microsoft.com/office/drawing/2014/main" id="{43A63E9A-191E-4702-A1BD-FCE6BF689349}"/>
                </a:ext>
              </a:extLst>
            </p:cNvPr>
            <p:cNvSpPr/>
            <p:nvPr/>
          </p:nvSpPr>
          <p:spPr>
            <a:xfrm rot="5400000">
              <a:off x="4925073" y="102550"/>
              <a:ext cx="1545236" cy="1344355"/>
            </a:xfrm>
            <a:prstGeom prst="hexagon">
              <a:avLst>
                <a:gd name="adj" fmla="val 25000"/>
                <a:gd name="vf" fmla="val 115470"/>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9" name="Hexagon 4">
              <a:extLst>
                <a:ext uri="{FF2B5EF4-FFF2-40B4-BE49-F238E27FC236}">
                  <a16:creationId xmlns:a16="http://schemas.microsoft.com/office/drawing/2014/main" id="{B3A54BDD-DCB9-4451-A979-56E709DDDB55}"/>
                </a:ext>
              </a:extLst>
            </p:cNvPr>
            <p:cNvSpPr/>
            <p:nvPr/>
          </p:nvSpPr>
          <p:spPr>
            <a:xfrm>
              <a:off x="5235008" y="242909"/>
              <a:ext cx="971690" cy="1063638"/>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defTabSz="333362">
                <a:lnSpc>
                  <a:spcPct val="90000"/>
                </a:lnSpc>
                <a:spcBef>
                  <a:spcPct val="0"/>
                </a:spcBef>
                <a:spcAft>
                  <a:spcPct val="35000"/>
                </a:spcAft>
                <a:defRPr/>
              </a:pPr>
              <a:r>
                <a:rPr lang="en-US" sz="1000" b="1">
                  <a:solidFill>
                    <a:srgbClr val="FFED00"/>
                  </a:solidFill>
                  <a:latin typeface="Arial"/>
                </a:rPr>
                <a:t>Mainframe Rapid Assessment</a:t>
              </a:r>
            </a:p>
          </p:txBody>
        </p:sp>
      </p:grpSp>
      <p:grpSp>
        <p:nvGrpSpPr>
          <p:cNvPr id="130" name="Group 129">
            <a:extLst>
              <a:ext uri="{FF2B5EF4-FFF2-40B4-BE49-F238E27FC236}">
                <a16:creationId xmlns:a16="http://schemas.microsoft.com/office/drawing/2014/main" id="{A69CE053-F4F4-4EBF-A372-92E4291C0EE3}"/>
              </a:ext>
            </a:extLst>
          </p:cNvPr>
          <p:cNvGrpSpPr/>
          <p:nvPr/>
        </p:nvGrpSpPr>
        <p:grpSpPr>
          <a:xfrm>
            <a:off x="6648845" y="3142289"/>
            <a:ext cx="1120296" cy="1287697"/>
            <a:chOff x="5025513" y="2110"/>
            <a:chExt cx="1344355" cy="1545236"/>
          </a:xfrm>
          <a:solidFill>
            <a:schemeClr val="tx1"/>
          </a:solidFill>
          <a:scene3d>
            <a:camera prst="orthographicFront">
              <a:rot lat="0" lon="0" rev="0"/>
            </a:camera>
            <a:lightRig rig="contrasting" dir="t">
              <a:rot lat="0" lon="0" rev="1200000"/>
            </a:lightRig>
          </a:scene3d>
        </p:grpSpPr>
        <p:sp>
          <p:nvSpPr>
            <p:cNvPr id="131" name="Hexagon 130">
              <a:extLst>
                <a:ext uri="{FF2B5EF4-FFF2-40B4-BE49-F238E27FC236}">
                  <a16:creationId xmlns:a16="http://schemas.microsoft.com/office/drawing/2014/main" id="{86E05621-0433-4021-B0A9-EEAE2B8A5C52}"/>
                </a:ext>
              </a:extLst>
            </p:cNvPr>
            <p:cNvSpPr/>
            <p:nvPr/>
          </p:nvSpPr>
          <p:spPr>
            <a:xfrm rot="5400000">
              <a:off x="4925073" y="102550"/>
              <a:ext cx="1545236" cy="1344355"/>
            </a:xfrm>
            <a:prstGeom prst="hexagon">
              <a:avLst>
                <a:gd name="adj" fmla="val 25000"/>
                <a:gd name="vf" fmla="val 115470"/>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32" name="Hexagon 4">
              <a:extLst>
                <a:ext uri="{FF2B5EF4-FFF2-40B4-BE49-F238E27FC236}">
                  <a16:creationId xmlns:a16="http://schemas.microsoft.com/office/drawing/2014/main" id="{39829FB5-C05C-47E1-AE63-2816F8AC87BF}"/>
                </a:ext>
              </a:extLst>
            </p:cNvPr>
            <p:cNvSpPr/>
            <p:nvPr/>
          </p:nvSpPr>
          <p:spPr>
            <a:xfrm>
              <a:off x="5235008" y="242909"/>
              <a:ext cx="986524" cy="1063638"/>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defTabSz="333362">
                <a:lnSpc>
                  <a:spcPct val="90000"/>
                </a:lnSpc>
                <a:spcBef>
                  <a:spcPct val="0"/>
                </a:spcBef>
                <a:spcAft>
                  <a:spcPct val="35000"/>
                </a:spcAft>
                <a:defRPr/>
              </a:pPr>
              <a:r>
                <a:rPr lang="en-US" sz="1000" b="1">
                  <a:solidFill>
                    <a:srgbClr val="00C9FF"/>
                  </a:solidFill>
                  <a:latin typeface="Arial"/>
                </a:rPr>
                <a:t>BluePrint Assessment</a:t>
              </a:r>
            </a:p>
          </p:txBody>
        </p:sp>
      </p:grpSp>
      <p:grpSp>
        <p:nvGrpSpPr>
          <p:cNvPr id="133" name="Group 132">
            <a:extLst>
              <a:ext uri="{FF2B5EF4-FFF2-40B4-BE49-F238E27FC236}">
                <a16:creationId xmlns:a16="http://schemas.microsoft.com/office/drawing/2014/main" id="{C71B41A8-280E-4605-B52D-943ECC3C2CA1}"/>
              </a:ext>
            </a:extLst>
          </p:cNvPr>
          <p:cNvGrpSpPr/>
          <p:nvPr/>
        </p:nvGrpSpPr>
        <p:grpSpPr>
          <a:xfrm>
            <a:off x="4865813" y="4226884"/>
            <a:ext cx="1125874" cy="1287697"/>
            <a:chOff x="5025513" y="2110"/>
            <a:chExt cx="1351049" cy="1545236"/>
          </a:xfrm>
          <a:solidFill>
            <a:schemeClr val="tx1"/>
          </a:solidFill>
          <a:scene3d>
            <a:camera prst="orthographicFront">
              <a:rot lat="0" lon="0" rev="0"/>
            </a:camera>
            <a:lightRig rig="contrasting" dir="t">
              <a:rot lat="0" lon="0" rev="1200000"/>
            </a:lightRig>
          </a:scene3d>
        </p:grpSpPr>
        <p:sp>
          <p:nvSpPr>
            <p:cNvPr id="134" name="Hexagon 133">
              <a:extLst>
                <a:ext uri="{FF2B5EF4-FFF2-40B4-BE49-F238E27FC236}">
                  <a16:creationId xmlns:a16="http://schemas.microsoft.com/office/drawing/2014/main" id="{923D1BDA-59B2-451B-82D7-EF3F92DA0C69}"/>
                </a:ext>
              </a:extLst>
            </p:cNvPr>
            <p:cNvSpPr/>
            <p:nvPr/>
          </p:nvSpPr>
          <p:spPr>
            <a:xfrm rot="5400000">
              <a:off x="4925073" y="102550"/>
              <a:ext cx="1545236" cy="1344355"/>
            </a:xfrm>
            <a:prstGeom prst="hexagon">
              <a:avLst>
                <a:gd name="adj" fmla="val 25000"/>
                <a:gd name="vf" fmla="val 115470"/>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35" name="Hexagon 4">
              <a:extLst>
                <a:ext uri="{FF2B5EF4-FFF2-40B4-BE49-F238E27FC236}">
                  <a16:creationId xmlns:a16="http://schemas.microsoft.com/office/drawing/2014/main" id="{7E4363CF-AD0D-4975-946B-70916232FB42}"/>
                </a:ext>
              </a:extLst>
            </p:cNvPr>
            <p:cNvSpPr/>
            <p:nvPr/>
          </p:nvSpPr>
          <p:spPr>
            <a:xfrm>
              <a:off x="5054789" y="242909"/>
              <a:ext cx="1321773" cy="1063638"/>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defTabSz="333362">
                <a:lnSpc>
                  <a:spcPct val="90000"/>
                </a:lnSpc>
                <a:spcBef>
                  <a:spcPct val="0"/>
                </a:spcBef>
                <a:spcAft>
                  <a:spcPct val="35000"/>
                </a:spcAft>
                <a:defRPr/>
              </a:pPr>
              <a:endParaRPr lang="en-US" sz="1000" b="1">
                <a:solidFill>
                  <a:srgbClr val="FFED00"/>
                </a:solidFill>
                <a:latin typeface="Arial"/>
              </a:endParaRPr>
            </a:p>
          </p:txBody>
        </p:sp>
      </p:grpSp>
      <p:grpSp>
        <p:nvGrpSpPr>
          <p:cNvPr id="136" name="Group 135">
            <a:extLst>
              <a:ext uri="{FF2B5EF4-FFF2-40B4-BE49-F238E27FC236}">
                <a16:creationId xmlns:a16="http://schemas.microsoft.com/office/drawing/2014/main" id="{83F663E9-7567-4E1F-9696-62642B4D172D}"/>
              </a:ext>
            </a:extLst>
          </p:cNvPr>
          <p:cNvGrpSpPr/>
          <p:nvPr/>
        </p:nvGrpSpPr>
        <p:grpSpPr>
          <a:xfrm>
            <a:off x="7229221" y="2052206"/>
            <a:ext cx="1120296" cy="1287697"/>
            <a:chOff x="5025513" y="2110"/>
            <a:chExt cx="1344355" cy="1545236"/>
          </a:xfrm>
          <a:solidFill>
            <a:schemeClr val="tx1"/>
          </a:solidFill>
          <a:scene3d>
            <a:camera prst="orthographicFront">
              <a:rot lat="0" lon="0" rev="0"/>
            </a:camera>
            <a:lightRig rig="contrasting" dir="t">
              <a:rot lat="0" lon="0" rev="1200000"/>
            </a:lightRig>
          </a:scene3d>
        </p:grpSpPr>
        <p:sp>
          <p:nvSpPr>
            <p:cNvPr id="137" name="Hexagon 136">
              <a:extLst>
                <a:ext uri="{FF2B5EF4-FFF2-40B4-BE49-F238E27FC236}">
                  <a16:creationId xmlns:a16="http://schemas.microsoft.com/office/drawing/2014/main" id="{C9663DD0-22F1-4C6D-8684-D3448A9BE684}"/>
                </a:ext>
              </a:extLst>
            </p:cNvPr>
            <p:cNvSpPr/>
            <p:nvPr/>
          </p:nvSpPr>
          <p:spPr>
            <a:xfrm rot="5400000">
              <a:off x="4925073" y="102550"/>
              <a:ext cx="1545236" cy="1344355"/>
            </a:xfrm>
            <a:prstGeom prst="hexagon">
              <a:avLst>
                <a:gd name="adj" fmla="val 25000"/>
                <a:gd name="vf" fmla="val 115470"/>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38" name="Hexagon 4">
              <a:extLst>
                <a:ext uri="{FF2B5EF4-FFF2-40B4-BE49-F238E27FC236}">
                  <a16:creationId xmlns:a16="http://schemas.microsoft.com/office/drawing/2014/main" id="{56221360-19BF-43E2-B156-6FF2CAF151F6}"/>
                </a:ext>
              </a:extLst>
            </p:cNvPr>
            <p:cNvSpPr/>
            <p:nvPr/>
          </p:nvSpPr>
          <p:spPr>
            <a:xfrm>
              <a:off x="5235008" y="242909"/>
              <a:ext cx="925365" cy="1063638"/>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defTabSz="333362">
                <a:lnSpc>
                  <a:spcPct val="90000"/>
                </a:lnSpc>
                <a:spcBef>
                  <a:spcPct val="0"/>
                </a:spcBef>
                <a:spcAft>
                  <a:spcPct val="35000"/>
                </a:spcAft>
                <a:defRPr/>
              </a:pPr>
              <a:r>
                <a:rPr lang="en-US" sz="1000" b="1">
                  <a:solidFill>
                    <a:srgbClr val="FFFFFF"/>
                  </a:solidFill>
                  <a:latin typeface="Arial"/>
                </a:rPr>
                <a:t>Studio Digital Path</a:t>
              </a:r>
            </a:p>
          </p:txBody>
        </p:sp>
      </p:grpSp>
      <p:cxnSp>
        <p:nvCxnSpPr>
          <p:cNvPr id="145" name="Straight Arrow Connector 144">
            <a:extLst>
              <a:ext uri="{FF2B5EF4-FFF2-40B4-BE49-F238E27FC236}">
                <a16:creationId xmlns:a16="http://schemas.microsoft.com/office/drawing/2014/main" id="{5C02B0A2-DE68-43FA-8F23-F0BA3353677F}"/>
              </a:ext>
            </a:extLst>
          </p:cNvPr>
          <p:cNvCxnSpPr>
            <a:cxnSpLocks/>
          </p:cNvCxnSpPr>
          <p:nvPr/>
        </p:nvCxnSpPr>
        <p:spPr>
          <a:xfrm>
            <a:off x="7843756" y="5529468"/>
            <a:ext cx="617952" cy="249033"/>
          </a:xfrm>
          <a:prstGeom prst="straightConnector1">
            <a:avLst/>
          </a:prstGeom>
          <a:ln w="28575" cap="sq">
            <a:solidFill>
              <a:schemeClr val="accent3"/>
            </a:solidFill>
            <a:prstDash val="sysDot"/>
            <a:tailEnd type="triangle"/>
          </a:ln>
        </p:spPr>
        <p:style>
          <a:lnRef idx="1">
            <a:schemeClr val="accent1"/>
          </a:lnRef>
          <a:fillRef idx="0">
            <a:schemeClr val="accent1"/>
          </a:fillRef>
          <a:effectRef idx="0">
            <a:schemeClr val="accent1"/>
          </a:effectRef>
          <a:fontRef idx="minor">
            <a:schemeClr val="lt1"/>
          </a:fontRef>
        </p:style>
      </p:cxnSp>
      <p:cxnSp>
        <p:nvCxnSpPr>
          <p:cNvPr id="147" name="Straight Arrow Connector 146">
            <a:extLst>
              <a:ext uri="{FF2B5EF4-FFF2-40B4-BE49-F238E27FC236}">
                <a16:creationId xmlns:a16="http://schemas.microsoft.com/office/drawing/2014/main" id="{4CBE42E5-5981-4248-9341-ACCEFB82CE6B}"/>
              </a:ext>
            </a:extLst>
          </p:cNvPr>
          <p:cNvCxnSpPr>
            <a:cxnSpLocks/>
          </p:cNvCxnSpPr>
          <p:nvPr/>
        </p:nvCxnSpPr>
        <p:spPr>
          <a:xfrm flipH="1">
            <a:off x="9528102" y="5541919"/>
            <a:ext cx="617952" cy="249033"/>
          </a:xfrm>
          <a:prstGeom prst="straightConnector1">
            <a:avLst/>
          </a:prstGeom>
          <a:ln w="28575" cap="sq">
            <a:solidFill>
              <a:schemeClr val="accent3"/>
            </a:solidFill>
            <a:prstDash val="sysDot"/>
            <a:tailEnd type="triangle"/>
          </a:ln>
        </p:spPr>
        <p:style>
          <a:lnRef idx="1">
            <a:schemeClr val="accent1"/>
          </a:lnRef>
          <a:fillRef idx="0">
            <a:schemeClr val="accent1"/>
          </a:fillRef>
          <a:effectRef idx="0">
            <a:schemeClr val="accent1"/>
          </a:effectRef>
          <a:fontRef idx="minor">
            <a:schemeClr val="lt1"/>
          </a:fontRef>
        </p:style>
      </p:cxnSp>
      <p:cxnSp>
        <p:nvCxnSpPr>
          <p:cNvPr id="148" name="Straight Arrow Connector 147">
            <a:extLst>
              <a:ext uri="{FF2B5EF4-FFF2-40B4-BE49-F238E27FC236}">
                <a16:creationId xmlns:a16="http://schemas.microsoft.com/office/drawing/2014/main" id="{C6A47404-ABFD-44EB-8A3B-B16FB6F41DEE}"/>
              </a:ext>
            </a:extLst>
          </p:cNvPr>
          <p:cNvCxnSpPr>
            <a:cxnSpLocks/>
          </p:cNvCxnSpPr>
          <p:nvPr/>
        </p:nvCxnSpPr>
        <p:spPr>
          <a:xfrm>
            <a:off x="8996973" y="5541918"/>
            <a:ext cx="0" cy="270222"/>
          </a:xfrm>
          <a:prstGeom prst="straightConnector1">
            <a:avLst/>
          </a:prstGeom>
          <a:ln w="28575" cap="sq">
            <a:solidFill>
              <a:schemeClr val="accent3"/>
            </a:solidFill>
            <a:prstDash val="sysDot"/>
            <a:tailEnd type="triangle"/>
          </a:ln>
        </p:spPr>
        <p:style>
          <a:lnRef idx="1">
            <a:schemeClr val="accent1"/>
          </a:lnRef>
          <a:fillRef idx="0">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86DE4C06-2B17-4653-BB94-CFB20993D9DB}"/>
              </a:ext>
            </a:extLst>
          </p:cNvPr>
          <p:cNvCxnSpPr>
            <a:cxnSpLocks/>
          </p:cNvCxnSpPr>
          <p:nvPr/>
        </p:nvCxnSpPr>
        <p:spPr>
          <a:xfrm>
            <a:off x="6608473" y="5561443"/>
            <a:ext cx="0" cy="270222"/>
          </a:xfrm>
          <a:prstGeom prst="straightConnector1">
            <a:avLst/>
          </a:prstGeom>
          <a:ln w="28575" cap="sq">
            <a:solidFill>
              <a:schemeClr val="accent3"/>
            </a:solidFill>
            <a:prstDash val="sysDot"/>
            <a:tailEnd type="triangle"/>
          </a:ln>
        </p:spPr>
        <p:style>
          <a:lnRef idx="1">
            <a:schemeClr val="accent1"/>
          </a:lnRef>
          <a:fillRef idx="0">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5048D0E4-C641-4A48-98E7-47AD3C55B968}"/>
              </a:ext>
            </a:extLst>
          </p:cNvPr>
          <p:cNvCxnSpPr>
            <a:cxnSpLocks/>
          </p:cNvCxnSpPr>
          <p:nvPr/>
        </p:nvCxnSpPr>
        <p:spPr>
          <a:xfrm>
            <a:off x="4217154" y="5541918"/>
            <a:ext cx="0" cy="270222"/>
          </a:xfrm>
          <a:prstGeom prst="straightConnector1">
            <a:avLst/>
          </a:prstGeom>
          <a:ln w="28575" cap="sq">
            <a:solidFill>
              <a:schemeClr val="accent3"/>
            </a:solidFill>
            <a:prstDash val="sysDot"/>
            <a:tailEnd type="triangle"/>
          </a:ln>
        </p:spPr>
        <p:style>
          <a:lnRef idx="1">
            <a:schemeClr val="accent1"/>
          </a:lnRef>
          <a:fillRef idx="0">
            <a:schemeClr val="accent1"/>
          </a:fillRef>
          <a:effectRef idx="0">
            <a:schemeClr val="accent1"/>
          </a:effectRef>
          <a:fontRef idx="minor">
            <a:schemeClr val="lt1"/>
          </a:fontRef>
        </p:style>
      </p:cxnSp>
      <p:cxnSp>
        <p:nvCxnSpPr>
          <p:cNvPr id="154" name="Straight Arrow Connector 153">
            <a:extLst>
              <a:ext uri="{FF2B5EF4-FFF2-40B4-BE49-F238E27FC236}">
                <a16:creationId xmlns:a16="http://schemas.microsoft.com/office/drawing/2014/main" id="{D8054F9D-3042-4653-9F7B-6E8C9F710D2B}"/>
              </a:ext>
            </a:extLst>
          </p:cNvPr>
          <p:cNvCxnSpPr>
            <a:cxnSpLocks/>
          </p:cNvCxnSpPr>
          <p:nvPr/>
        </p:nvCxnSpPr>
        <p:spPr>
          <a:xfrm>
            <a:off x="3013245" y="5514581"/>
            <a:ext cx="0" cy="270222"/>
          </a:xfrm>
          <a:prstGeom prst="straightConnector1">
            <a:avLst/>
          </a:prstGeom>
          <a:ln w="28575" cap="sq">
            <a:solidFill>
              <a:schemeClr val="accent3"/>
            </a:solidFill>
            <a:prstDash val="sysDot"/>
            <a:tailEnd type="triangle"/>
          </a:ln>
        </p:spPr>
        <p:style>
          <a:lnRef idx="1">
            <a:schemeClr val="accent1"/>
          </a:lnRef>
          <a:fillRef idx="0">
            <a:schemeClr val="accent1"/>
          </a:fillRef>
          <a:effectRef idx="0">
            <a:schemeClr val="accent1"/>
          </a:effectRef>
          <a:fontRef idx="minor">
            <a:schemeClr val="lt1"/>
          </a:fontRef>
        </p:style>
      </p:cxnSp>
      <p:cxnSp>
        <p:nvCxnSpPr>
          <p:cNvPr id="155" name="Straight Arrow Connector 154">
            <a:extLst>
              <a:ext uri="{FF2B5EF4-FFF2-40B4-BE49-F238E27FC236}">
                <a16:creationId xmlns:a16="http://schemas.microsoft.com/office/drawing/2014/main" id="{C62183A3-E822-4DA3-A30A-F50DFBAA81C6}"/>
              </a:ext>
            </a:extLst>
          </p:cNvPr>
          <p:cNvCxnSpPr>
            <a:cxnSpLocks/>
          </p:cNvCxnSpPr>
          <p:nvPr/>
        </p:nvCxnSpPr>
        <p:spPr>
          <a:xfrm>
            <a:off x="10184982" y="3811906"/>
            <a:ext cx="292518" cy="0"/>
          </a:xfrm>
          <a:prstGeom prst="straightConnector1">
            <a:avLst/>
          </a:prstGeom>
          <a:ln w="28575" cap="sq">
            <a:solidFill>
              <a:schemeClr val="accent5"/>
            </a:solidFill>
            <a:prstDash val="sysDot"/>
            <a:tailEnd type="triangle"/>
          </a:ln>
        </p:spPr>
        <p:style>
          <a:lnRef idx="1">
            <a:schemeClr val="accent1"/>
          </a:lnRef>
          <a:fillRef idx="0">
            <a:schemeClr val="accent1"/>
          </a:fillRef>
          <a:effectRef idx="0">
            <a:schemeClr val="accent1"/>
          </a:effectRef>
          <a:fontRef idx="minor">
            <a:schemeClr val="lt1"/>
          </a:fontRef>
        </p:style>
      </p:cxnSp>
      <p:pic>
        <p:nvPicPr>
          <p:cNvPr id="139" name="Picture 138">
            <a:extLst>
              <a:ext uri="{FF2B5EF4-FFF2-40B4-BE49-F238E27FC236}">
                <a16:creationId xmlns:a16="http://schemas.microsoft.com/office/drawing/2014/main" id="{E4C2467D-24C7-4DE0-9BA9-0488F96BC8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2815" y="0"/>
            <a:ext cx="5219185" cy="959532"/>
          </a:xfrm>
          <a:prstGeom prst="rect">
            <a:avLst/>
          </a:prstGeom>
        </p:spPr>
      </p:pic>
      <p:sp>
        <p:nvSpPr>
          <p:cNvPr id="140" name="Hexagon 139">
            <a:extLst>
              <a:ext uri="{FF2B5EF4-FFF2-40B4-BE49-F238E27FC236}">
                <a16:creationId xmlns:a16="http://schemas.microsoft.com/office/drawing/2014/main" id="{5C7E81BF-86FF-4F03-9BBE-0E3750778C2F}"/>
              </a:ext>
            </a:extLst>
          </p:cNvPr>
          <p:cNvSpPr/>
          <p:nvPr/>
        </p:nvSpPr>
        <p:spPr>
          <a:xfrm rot="5400000">
            <a:off x="1195154" y="4288494"/>
            <a:ext cx="1287697" cy="1120296"/>
          </a:xfrm>
          <a:prstGeom prst="hexagon">
            <a:avLst>
              <a:gd name="adj" fmla="val 25000"/>
              <a:gd name="vf" fmla="val 115470"/>
            </a:avLst>
          </a:prstGeom>
          <a:solidFill>
            <a:schemeClr val="tx2"/>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1" name="Hexagon 4">
            <a:extLst>
              <a:ext uri="{FF2B5EF4-FFF2-40B4-BE49-F238E27FC236}">
                <a16:creationId xmlns:a16="http://schemas.microsoft.com/office/drawing/2014/main" id="{EAE2540F-99BF-4B98-958F-465F2B4E031A}"/>
              </a:ext>
            </a:extLst>
          </p:cNvPr>
          <p:cNvSpPr/>
          <p:nvPr/>
        </p:nvSpPr>
        <p:spPr>
          <a:xfrm>
            <a:off x="1438128" y="4436969"/>
            <a:ext cx="771138" cy="751279"/>
          </a:xfrm>
          <a:prstGeom prst="rect">
            <a:avLst/>
          </a:prstGeom>
          <a:solidFill>
            <a:schemeClr val="tx1"/>
          </a:solidFill>
          <a:scene3d>
            <a:camera prst="orthographicFront">
              <a:rot lat="0" lon="0" rev="0"/>
            </a:camera>
            <a:lightRig rig="contrasting" dir="t">
              <a:rot lat="0" lon="0" rev="12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defTabSz="333362">
              <a:lnSpc>
                <a:spcPct val="90000"/>
              </a:lnSpc>
              <a:spcBef>
                <a:spcPct val="0"/>
              </a:spcBef>
              <a:spcAft>
                <a:spcPct val="35000"/>
              </a:spcAft>
              <a:defRPr/>
            </a:pPr>
            <a:r>
              <a:rPr lang="en-US" sz="1000" b="1">
                <a:solidFill>
                  <a:srgbClr val="FFFFFF"/>
                </a:solidFill>
                <a:latin typeface="Arial"/>
              </a:rPr>
              <a:t>Factory Fabric</a:t>
            </a:r>
          </a:p>
        </p:txBody>
      </p:sp>
      <p:sp>
        <p:nvSpPr>
          <p:cNvPr id="142" name="Hexagon 4">
            <a:extLst>
              <a:ext uri="{FF2B5EF4-FFF2-40B4-BE49-F238E27FC236}">
                <a16:creationId xmlns:a16="http://schemas.microsoft.com/office/drawing/2014/main" id="{D6B6DBCD-8E43-4232-A3AE-704167024000}"/>
              </a:ext>
            </a:extLst>
          </p:cNvPr>
          <p:cNvSpPr/>
          <p:nvPr/>
        </p:nvSpPr>
        <p:spPr>
          <a:xfrm>
            <a:off x="3776362" y="4416576"/>
            <a:ext cx="960467" cy="886365"/>
          </a:xfrm>
          <a:prstGeom prst="rect">
            <a:avLst/>
          </a:prstGeom>
          <a:noFill/>
          <a:scene3d>
            <a:camera prst="orthographicFront">
              <a:rot lat="0" lon="0" rev="0"/>
            </a:camera>
            <a:lightRig rig="contrasting" dir="t">
              <a:rot lat="0" lon="0" rev="12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defTabSz="333362">
              <a:lnSpc>
                <a:spcPct val="90000"/>
              </a:lnSpc>
              <a:spcBef>
                <a:spcPct val="0"/>
              </a:spcBef>
              <a:spcAft>
                <a:spcPct val="35000"/>
              </a:spcAft>
              <a:defRPr/>
            </a:pPr>
            <a:r>
              <a:rPr lang="en-US" sz="1000" b="1">
                <a:solidFill>
                  <a:srgbClr val="FFED00"/>
                </a:solidFill>
                <a:latin typeface="Arial"/>
              </a:rPr>
              <a:t>Turbonomic – Cloud Decision</a:t>
            </a:r>
          </a:p>
        </p:txBody>
      </p:sp>
      <p:cxnSp>
        <p:nvCxnSpPr>
          <p:cNvPr id="143" name="Straight Arrow Connector 142">
            <a:extLst>
              <a:ext uri="{FF2B5EF4-FFF2-40B4-BE49-F238E27FC236}">
                <a16:creationId xmlns:a16="http://schemas.microsoft.com/office/drawing/2014/main" id="{AC946B57-B2DE-4AE9-B8F5-F202082A74F4}"/>
              </a:ext>
            </a:extLst>
          </p:cNvPr>
          <p:cNvCxnSpPr>
            <a:cxnSpLocks/>
          </p:cNvCxnSpPr>
          <p:nvPr/>
        </p:nvCxnSpPr>
        <p:spPr>
          <a:xfrm>
            <a:off x="5420283" y="5561443"/>
            <a:ext cx="0" cy="270222"/>
          </a:xfrm>
          <a:prstGeom prst="straightConnector1">
            <a:avLst/>
          </a:prstGeom>
          <a:ln w="28575" cap="sq">
            <a:solidFill>
              <a:schemeClr val="accent3"/>
            </a:solidFill>
            <a:prstDash val="sysDot"/>
            <a:tailEnd type="triangle"/>
          </a:ln>
        </p:spPr>
        <p:style>
          <a:lnRef idx="1">
            <a:schemeClr val="accent1"/>
          </a:lnRef>
          <a:fillRef idx="0">
            <a:schemeClr val="accent1"/>
          </a:fillRef>
          <a:effectRef idx="0">
            <a:schemeClr val="accent1"/>
          </a:effectRef>
          <a:fontRef idx="minor">
            <a:schemeClr val="lt1"/>
          </a:fontRef>
        </p:style>
      </p:cxnSp>
      <p:sp>
        <p:nvSpPr>
          <p:cNvPr id="144" name="Hexagon 4">
            <a:extLst>
              <a:ext uri="{FF2B5EF4-FFF2-40B4-BE49-F238E27FC236}">
                <a16:creationId xmlns:a16="http://schemas.microsoft.com/office/drawing/2014/main" id="{020E2618-B112-4D6B-805D-BF5F203F36E6}"/>
              </a:ext>
            </a:extLst>
          </p:cNvPr>
          <p:cNvSpPr/>
          <p:nvPr/>
        </p:nvSpPr>
        <p:spPr>
          <a:xfrm>
            <a:off x="4976296" y="4326248"/>
            <a:ext cx="905599" cy="886365"/>
          </a:xfrm>
          <a:prstGeom prst="rect">
            <a:avLst/>
          </a:prstGeom>
          <a:noFill/>
          <a:scene3d>
            <a:camera prst="orthographicFront">
              <a:rot lat="0" lon="0" rev="0"/>
            </a:camera>
            <a:lightRig rig="contrasting" dir="t">
              <a:rot lat="0" lon="0" rev="12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defTabSz="333362">
              <a:lnSpc>
                <a:spcPct val="90000"/>
              </a:lnSpc>
              <a:spcBef>
                <a:spcPct val="0"/>
              </a:spcBef>
              <a:spcAft>
                <a:spcPct val="35000"/>
              </a:spcAft>
              <a:defRPr/>
            </a:pPr>
            <a:endParaRPr lang="en-US" sz="1000" b="1" dirty="0">
              <a:solidFill>
                <a:srgbClr val="FFED00"/>
              </a:solidFill>
              <a:latin typeface="Arial"/>
            </a:endParaRPr>
          </a:p>
          <a:p>
            <a:pPr algn="ctr" defTabSz="333362">
              <a:lnSpc>
                <a:spcPct val="90000"/>
              </a:lnSpc>
              <a:spcBef>
                <a:spcPct val="0"/>
              </a:spcBef>
              <a:spcAft>
                <a:spcPct val="35000"/>
              </a:spcAft>
              <a:defRPr/>
            </a:pPr>
            <a:r>
              <a:rPr lang="en-US" sz="1000" b="1" dirty="0">
                <a:solidFill>
                  <a:srgbClr val="FFED00"/>
                </a:solidFill>
                <a:latin typeface="Arial"/>
              </a:rPr>
              <a:t>Cloud Readiness Analysis - CAST Highlight</a:t>
            </a:r>
          </a:p>
        </p:txBody>
      </p:sp>
      <p:pic>
        <p:nvPicPr>
          <p:cNvPr id="2" name="Picture 1">
            <a:extLst>
              <a:ext uri="{FF2B5EF4-FFF2-40B4-BE49-F238E27FC236}">
                <a16:creationId xmlns:a16="http://schemas.microsoft.com/office/drawing/2014/main" id="{7680E078-FF18-4983-A306-CBAE29C03660}"/>
              </a:ext>
            </a:extLst>
          </p:cNvPr>
          <p:cNvPicPr>
            <a:picLocks noChangeAspect="1"/>
          </p:cNvPicPr>
          <p:nvPr/>
        </p:nvPicPr>
        <p:blipFill>
          <a:blip r:embed="rId8"/>
          <a:stretch>
            <a:fillRect/>
          </a:stretch>
        </p:blipFill>
        <p:spPr>
          <a:xfrm>
            <a:off x="5243871" y="5857774"/>
            <a:ext cx="1704258" cy="360755"/>
          </a:xfrm>
          <a:prstGeom prst="rect">
            <a:avLst/>
          </a:prstGeom>
        </p:spPr>
      </p:pic>
    </p:spTree>
    <p:extLst>
      <p:ext uri="{BB962C8B-B14F-4D97-AF65-F5344CB8AC3E}">
        <p14:creationId xmlns:p14="http://schemas.microsoft.com/office/powerpoint/2010/main" val="275324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51DAD13-898A-4A2E-B4D6-0E4A28E3A9C7}"/>
              </a:ext>
            </a:extLst>
          </p:cNvPr>
          <p:cNvGrpSpPr/>
          <p:nvPr/>
        </p:nvGrpSpPr>
        <p:grpSpPr>
          <a:xfrm>
            <a:off x="0" y="1460500"/>
            <a:ext cx="12228870" cy="3844306"/>
            <a:chOff x="0" y="1752599"/>
            <a:chExt cx="14674644" cy="4613167"/>
          </a:xfrm>
        </p:grpSpPr>
        <p:sp>
          <p:nvSpPr>
            <p:cNvPr id="86" name="Rectangle 85">
              <a:extLst>
                <a:ext uri="{FF2B5EF4-FFF2-40B4-BE49-F238E27FC236}">
                  <a16:creationId xmlns:a16="http://schemas.microsoft.com/office/drawing/2014/main" id="{08A41342-A713-D34B-9AC2-1A10CA94B86E}"/>
                </a:ext>
              </a:extLst>
            </p:cNvPr>
            <p:cNvSpPr/>
            <p:nvPr/>
          </p:nvSpPr>
          <p:spPr>
            <a:xfrm>
              <a:off x="8847759" y="1769806"/>
              <a:ext cx="5826885" cy="4581213"/>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053"/>
              <a:endParaRPr lang="en-US" sz="1500">
                <a:solidFill>
                  <a:srgbClr val="FFFFFF"/>
                </a:solidFill>
                <a:latin typeface="Arial"/>
              </a:endParaRPr>
            </a:p>
          </p:txBody>
        </p:sp>
        <p:sp>
          <p:nvSpPr>
            <p:cNvPr id="11" name="Pentagon 16">
              <a:extLst>
                <a:ext uri="{FF2B5EF4-FFF2-40B4-BE49-F238E27FC236}">
                  <a16:creationId xmlns:a16="http://schemas.microsoft.com/office/drawing/2014/main" id="{47AFC9DF-F0AD-4B11-AB94-7C36781438B7}"/>
                </a:ext>
              </a:extLst>
            </p:cNvPr>
            <p:cNvSpPr/>
            <p:nvPr/>
          </p:nvSpPr>
          <p:spPr>
            <a:xfrm>
              <a:off x="0" y="1752599"/>
              <a:ext cx="10590955" cy="4613167"/>
            </a:xfrm>
            <a:prstGeom prst="homePlate">
              <a:avLst>
                <a:gd name="adj" fmla="val 22201"/>
              </a:avLst>
            </a:prstGeom>
            <a:solidFill>
              <a:schemeClr val="bg1"/>
            </a:solidFill>
            <a:ln w="38100" cap="flat" cmpd="sng" algn="ctr">
              <a:noFill/>
              <a:prstDash val="solid"/>
              <a:miter lim="800000"/>
            </a:ln>
            <a:effectLst/>
          </p:spPr>
          <p:txBody>
            <a:bodyPr lIns="152400" tIns="152400" rtlCol="0" anchor="t" anchorCtr="0"/>
            <a:lstStyle/>
            <a:p>
              <a:pPr defTabSz="761910">
                <a:defRPr/>
              </a:pPr>
              <a:endParaRPr lang="en-US" sz="1667" b="1" kern="0" dirty="0">
                <a:solidFill>
                  <a:srgbClr val="000000"/>
                </a:solidFill>
                <a:latin typeface="Arial"/>
              </a:endParaRPr>
            </a:p>
          </p:txBody>
        </p:sp>
        <p:cxnSp>
          <p:nvCxnSpPr>
            <p:cNvPr id="12" name="Straight Connector 11">
              <a:extLst>
                <a:ext uri="{FF2B5EF4-FFF2-40B4-BE49-F238E27FC236}">
                  <a16:creationId xmlns:a16="http://schemas.microsoft.com/office/drawing/2014/main" id="{CEA96E5E-8E77-4310-8D8C-4CF3D2C9C0B1}"/>
                </a:ext>
              </a:extLst>
            </p:cNvPr>
            <p:cNvCxnSpPr/>
            <p:nvPr/>
          </p:nvCxnSpPr>
          <p:spPr>
            <a:xfrm>
              <a:off x="0" y="6356556"/>
              <a:ext cx="14630400" cy="0"/>
            </a:xfrm>
            <a:prstGeom prst="line">
              <a:avLst/>
            </a:prstGeom>
            <a:ln w="12700" cap="sq">
              <a:solidFill>
                <a:schemeClr val="accent6"/>
              </a:solidFill>
              <a:prstDash val="sysDash"/>
            </a:ln>
          </p:spPr>
          <p:style>
            <a:lnRef idx="1">
              <a:schemeClr val="accent1"/>
            </a:lnRef>
            <a:fillRef idx="0">
              <a:schemeClr val="accent1"/>
            </a:fillRef>
            <a:effectRef idx="0">
              <a:schemeClr val="accent1"/>
            </a:effectRef>
            <a:fontRef idx="minor">
              <a:schemeClr val="lt1"/>
            </a:fontRef>
          </p:style>
        </p:cxnSp>
      </p:grpSp>
      <p:sp>
        <p:nvSpPr>
          <p:cNvPr id="3" name="Rectangle 2">
            <a:extLst>
              <a:ext uri="{FF2B5EF4-FFF2-40B4-BE49-F238E27FC236}">
                <a16:creationId xmlns:a16="http://schemas.microsoft.com/office/drawing/2014/main" id="{2A299330-1CE4-884F-80F2-28A33FCC3768}"/>
              </a:ext>
            </a:extLst>
          </p:cNvPr>
          <p:cNvSpPr/>
          <p:nvPr/>
        </p:nvSpPr>
        <p:spPr>
          <a:xfrm>
            <a:off x="7636002" y="1848559"/>
            <a:ext cx="4584220" cy="4137660"/>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053"/>
            <a:endParaRPr lang="en-US" sz="1500">
              <a:solidFill>
                <a:srgbClr val="000000"/>
              </a:solidFill>
              <a:latin typeface="Arial"/>
            </a:endParaRPr>
          </a:p>
        </p:txBody>
      </p:sp>
      <p:sp>
        <p:nvSpPr>
          <p:cNvPr id="4" name="Title 3">
            <a:extLst>
              <a:ext uri="{FF2B5EF4-FFF2-40B4-BE49-F238E27FC236}">
                <a16:creationId xmlns:a16="http://schemas.microsoft.com/office/drawing/2014/main" id="{F2DEAC9A-F99C-F84D-80ED-7B1DEC02E208}"/>
              </a:ext>
            </a:extLst>
          </p:cNvPr>
          <p:cNvSpPr>
            <a:spLocks noGrp="1"/>
          </p:cNvSpPr>
          <p:nvPr>
            <p:ph type="title"/>
          </p:nvPr>
        </p:nvSpPr>
        <p:spPr/>
        <p:txBody>
          <a:bodyPr>
            <a:normAutofit/>
          </a:bodyPr>
          <a:lstStyle/>
          <a:p>
            <a:pPr marL="13229" defTabSz="1219053"/>
            <a:r>
              <a:rPr lang="en-US" dirty="0"/>
              <a:t>Migrate and modernize to cloud</a:t>
            </a:r>
          </a:p>
        </p:txBody>
      </p:sp>
      <p:sp>
        <p:nvSpPr>
          <p:cNvPr id="100" name="Rectangle 99">
            <a:extLst>
              <a:ext uri="{FF2B5EF4-FFF2-40B4-BE49-F238E27FC236}">
                <a16:creationId xmlns:a16="http://schemas.microsoft.com/office/drawing/2014/main" id="{F0AFE22E-AF95-4755-A005-3DA41D29634C}"/>
              </a:ext>
            </a:extLst>
          </p:cNvPr>
          <p:cNvSpPr/>
          <p:nvPr/>
        </p:nvSpPr>
        <p:spPr>
          <a:xfrm>
            <a:off x="495710" y="5399206"/>
            <a:ext cx="2571488" cy="583024"/>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rtlCol="0" anchor="t"/>
          <a:lstStyle/>
          <a:p>
            <a:pPr defTabSz="1219053"/>
            <a:r>
              <a:rPr lang="en-US" sz="1667" b="1">
                <a:solidFill>
                  <a:schemeClr val="tx1"/>
                </a:solidFill>
                <a:latin typeface="Arial"/>
              </a:rPr>
              <a:t>Partner Eco System</a:t>
            </a:r>
          </a:p>
        </p:txBody>
      </p:sp>
      <p:grpSp>
        <p:nvGrpSpPr>
          <p:cNvPr id="101" name="Group 100">
            <a:extLst>
              <a:ext uri="{FF2B5EF4-FFF2-40B4-BE49-F238E27FC236}">
                <a16:creationId xmlns:a16="http://schemas.microsoft.com/office/drawing/2014/main" id="{A079C23D-BB70-4073-8076-83BFB893FB8F}"/>
              </a:ext>
            </a:extLst>
          </p:cNvPr>
          <p:cNvGrpSpPr/>
          <p:nvPr/>
        </p:nvGrpSpPr>
        <p:grpSpPr>
          <a:xfrm>
            <a:off x="3238500" y="5397500"/>
            <a:ext cx="8445500" cy="491678"/>
            <a:chOff x="3033077" y="6454932"/>
            <a:chExt cx="11781953" cy="692177"/>
          </a:xfrm>
        </p:grpSpPr>
        <p:pic>
          <p:nvPicPr>
            <p:cNvPr id="102" name="Picture 6" descr="https://venturefizz.com/sites/default/files/styles/bizzpage_logo_card_150h/public/bizzpages/carbonite-logo_9.png">
              <a:extLst>
                <a:ext uri="{FF2B5EF4-FFF2-40B4-BE49-F238E27FC236}">
                  <a16:creationId xmlns:a16="http://schemas.microsoft.com/office/drawing/2014/main" id="{669CD8DD-2E54-4ADF-8F04-DD7F65E1D3E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373797" y="6694952"/>
              <a:ext cx="1695091" cy="296344"/>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a:extLst>
                <a:ext uri="{FF2B5EF4-FFF2-40B4-BE49-F238E27FC236}">
                  <a16:creationId xmlns:a16="http://schemas.microsoft.com/office/drawing/2014/main" id="{31C092A3-9B3D-4346-B458-295C2C300AB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22691" y="6682323"/>
              <a:ext cx="1278810" cy="308974"/>
            </a:xfrm>
            <a:prstGeom prst="rect">
              <a:avLst/>
            </a:prstGeom>
          </p:spPr>
        </p:pic>
        <p:pic>
          <p:nvPicPr>
            <p:cNvPr id="104" name="Picture 103">
              <a:extLst>
                <a:ext uri="{FF2B5EF4-FFF2-40B4-BE49-F238E27FC236}">
                  <a16:creationId xmlns:a16="http://schemas.microsoft.com/office/drawing/2014/main" id="{178C04EF-C948-4F3A-BB19-85B3EEC5439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285014" y="6573676"/>
              <a:ext cx="1530016" cy="510270"/>
            </a:xfrm>
            <a:prstGeom prst="rect">
              <a:avLst/>
            </a:prstGeom>
          </p:spPr>
        </p:pic>
        <p:pic>
          <p:nvPicPr>
            <p:cNvPr id="105" name="Picture 104">
              <a:extLst>
                <a:ext uri="{FF2B5EF4-FFF2-40B4-BE49-F238E27FC236}">
                  <a16:creationId xmlns:a16="http://schemas.microsoft.com/office/drawing/2014/main" id="{BD4470CD-3521-4AD8-8143-F7D2B4D12E9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33077" y="6650737"/>
              <a:ext cx="867623" cy="496372"/>
            </a:xfrm>
            <a:prstGeom prst="rect">
              <a:avLst/>
            </a:prstGeom>
          </p:spPr>
        </p:pic>
        <p:pic>
          <p:nvPicPr>
            <p:cNvPr id="106" name="Picture 105">
              <a:extLst>
                <a:ext uri="{FF2B5EF4-FFF2-40B4-BE49-F238E27FC236}">
                  <a16:creationId xmlns:a16="http://schemas.microsoft.com/office/drawing/2014/main" id="{5522EB53-F0FF-49C9-9549-01A7D34CFDC9}"/>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733" t="25028" r="733" b="26944"/>
            <a:stretch/>
          </p:blipFill>
          <p:spPr>
            <a:xfrm>
              <a:off x="4007524" y="6573676"/>
              <a:ext cx="1278809" cy="468337"/>
            </a:xfrm>
            <a:prstGeom prst="rect">
              <a:avLst/>
            </a:prstGeom>
          </p:spPr>
        </p:pic>
        <p:pic>
          <p:nvPicPr>
            <p:cNvPr id="107" name="Picture 10" descr="Image result for pivotal logo">
              <a:extLst>
                <a:ext uri="{FF2B5EF4-FFF2-40B4-BE49-F238E27FC236}">
                  <a16:creationId xmlns:a16="http://schemas.microsoft.com/office/drawing/2014/main" id="{9E286A7D-9FEE-407C-AD50-261CE1F008F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33591" y="6675131"/>
              <a:ext cx="1043061" cy="265427"/>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descr="Related image">
              <a:extLst>
                <a:ext uri="{FF2B5EF4-FFF2-40B4-BE49-F238E27FC236}">
                  <a16:creationId xmlns:a16="http://schemas.microsoft.com/office/drawing/2014/main" id="{FD334A85-3C8A-48C3-9829-9796EFC54BD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40069" y="6651319"/>
              <a:ext cx="1327026" cy="3981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8" descr="Image result for google cloud">
              <a:extLst>
                <a:ext uri="{FF2B5EF4-FFF2-40B4-BE49-F238E27FC236}">
                  <a16:creationId xmlns:a16="http://schemas.microsoft.com/office/drawing/2014/main" id="{3DDE95A3-FEFC-43AF-8C50-E8F6DF6F33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4902" y="6454932"/>
              <a:ext cx="625923" cy="62592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2" descr="Image result for cloud endure logo">
              <a:extLst>
                <a:ext uri="{FF2B5EF4-FFF2-40B4-BE49-F238E27FC236}">
                  <a16:creationId xmlns:a16="http://schemas.microsoft.com/office/drawing/2014/main" id="{3E626AE5-62C5-4C15-9EA7-B5B8662291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66005" y="6541323"/>
              <a:ext cx="1043061" cy="5393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A93FF1F0-EE32-4D01-9A18-79782C1A6C41}"/>
              </a:ext>
            </a:extLst>
          </p:cNvPr>
          <p:cNvGrpSpPr/>
          <p:nvPr/>
        </p:nvGrpSpPr>
        <p:grpSpPr>
          <a:xfrm>
            <a:off x="502079" y="1651000"/>
            <a:ext cx="11248050" cy="3667870"/>
            <a:chOff x="602495" y="1981200"/>
            <a:chExt cx="13497660" cy="4401444"/>
          </a:xfrm>
        </p:grpSpPr>
        <p:sp>
          <p:nvSpPr>
            <p:cNvPr id="13" name="TextBox 12">
              <a:extLst>
                <a:ext uri="{FF2B5EF4-FFF2-40B4-BE49-F238E27FC236}">
                  <a16:creationId xmlns:a16="http://schemas.microsoft.com/office/drawing/2014/main" id="{038D5F30-431E-44F6-9E25-CD18F35178FE}"/>
                </a:ext>
              </a:extLst>
            </p:cNvPr>
            <p:cNvSpPr txBox="1"/>
            <p:nvPr/>
          </p:nvSpPr>
          <p:spPr>
            <a:xfrm>
              <a:off x="10564092" y="1981200"/>
              <a:ext cx="3471940" cy="2096420"/>
            </a:xfrm>
            <a:prstGeom prst="rect">
              <a:avLst/>
            </a:prstGeom>
            <a:noFill/>
          </p:spPr>
          <p:txBody>
            <a:bodyPr wrap="square" rtlCol="0">
              <a:spAutoFit/>
            </a:bodyPr>
            <a:lstStyle/>
            <a:p>
              <a:pPr>
                <a:spcAft>
                  <a:spcPts val="500"/>
                </a:spcAft>
              </a:pPr>
              <a:r>
                <a:rPr lang="en-US" sz="1333" b="1" dirty="0">
                  <a:solidFill>
                    <a:schemeClr val="bg1"/>
                  </a:solidFill>
                </a:rPr>
                <a:t>STEP 1 :DC Migration and Exit</a:t>
              </a:r>
            </a:p>
            <a:p>
              <a:pPr marL="238115" indent="-238115">
                <a:spcAft>
                  <a:spcPts val="500"/>
                </a:spcAft>
                <a:buSzPct val="75000"/>
                <a:buFont typeface="Arial" panose="020B0604020202020204" pitchFamily="34" charset="0"/>
                <a:buChar char="►"/>
              </a:pPr>
              <a:r>
                <a:rPr lang="en-US" sz="1167" dirty="0">
                  <a:solidFill>
                    <a:schemeClr val="bg1"/>
                  </a:solidFill>
                </a:rPr>
                <a:t>10,000+ migrations to cloud in 3 years</a:t>
              </a:r>
            </a:p>
            <a:p>
              <a:pPr marL="238115" indent="-238115">
                <a:spcAft>
                  <a:spcPts val="500"/>
                </a:spcAft>
                <a:buSzPct val="75000"/>
                <a:buFont typeface="Arial" panose="020B0604020202020204" pitchFamily="34" charset="0"/>
                <a:buChar char="►"/>
              </a:pPr>
              <a:r>
                <a:rPr lang="en-US" sz="1167" dirty="0">
                  <a:solidFill>
                    <a:schemeClr val="bg1"/>
                  </a:solidFill>
                </a:rPr>
                <a:t>30% faster speed to value with DXC Modernization Studio and Agile Migration factories</a:t>
              </a:r>
            </a:p>
            <a:p>
              <a:pPr marL="238115" indent="-238115">
                <a:spcAft>
                  <a:spcPts val="500"/>
                </a:spcAft>
                <a:buSzPct val="75000"/>
                <a:buFont typeface="Arial" panose="020B0604020202020204" pitchFamily="34" charset="0"/>
                <a:buChar char="►"/>
              </a:pPr>
              <a:r>
                <a:rPr lang="en-US" sz="1167" dirty="0">
                  <a:solidFill>
                    <a:schemeClr val="bg1"/>
                  </a:solidFill>
                </a:rPr>
                <a:t>Reduced business risk through safe and secure migrations</a:t>
              </a:r>
            </a:p>
          </p:txBody>
        </p:sp>
        <p:sp>
          <p:nvSpPr>
            <p:cNvPr id="111" name="TextBox 110">
              <a:extLst>
                <a:ext uri="{FF2B5EF4-FFF2-40B4-BE49-F238E27FC236}">
                  <a16:creationId xmlns:a16="http://schemas.microsoft.com/office/drawing/2014/main" id="{681B3CB5-32A2-4C02-821B-F5B494A1AB70}"/>
                </a:ext>
              </a:extLst>
            </p:cNvPr>
            <p:cNvSpPr txBox="1"/>
            <p:nvPr/>
          </p:nvSpPr>
          <p:spPr>
            <a:xfrm>
              <a:off x="10564092" y="4267200"/>
              <a:ext cx="3536063" cy="2050099"/>
            </a:xfrm>
            <a:prstGeom prst="rect">
              <a:avLst/>
            </a:prstGeom>
            <a:noFill/>
          </p:spPr>
          <p:txBody>
            <a:bodyPr wrap="square" rtlCol="0">
              <a:spAutoFit/>
            </a:bodyPr>
            <a:lstStyle/>
            <a:p>
              <a:pPr>
                <a:spcAft>
                  <a:spcPts val="500"/>
                </a:spcAft>
              </a:pPr>
              <a:r>
                <a:rPr lang="en-US" sz="1333" b="1" dirty="0">
                  <a:solidFill>
                    <a:schemeClr val="bg1"/>
                  </a:solidFill>
                </a:rPr>
                <a:t>Step 2 : Drive business value and customer experience</a:t>
              </a:r>
            </a:p>
            <a:p>
              <a:pPr marL="238115" indent="-238115">
                <a:spcAft>
                  <a:spcPts val="500"/>
                </a:spcAft>
                <a:buSzPct val="75000"/>
                <a:buFont typeface="Arial" panose="020B0604020202020204" pitchFamily="34" charset="0"/>
                <a:buChar char="►"/>
              </a:pPr>
              <a:r>
                <a:rPr lang="en-US" sz="1167" dirty="0">
                  <a:solidFill>
                    <a:schemeClr val="bg1"/>
                  </a:solidFill>
                </a:rPr>
                <a:t>DXC12-Factor Compliance tool, automated agile and DevOps platform accelerate cloud native transformation</a:t>
              </a:r>
            </a:p>
            <a:p>
              <a:pPr marL="238115" indent="-238115">
                <a:spcAft>
                  <a:spcPts val="500"/>
                </a:spcAft>
                <a:buSzPct val="75000"/>
                <a:buFont typeface="Arial" panose="020B0604020202020204" pitchFamily="34" charset="0"/>
                <a:buChar char="►"/>
              </a:pPr>
              <a:r>
                <a:rPr lang="en-US" sz="1167" dirty="0">
                  <a:solidFill>
                    <a:schemeClr val="bg1"/>
                  </a:solidFill>
                </a:rPr>
                <a:t>Enable scale and respond to business demand rapidly, driving business value and customer experience </a:t>
              </a:r>
            </a:p>
          </p:txBody>
        </p:sp>
        <p:grpSp>
          <p:nvGrpSpPr>
            <p:cNvPr id="2" name="Group 1">
              <a:extLst>
                <a:ext uri="{FF2B5EF4-FFF2-40B4-BE49-F238E27FC236}">
                  <a16:creationId xmlns:a16="http://schemas.microsoft.com/office/drawing/2014/main" id="{13009942-ABE9-4E1D-BA16-E7631D4868F2}"/>
                </a:ext>
              </a:extLst>
            </p:cNvPr>
            <p:cNvGrpSpPr/>
            <p:nvPr/>
          </p:nvGrpSpPr>
          <p:grpSpPr>
            <a:xfrm>
              <a:off x="602495" y="1981200"/>
              <a:ext cx="9418086" cy="4401444"/>
              <a:chOff x="320231" y="1981200"/>
              <a:chExt cx="9971108" cy="4659893"/>
            </a:xfrm>
          </p:grpSpPr>
          <p:sp>
            <p:nvSpPr>
              <p:cNvPr id="95" name="Freeform: Shape 5">
                <a:extLst>
                  <a:ext uri="{FF2B5EF4-FFF2-40B4-BE49-F238E27FC236}">
                    <a16:creationId xmlns:a16="http://schemas.microsoft.com/office/drawing/2014/main" id="{82188673-A312-4D0C-9B06-96D26B5C1C1A}"/>
                  </a:ext>
                </a:extLst>
              </p:cNvPr>
              <p:cNvSpPr/>
              <p:nvPr/>
            </p:nvSpPr>
            <p:spPr>
              <a:xfrm flipH="1">
                <a:off x="445142" y="3266555"/>
                <a:ext cx="1737169" cy="833324"/>
              </a:xfrm>
              <a:custGeom>
                <a:avLst/>
                <a:gdLst>
                  <a:gd name="connsiteX0" fmla="*/ 0 w 6496493"/>
                  <a:gd name="connsiteY0" fmla="*/ 1073889 h 1073889"/>
                  <a:gd name="connsiteX1" fmla="*/ 0 w 6496493"/>
                  <a:gd name="connsiteY1" fmla="*/ 0 h 1073889"/>
                  <a:gd name="connsiteX2" fmla="*/ 6496493 w 6496493"/>
                  <a:gd name="connsiteY2" fmla="*/ 0 h 1073889"/>
                </a:gdLst>
                <a:ahLst/>
                <a:cxnLst>
                  <a:cxn ang="0">
                    <a:pos x="connsiteX0" y="connsiteY0"/>
                  </a:cxn>
                  <a:cxn ang="0">
                    <a:pos x="connsiteX1" y="connsiteY1"/>
                  </a:cxn>
                  <a:cxn ang="0">
                    <a:pos x="connsiteX2" y="connsiteY2"/>
                  </a:cxn>
                </a:cxnLst>
                <a:rect l="l" t="t" r="r" b="b"/>
                <a:pathLst>
                  <a:path w="6496493" h="1073889">
                    <a:moveTo>
                      <a:pt x="0" y="1073889"/>
                    </a:moveTo>
                    <a:lnTo>
                      <a:pt x="0" y="0"/>
                    </a:lnTo>
                    <a:lnTo>
                      <a:pt x="6496493" y="0"/>
                    </a:lnTo>
                  </a:path>
                </a:pathLst>
              </a:custGeom>
              <a:noFill/>
              <a:ln w="1143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grpSp>
            <p:nvGrpSpPr>
              <p:cNvPr id="15" name="Group 14">
                <a:extLst>
                  <a:ext uri="{FF2B5EF4-FFF2-40B4-BE49-F238E27FC236}">
                    <a16:creationId xmlns:a16="http://schemas.microsoft.com/office/drawing/2014/main" id="{DA3F3726-F928-7C45-88C0-8E896E910801}"/>
                  </a:ext>
                </a:extLst>
              </p:cNvPr>
              <p:cNvGrpSpPr/>
              <p:nvPr/>
            </p:nvGrpSpPr>
            <p:grpSpPr>
              <a:xfrm>
                <a:off x="508601" y="2184165"/>
                <a:ext cx="8589132" cy="4456928"/>
                <a:chOff x="5219791" y="2790481"/>
                <a:chExt cx="8589132" cy="4138161"/>
              </a:xfrm>
            </p:grpSpPr>
            <p:grpSp>
              <p:nvGrpSpPr>
                <p:cNvPr id="16" name="Group 15">
                  <a:extLst>
                    <a:ext uri="{FF2B5EF4-FFF2-40B4-BE49-F238E27FC236}">
                      <a16:creationId xmlns:a16="http://schemas.microsoft.com/office/drawing/2014/main" id="{411DB7FB-EAEA-FF43-894F-F98DFDA2506B}"/>
                    </a:ext>
                  </a:extLst>
                </p:cNvPr>
                <p:cNvGrpSpPr/>
                <p:nvPr/>
              </p:nvGrpSpPr>
              <p:grpSpPr>
                <a:xfrm>
                  <a:off x="6190173" y="4754432"/>
                  <a:ext cx="838200" cy="0"/>
                  <a:chOff x="1988288" y="4354032"/>
                  <a:chExt cx="7697972" cy="0"/>
                </a:xfrm>
              </p:grpSpPr>
              <p:sp>
                <p:nvSpPr>
                  <p:cNvPr id="81" name="Freeform: Shape 148">
                    <a:extLst>
                      <a:ext uri="{FF2B5EF4-FFF2-40B4-BE49-F238E27FC236}">
                        <a16:creationId xmlns:a16="http://schemas.microsoft.com/office/drawing/2014/main" id="{06833984-EE21-5241-82C6-79D5495579BD}"/>
                      </a:ext>
                    </a:extLst>
                  </p:cNvPr>
                  <p:cNvSpPr/>
                  <p:nvPr/>
                </p:nvSpPr>
                <p:spPr>
                  <a:xfrm>
                    <a:off x="2030819" y="4354032"/>
                    <a:ext cx="7655441" cy="0"/>
                  </a:xfrm>
                  <a:custGeom>
                    <a:avLst/>
                    <a:gdLst>
                      <a:gd name="connsiteX0" fmla="*/ 0 w 7655441"/>
                      <a:gd name="connsiteY0" fmla="*/ 0 h 0"/>
                      <a:gd name="connsiteX1" fmla="*/ 7655441 w 7655441"/>
                      <a:gd name="connsiteY1" fmla="*/ 0 h 0"/>
                    </a:gdLst>
                    <a:ahLst/>
                    <a:cxnLst>
                      <a:cxn ang="0">
                        <a:pos x="connsiteX0" y="connsiteY0"/>
                      </a:cxn>
                      <a:cxn ang="0">
                        <a:pos x="connsiteX1" y="connsiteY1"/>
                      </a:cxn>
                    </a:cxnLst>
                    <a:rect l="l" t="t" r="r" b="b"/>
                    <a:pathLst>
                      <a:path w="7655441">
                        <a:moveTo>
                          <a:pt x="0" y="0"/>
                        </a:moveTo>
                        <a:lnTo>
                          <a:pt x="7655441" y="0"/>
                        </a:lnTo>
                      </a:path>
                    </a:pathLst>
                  </a:custGeom>
                  <a:noFill/>
                  <a:ln w="9525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defRPr/>
                    </a:pPr>
                    <a:endParaRPr lang="en-US" sz="2000" dirty="0">
                      <a:solidFill>
                        <a:srgbClr val="FFFFFF"/>
                      </a:solidFill>
                      <a:latin typeface="Arial"/>
                    </a:endParaRPr>
                  </a:p>
                </p:txBody>
              </p:sp>
              <p:sp>
                <p:nvSpPr>
                  <p:cNvPr id="82" name="Freeform: Shape 149">
                    <a:extLst>
                      <a:ext uri="{FF2B5EF4-FFF2-40B4-BE49-F238E27FC236}">
                        <a16:creationId xmlns:a16="http://schemas.microsoft.com/office/drawing/2014/main" id="{F3AFC099-7B9E-864F-ADCF-DC443DB4703F}"/>
                      </a:ext>
                    </a:extLst>
                  </p:cNvPr>
                  <p:cNvSpPr/>
                  <p:nvPr/>
                </p:nvSpPr>
                <p:spPr>
                  <a:xfrm>
                    <a:off x="1988288" y="4354032"/>
                    <a:ext cx="7697972" cy="0"/>
                  </a:xfrm>
                  <a:custGeom>
                    <a:avLst/>
                    <a:gdLst>
                      <a:gd name="connsiteX0" fmla="*/ 0 w 7697972"/>
                      <a:gd name="connsiteY0" fmla="*/ 0 h 0"/>
                      <a:gd name="connsiteX1" fmla="*/ 7697972 w 7697972"/>
                      <a:gd name="connsiteY1" fmla="*/ 0 h 0"/>
                    </a:gdLst>
                    <a:ahLst/>
                    <a:cxnLst>
                      <a:cxn ang="0">
                        <a:pos x="connsiteX0" y="connsiteY0"/>
                      </a:cxn>
                      <a:cxn ang="0">
                        <a:pos x="connsiteX1" y="connsiteY1"/>
                      </a:cxn>
                    </a:cxnLst>
                    <a:rect l="l" t="t" r="r" b="b"/>
                    <a:pathLst>
                      <a:path w="7697972">
                        <a:moveTo>
                          <a:pt x="0" y="0"/>
                        </a:moveTo>
                        <a:lnTo>
                          <a:pt x="7697972" y="0"/>
                        </a:lnTo>
                      </a:path>
                    </a:pathLst>
                  </a:custGeom>
                  <a:ln w="6350" cap="sq">
                    <a:solidFill>
                      <a:schemeClr val="bg1"/>
                    </a:solidFill>
                    <a:prstDash val="lgDash"/>
                  </a:ln>
                </p:spPr>
                <p:style>
                  <a:lnRef idx="1">
                    <a:schemeClr val="accent1"/>
                  </a:lnRef>
                  <a:fillRef idx="0">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grpSp>
            <p:grpSp>
              <p:nvGrpSpPr>
                <p:cNvPr id="23" name="Group 22">
                  <a:extLst>
                    <a:ext uri="{FF2B5EF4-FFF2-40B4-BE49-F238E27FC236}">
                      <a16:creationId xmlns:a16="http://schemas.microsoft.com/office/drawing/2014/main" id="{D9E5E00E-4C49-BE4C-98DD-E5E0A6CDB52B}"/>
                    </a:ext>
                  </a:extLst>
                </p:cNvPr>
                <p:cNvGrpSpPr/>
                <p:nvPr/>
              </p:nvGrpSpPr>
              <p:grpSpPr>
                <a:xfrm>
                  <a:off x="7383386" y="4211111"/>
                  <a:ext cx="5183372" cy="24929"/>
                  <a:chOff x="3455581" y="3840126"/>
                  <a:chExt cx="6220046" cy="24929"/>
                </a:xfrm>
              </p:grpSpPr>
              <p:sp>
                <p:nvSpPr>
                  <p:cNvPr id="79" name="Freeform: Shape 118">
                    <a:extLst>
                      <a:ext uri="{FF2B5EF4-FFF2-40B4-BE49-F238E27FC236}">
                        <a16:creationId xmlns:a16="http://schemas.microsoft.com/office/drawing/2014/main" id="{A18CB3C9-104E-154E-9909-37D6BE06CA58}"/>
                      </a:ext>
                    </a:extLst>
                  </p:cNvPr>
                  <p:cNvSpPr/>
                  <p:nvPr/>
                </p:nvSpPr>
                <p:spPr>
                  <a:xfrm>
                    <a:off x="3455581" y="3865055"/>
                    <a:ext cx="6220046" cy="0"/>
                  </a:xfrm>
                  <a:custGeom>
                    <a:avLst/>
                    <a:gdLst>
                      <a:gd name="connsiteX0" fmla="*/ 0 w 6220046"/>
                      <a:gd name="connsiteY0" fmla="*/ 0 h 0"/>
                      <a:gd name="connsiteX1" fmla="*/ 6220046 w 6220046"/>
                      <a:gd name="connsiteY1" fmla="*/ 0 h 0"/>
                    </a:gdLst>
                    <a:ahLst/>
                    <a:cxnLst>
                      <a:cxn ang="0">
                        <a:pos x="connsiteX0" y="connsiteY0"/>
                      </a:cxn>
                      <a:cxn ang="0">
                        <a:pos x="connsiteX1" y="connsiteY1"/>
                      </a:cxn>
                    </a:cxnLst>
                    <a:rect l="l" t="t" r="r" b="b"/>
                    <a:pathLst>
                      <a:path w="6220046">
                        <a:moveTo>
                          <a:pt x="0" y="0"/>
                        </a:moveTo>
                        <a:lnTo>
                          <a:pt x="6220046" y="0"/>
                        </a:lnTo>
                      </a:path>
                    </a:pathLst>
                  </a:custGeom>
                  <a:noFill/>
                  <a:ln w="114300">
                    <a:solidFill>
                      <a:schemeClr val="tx1"/>
                    </a:solidFill>
                    <a:prstDash val="solid"/>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sp>
                <p:nvSpPr>
                  <p:cNvPr id="80" name="Freeform: Shape 23">
                    <a:extLst>
                      <a:ext uri="{FF2B5EF4-FFF2-40B4-BE49-F238E27FC236}">
                        <a16:creationId xmlns:a16="http://schemas.microsoft.com/office/drawing/2014/main" id="{940A0C0A-3474-4046-AB9A-7FCC84A0D416}"/>
                      </a:ext>
                    </a:extLst>
                  </p:cNvPr>
                  <p:cNvSpPr/>
                  <p:nvPr/>
                </p:nvSpPr>
                <p:spPr>
                  <a:xfrm>
                    <a:off x="3455581" y="3840126"/>
                    <a:ext cx="6220046" cy="0"/>
                  </a:xfrm>
                  <a:custGeom>
                    <a:avLst/>
                    <a:gdLst>
                      <a:gd name="connsiteX0" fmla="*/ 0 w 6220046"/>
                      <a:gd name="connsiteY0" fmla="*/ 0 h 0"/>
                      <a:gd name="connsiteX1" fmla="*/ 6220046 w 6220046"/>
                      <a:gd name="connsiteY1" fmla="*/ 0 h 0"/>
                    </a:gdLst>
                    <a:ahLst/>
                    <a:cxnLst>
                      <a:cxn ang="0">
                        <a:pos x="connsiteX0" y="connsiteY0"/>
                      </a:cxn>
                      <a:cxn ang="0">
                        <a:pos x="connsiteX1" y="connsiteY1"/>
                      </a:cxn>
                    </a:cxnLst>
                    <a:rect l="l" t="t" r="r" b="b"/>
                    <a:pathLst>
                      <a:path w="6220046">
                        <a:moveTo>
                          <a:pt x="0" y="0"/>
                        </a:moveTo>
                        <a:lnTo>
                          <a:pt x="6220046" y="0"/>
                        </a:lnTo>
                      </a:path>
                    </a:pathLst>
                  </a:custGeom>
                  <a:noFill/>
                  <a:ln w="6350">
                    <a:solidFill>
                      <a:schemeClr val="bg1"/>
                    </a:solidFill>
                    <a:prstDash val="dash"/>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grpSp>
            <p:grpSp>
              <p:nvGrpSpPr>
                <p:cNvPr id="24" name="Group 23">
                  <a:extLst>
                    <a:ext uri="{FF2B5EF4-FFF2-40B4-BE49-F238E27FC236}">
                      <a16:creationId xmlns:a16="http://schemas.microsoft.com/office/drawing/2014/main" id="{5C0D505D-C3E3-C949-838F-E28870B66281}"/>
                    </a:ext>
                  </a:extLst>
                </p:cNvPr>
                <p:cNvGrpSpPr/>
                <p:nvPr/>
              </p:nvGrpSpPr>
              <p:grpSpPr>
                <a:xfrm>
                  <a:off x="7080358" y="4754432"/>
                  <a:ext cx="5486400" cy="255893"/>
                  <a:chOff x="1988288" y="4354032"/>
                  <a:chExt cx="7697972" cy="255893"/>
                </a:xfrm>
              </p:grpSpPr>
              <p:sp>
                <p:nvSpPr>
                  <p:cNvPr id="77" name="Freeform: Shape 11">
                    <a:extLst>
                      <a:ext uri="{FF2B5EF4-FFF2-40B4-BE49-F238E27FC236}">
                        <a16:creationId xmlns:a16="http://schemas.microsoft.com/office/drawing/2014/main" id="{8960FF6D-64E0-1048-9CAB-87955C2B6AA8}"/>
                      </a:ext>
                    </a:extLst>
                  </p:cNvPr>
                  <p:cNvSpPr/>
                  <p:nvPr/>
                </p:nvSpPr>
                <p:spPr>
                  <a:xfrm>
                    <a:off x="2030819" y="4609925"/>
                    <a:ext cx="7655441" cy="0"/>
                  </a:xfrm>
                  <a:custGeom>
                    <a:avLst/>
                    <a:gdLst>
                      <a:gd name="connsiteX0" fmla="*/ 0 w 7655441"/>
                      <a:gd name="connsiteY0" fmla="*/ 0 h 0"/>
                      <a:gd name="connsiteX1" fmla="*/ 7655441 w 7655441"/>
                      <a:gd name="connsiteY1" fmla="*/ 0 h 0"/>
                    </a:gdLst>
                    <a:ahLst/>
                    <a:cxnLst>
                      <a:cxn ang="0">
                        <a:pos x="connsiteX0" y="connsiteY0"/>
                      </a:cxn>
                      <a:cxn ang="0">
                        <a:pos x="connsiteX1" y="connsiteY1"/>
                      </a:cxn>
                    </a:cxnLst>
                    <a:rect l="l" t="t" r="r" b="b"/>
                    <a:pathLst>
                      <a:path w="7655441">
                        <a:moveTo>
                          <a:pt x="0" y="0"/>
                        </a:moveTo>
                        <a:lnTo>
                          <a:pt x="7655441" y="0"/>
                        </a:lnTo>
                      </a:path>
                    </a:pathLst>
                  </a:custGeom>
                  <a:noFill/>
                  <a:ln w="9525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sp>
                <p:nvSpPr>
                  <p:cNvPr id="78" name="Freeform: Shape 13">
                    <a:extLst>
                      <a:ext uri="{FF2B5EF4-FFF2-40B4-BE49-F238E27FC236}">
                        <a16:creationId xmlns:a16="http://schemas.microsoft.com/office/drawing/2014/main" id="{ECAC3B8D-29C6-0346-A0E4-F87D4E5EF9C6}"/>
                      </a:ext>
                    </a:extLst>
                  </p:cNvPr>
                  <p:cNvSpPr/>
                  <p:nvPr/>
                </p:nvSpPr>
                <p:spPr>
                  <a:xfrm>
                    <a:off x="1988288" y="4354032"/>
                    <a:ext cx="7697972" cy="0"/>
                  </a:xfrm>
                  <a:custGeom>
                    <a:avLst/>
                    <a:gdLst>
                      <a:gd name="connsiteX0" fmla="*/ 0 w 7697972"/>
                      <a:gd name="connsiteY0" fmla="*/ 0 h 0"/>
                      <a:gd name="connsiteX1" fmla="*/ 7697972 w 7697972"/>
                      <a:gd name="connsiteY1" fmla="*/ 0 h 0"/>
                    </a:gdLst>
                    <a:ahLst/>
                    <a:cxnLst>
                      <a:cxn ang="0">
                        <a:pos x="connsiteX0" y="connsiteY0"/>
                      </a:cxn>
                      <a:cxn ang="0">
                        <a:pos x="connsiteX1" y="connsiteY1"/>
                      </a:cxn>
                    </a:cxnLst>
                    <a:rect l="l" t="t" r="r" b="b"/>
                    <a:pathLst>
                      <a:path w="7697972">
                        <a:moveTo>
                          <a:pt x="0" y="0"/>
                        </a:moveTo>
                        <a:lnTo>
                          <a:pt x="7697972" y="0"/>
                        </a:lnTo>
                      </a:path>
                    </a:pathLst>
                  </a:custGeom>
                  <a:ln w="6350" cap="sq">
                    <a:solidFill>
                      <a:schemeClr val="bg1"/>
                    </a:solidFill>
                    <a:prstDash val="lgDash"/>
                  </a:ln>
                </p:spPr>
                <p:style>
                  <a:lnRef idx="1">
                    <a:schemeClr val="accent1"/>
                  </a:lnRef>
                  <a:fillRef idx="0">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grpSp>
            <p:sp>
              <p:nvSpPr>
                <p:cNvPr id="25" name="Freeform: Shape 5">
                  <a:extLst>
                    <a:ext uri="{FF2B5EF4-FFF2-40B4-BE49-F238E27FC236}">
                      <a16:creationId xmlns:a16="http://schemas.microsoft.com/office/drawing/2014/main" id="{BE6799BC-FAE0-664E-A15F-F3906B28AD64}"/>
                    </a:ext>
                  </a:extLst>
                </p:cNvPr>
                <p:cNvSpPr/>
                <p:nvPr/>
              </p:nvSpPr>
              <p:spPr>
                <a:xfrm>
                  <a:off x="7161875" y="3267422"/>
                  <a:ext cx="5413744" cy="894908"/>
                </a:xfrm>
                <a:custGeom>
                  <a:avLst/>
                  <a:gdLst>
                    <a:gd name="connsiteX0" fmla="*/ 0 w 6496493"/>
                    <a:gd name="connsiteY0" fmla="*/ 1073889 h 1073889"/>
                    <a:gd name="connsiteX1" fmla="*/ 0 w 6496493"/>
                    <a:gd name="connsiteY1" fmla="*/ 0 h 1073889"/>
                    <a:gd name="connsiteX2" fmla="*/ 6496493 w 6496493"/>
                    <a:gd name="connsiteY2" fmla="*/ 0 h 1073889"/>
                  </a:gdLst>
                  <a:ahLst/>
                  <a:cxnLst>
                    <a:cxn ang="0">
                      <a:pos x="connsiteX0" y="connsiteY0"/>
                    </a:cxn>
                    <a:cxn ang="0">
                      <a:pos x="connsiteX1" y="connsiteY1"/>
                    </a:cxn>
                    <a:cxn ang="0">
                      <a:pos x="connsiteX2" y="connsiteY2"/>
                    </a:cxn>
                  </a:cxnLst>
                  <a:rect l="l" t="t" r="r" b="b"/>
                  <a:pathLst>
                    <a:path w="6496493" h="1073889">
                      <a:moveTo>
                        <a:pt x="0" y="1073889"/>
                      </a:moveTo>
                      <a:lnTo>
                        <a:pt x="0" y="0"/>
                      </a:lnTo>
                      <a:lnTo>
                        <a:pt x="6496493" y="0"/>
                      </a:lnTo>
                    </a:path>
                  </a:pathLst>
                </a:custGeom>
                <a:noFill/>
                <a:ln w="1143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sp>
              <p:nvSpPr>
                <p:cNvPr id="26" name="Freeform: Shape 7">
                  <a:extLst>
                    <a:ext uri="{FF2B5EF4-FFF2-40B4-BE49-F238E27FC236}">
                      <a16:creationId xmlns:a16="http://schemas.microsoft.com/office/drawing/2014/main" id="{B7289A7A-A1B9-6D4E-ACFF-591917E50BEA}"/>
                    </a:ext>
                  </a:extLst>
                </p:cNvPr>
                <p:cNvSpPr/>
                <p:nvPr/>
              </p:nvSpPr>
              <p:spPr>
                <a:xfrm>
                  <a:off x="7170734" y="3267422"/>
                  <a:ext cx="5396023" cy="894907"/>
                </a:xfrm>
                <a:custGeom>
                  <a:avLst/>
                  <a:gdLst>
                    <a:gd name="connsiteX0" fmla="*/ 6475228 w 6475228"/>
                    <a:gd name="connsiteY0" fmla="*/ 0 h 1073888"/>
                    <a:gd name="connsiteX1" fmla="*/ 0 w 6475228"/>
                    <a:gd name="connsiteY1" fmla="*/ 0 h 1073888"/>
                    <a:gd name="connsiteX2" fmla="*/ 0 w 6475228"/>
                    <a:gd name="connsiteY2" fmla="*/ 1073888 h 1073888"/>
                  </a:gdLst>
                  <a:ahLst/>
                  <a:cxnLst>
                    <a:cxn ang="0">
                      <a:pos x="connsiteX0" y="connsiteY0"/>
                    </a:cxn>
                    <a:cxn ang="0">
                      <a:pos x="connsiteX1" y="connsiteY1"/>
                    </a:cxn>
                    <a:cxn ang="0">
                      <a:pos x="connsiteX2" y="connsiteY2"/>
                    </a:cxn>
                  </a:cxnLst>
                  <a:rect l="l" t="t" r="r" b="b"/>
                  <a:pathLst>
                    <a:path w="6475228" h="1073888">
                      <a:moveTo>
                        <a:pt x="6475228" y="0"/>
                      </a:moveTo>
                      <a:lnTo>
                        <a:pt x="0" y="0"/>
                      </a:lnTo>
                      <a:lnTo>
                        <a:pt x="0" y="1073888"/>
                      </a:lnTo>
                    </a:path>
                  </a:pathLst>
                </a:custGeom>
                <a:ln w="6350" cap="sq">
                  <a:solidFill>
                    <a:schemeClr val="bg1"/>
                  </a:solidFill>
                  <a:prstDash val="lgDash"/>
                </a:ln>
              </p:spPr>
              <p:style>
                <a:lnRef idx="1">
                  <a:schemeClr val="accent1"/>
                </a:lnRef>
                <a:fillRef idx="0">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grpSp>
              <p:nvGrpSpPr>
                <p:cNvPr id="27" name="Group 26">
                  <a:extLst>
                    <a:ext uri="{FF2B5EF4-FFF2-40B4-BE49-F238E27FC236}">
                      <a16:creationId xmlns:a16="http://schemas.microsoft.com/office/drawing/2014/main" id="{2FC0A437-B4D8-5D4B-AB29-E4096788FEFF}"/>
                    </a:ext>
                  </a:extLst>
                </p:cNvPr>
                <p:cNvGrpSpPr/>
                <p:nvPr/>
              </p:nvGrpSpPr>
              <p:grpSpPr>
                <a:xfrm>
                  <a:off x="7161875" y="4935659"/>
                  <a:ext cx="5413744" cy="896947"/>
                  <a:chOff x="3157870" y="4787621"/>
                  <a:chExt cx="6496493" cy="1076336"/>
                </a:xfrm>
              </p:grpSpPr>
              <p:sp>
                <p:nvSpPr>
                  <p:cNvPr id="75" name="Freeform: Shape 101">
                    <a:extLst>
                      <a:ext uri="{FF2B5EF4-FFF2-40B4-BE49-F238E27FC236}">
                        <a16:creationId xmlns:a16="http://schemas.microsoft.com/office/drawing/2014/main" id="{7C6DDE23-4C61-9142-BE01-9A86BB7EDE88}"/>
                      </a:ext>
                    </a:extLst>
                  </p:cNvPr>
                  <p:cNvSpPr/>
                  <p:nvPr/>
                </p:nvSpPr>
                <p:spPr>
                  <a:xfrm flipV="1">
                    <a:off x="3157870" y="4790068"/>
                    <a:ext cx="6496493" cy="1073889"/>
                  </a:xfrm>
                  <a:custGeom>
                    <a:avLst/>
                    <a:gdLst>
                      <a:gd name="connsiteX0" fmla="*/ 0 w 6496493"/>
                      <a:gd name="connsiteY0" fmla="*/ 1073889 h 1073889"/>
                      <a:gd name="connsiteX1" fmla="*/ 0 w 6496493"/>
                      <a:gd name="connsiteY1" fmla="*/ 0 h 1073889"/>
                      <a:gd name="connsiteX2" fmla="*/ 6496493 w 6496493"/>
                      <a:gd name="connsiteY2" fmla="*/ 0 h 1073889"/>
                    </a:gdLst>
                    <a:ahLst/>
                    <a:cxnLst>
                      <a:cxn ang="0">
                        <a:pos x="connsiteX0" y="connsiteY0"/>
                      </a:cxn>
                      <a:cxn ang="0">
                        <a:pos x="connsiteX1" y="connsiteY1"/>
                      </a:cxn>
                      <a:cxn ang="0">
                        <a:pos x="connsiteX2" y="connsiteY2"/>
                      </a:cxn>
                    </a:cxnLst>
                    <a:rect l="l" t="t" r="r" b="b"/>
                    <a:pathLst>
                      <a:path w="6496493" h="1073889">
                        <a:moveTo>
                          <a:pt x="0" y="1073889"/>
                        </a:moveTo>
                        <a:lnTo>
                          <a:pt x="0" y="0"/>
                        </a:lnTo>
                        <a:lnTo>
                          <a:pt x="6496493" y="0"/>
                        </a:lnTo>
                      </a:path>
                    </a:pathLst>
                  </a:custGeom>
                  <a:noFill/>
                  <a:ln w="1143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sp>
                <p:nvSpPr>
                  <p:cNvPr id="76" name="Freeform: Shape 106">
                    <a:extLst>
                      <a:ext uri="{FF2B5EF4-FFF2-40B4-BE49-F238E27FC236}">
                        <a16:creationId xmlns:a16="http://schemas.microsoft.com/office/drawing/2014/main" id="{2A61F2DD-682A-324E-94E2-864EE53EE000}"/>
                      </a:ext>
                    </a:extLst>
                  </p:cNvPr>
                  <p:cNvSpPr/>
                  <p:nvPr/>
                </p:nvSpPr>
                <p:spPr>
                  <a:xfrm flipV="1">
                    <a:off x="3161915" y="4787621"/>
                    <a:ext cx="6475228" cy="1073888"/>
                  </a:xfrm>
                  <a:custGeom>
                    <a:avLst/>
                    <a:gdLst>
                      <a:gd name="connsiteX0" fmla="*/ 6475228 w 6475228"/>
                      <a:gd name="connsiteY0" fmla="*/ 0 h 1073888"/>
                      <a:gd name="connsiteX1" fmla="*/ 0 w 6475228"/>
                      <a:gd name="connsiteY1" fmla="*/ 0 h 1073888"/>
                      <a:gd name="connsiteX2" fmla="*/ 0 w 6475228"/>
                      <a:gd name="connsiteY2" fmla="*/ 1073888 h 1073888"/>
                    </a:gdLst>
                    <a:ahLst/>
                    <a:cxnLst>
                      <a:cxn ang="0">
                        <a:pos x="connsiteX0" y="connsiteY0"/>
                      </a:cxn>
                      <a:cxn ang="0">
                        <a:pos x="connsiteX1" y="connsiteY1"/>
                      </a:cxn>
                      <a:cxn ang="0">
                        <a:pos x="connsiteX2" y="connsiteY2"/>
                      </a:cxn>
                    </a:cxnLst>
                    <a:rect l="l" t="t" r="r" b="b"/>
                    <a:pathLst>
                      <a:path w="6475228" h="1073888">
                        <a:moveTo>
                          <a:pt x="6475228" y="0"/>
                        </a:moveTo>
                        <a:lnTo>
                          <a:pt x="0" y="0"/>
                        </a:lnTo>
                        <a:lnTo>
                          <a:pt x="0" y="1073888"/>
                        </a:lnTo>
                      </a:path>
                    </a:pathLst>
                  </a:custGeom>
                  <a:ln w="6350" cap="sq">
                    <a:solidFill>
                      <a:schemeClr val="bg1"/>
                    </a:solidFill>
                    <a:prstDash val="lgDash"/>
                  </a:ln>
                </p:spPr>
                <p:style>
                  <a:lnRef idx="1">
                    <a:schemeClr val="accent1"/>
                  </a:lnRef>
                  <a:fillRef idx="0">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grpSp>
            <p:sp>
              <p:nvSpPr>
                <p:cNvPr id="29" name="TextBox 28">
                  <a:extLst>
                    <a:ext uri="{FF2B5EF4-FFF2-40B4-BE49-F238E27FC236}">
                      <a16:creationId xmlns:a16="http://schemas.microsoft.com/office/drawing/2014/main" id="{7E334FB0-4B97-3A45-9B39-FCEBFEE8C515}"/>
                    </a:ext>
                  </a:extLst>
                </p:cNvPr>
                <p:cNvSpPr txBox="1"/>
                <p:nvPr/>
              </p:nvSpPr>
              <p:spPr>
                <a:xfrm>
                  <a:off x="13044808" y="2790481"/>
                  <a:ext cx="680618" cy="326672"/>
                </a:xfrm>
                <a:prstGeom prst="rect">
                  <a:avLst/>
                </a:prstGeom>
                <a:noFill/>
              </p:spPr>
              <p:txBody>
                <a:bodyPr wrap="none" rtlCol="0">
                  <a:spAutoFit/>
                </a:bodyPr>
                <a:lstStyle/>
                <a:p>
                  <a:pPr defTabSz="1015839">
                    <a:lnSpc>
                      <a:spcPct val="90000"/>
                    </a:lnSpc>
                    <a:defRPr/>
                  </a:pPr>
                  <a:r>
                    <a:rPr lang="en-US" sz="1333" b="1">
                      <a:solidFill>
                        <a:srgbClr val="000000"/>
                      </a:solidFill>
                      <a:latin typeface="Arial"/>
                    </a:rPr>
                    <a:t>IaaS</a:t>
                  </a:r>
                </a:p>
              </p:txBody>
            </p:sp>
            <p:sp>
              <p:nvSpPr>
                <p:cNvPr id="31" name="TextBox 30">
                  <a:extLst>
                    <a:ext uri="{FF2B5EF4-FFF2-40B4-BE49-F238E27FC236}">
                      <a16:creationId xmlns:a16="http://schemas.microsoft.com/office/drawing/2014/main" id="{7F45E8E0-FE9B-CB40-8B7C-3E2B919318B5}"/>
                    </a:ext>
                  </a:extLst>
                </p:cNvPr>
                <p:cNvSpPr txBox="1"/>
                <p:nvPr/>
              </p:nvSpPr>
              <p:spPr>
                <a:xfrm>
                  <a:off x="7454389" y="3816809"/>
                  <a:ext cx="5671500" cy="299594"/>
                </a:xfrm>
                <a:prstGeom prst="rect">
                  <a:avLst/>
                </a:prstGeom>
                <a:noFill/>
              </p:spPr>
              <p:txBody>
                <a:bodyPr wrap="square" rtlCol="0">
                  <a:spAutoFit/>
                </a:bodyPr>
                <a:lstStyle/>
                <a:p>
                  <a:pPr defTabSz="1015839">
                    <a:lnSpc>
                      <a:spcPct val="90000"/>
                    </a:lnSpc>
                    <a:defRPr/>
                  </a:pPr>
                  <a:r>
                    <a:rPr lang="en-US" sz="1167" b="1">
                      <a:solidFill>
                        <a:srgbClr val="000000"/>
                      </a:solidFill>
                      <a:latin typeface="Arial"/>
                    </a:rPr>
                    <a:t>L1 Re-platform:</a:t>
                  </a:r>
                  <a:r>
                    <a:rPr lang="en-US" sz="1167">
                      <a:solidFill>
                        <a:srgbClr val="000000"/>
                      </a:solidFill>
                      <a:latin typeface="Arial"/>
                    </a:rPr>
                    <a:t> </a:t>
                  </a:r>
                  <a:r>
                    <a:rPr lang="en-US" sz="1000">
                      <a:solidFill>
                        <a:srgbClr val="000000"/>
                      </a:solidFill>
                      <a:latin typeface="Arial"/>
                    </a:rPr>
                    <a:t>COTS Upgrade, OS Upgrade, UNIX to Linux, SaaS</a:t>
                  </a:r>
                  <a:endParaRPr lang="en-US" sz="1167">
                    <a:solidFill>
                      <a:srgbClr val="000000"/>
                    </a:solidFill>
                    <a:latin typeface="Arial"/>
                  </a:endParaRPr>
                </a:p>
              </p:txBody>
            </p:sp>
            <p:sp>
              <p:nvSpPr>
                <p:cNvPr id="32" name="TextBox 31">
                  <a:extLst>
                    <a:ext uri="{FF2B5EF4-FFF2-40B4-BE49-F238E27FC236}">
                      <a16:creationId xmlns:a16="http://schemas.microsoft.com/office/drawing/2014/main" id="{286DA340-66A8-E54B-A631-AAA52BD262B3}"/>
                    </a:ext>
                  </a:extLst>
                </p:cNvPr>
                <p:cNvSpPr txBox="1"/>
                <p:nvPr/>
              </p:nvSpPr>
              <p:spPr>
                <a:xfrm>
                  <a:off x="7347112" y="2797925"/>
                  <a:ext cx="4975714" cy="299594"/>
                </a:xfrm>
                <a:prstGeom prst="rect">
                  <a:avLst/>
                </a:prstGeom>
                <a:noFill/>
              </p:spPr>
              <p:txBody>
                <a:bodyPr wrap="none" rtlCol="0">
                  <a:spAutoFit/>
                </a:bodyPr>
                <a:lstStyle/>
                <a:p>
                  <a:pPr defTabSz="1015839">
                    <a:lnSpc>
                      <a:spcPct val="90000"/>
                    </a:lnSpc>
                    <a:defRPr/>
                  </a:pPr>
                  <a:r>
                    <a:rPr lang="en-US" sz="1167" b="1">
                      <a:solidFill>
                        <a:srgbClr val="000000"/>
                      </a:solidFill>
                      <a:latin typeface="Arial"/>
                    </a:rPr>
                    <a:t>Rehost: </a:t>
                  </a:r>
                  <a:r>
                    <a:rPr lang="en-US" sz="1000">
                      <a:solidFill>
                        <a:srgbClr val="000000"/>
                      </a:solidFill>
                      <a:latin typeface="Arial"/>
                    </a:rPr>
                    <a:t>Database Migration, Image Migration, Data Replication </a:t>
                  </a:r>
                  <a:endParaRPr lang="en-US" sz="1167" b="1">
                    <a:solidFill>
                      <a:srgbClr val="000000"/>
                    </a:solidFill>
                    <a:latin typeface="Arial"/>
                  </a:endParaRPr>
                </a:p>
              </p:txBody>
            </p:sp>
            <p:sp>
              <p:nvSpPr>
                <p:cNvPr id="33" name="TextBox 32">
                  <a:extLst>
                    <a:ext uri="{FF2B5EF4-FFF2-40B4-BE49-F238E27FC236}">
                      <a16:creationId xmlns:a16="http://schemas.microsoft.com/office/drawing/2014/main" id="{0F75355B-5A62-9B44-A55A-BDF74FE5F387}"/>
                    </a:ext>
                  </a:extLst>
                </p:cNvPr>
                <p:cNvSpPr txBox="1"/>
                <p:nvPr/>
              </p:nvSpPr>
              <p:spPr>
                <a:xfrm>
                  <a:off x="5219791" y="5053787"/>
                  <a:ext cx="1299731" cy="299594"/>
                </a:xfrm>
                <a:prstGeom prst="rect">
                  <a:avLst/>
                </a:prstGeom>
                <a:noFill/>
              </p:spPr>
              <p:txBody>
                <a:bodyPr wrap="none" rtlCol="0">
                  <a:spAutoFit/>
                </a:bodyPr>
                <a:lstStyle/>
                <a:p>
                  <a:pPr algn="ctr" defTabSz="1015839">
                    <a:lnSpc>
                      <a:spcPct val="90000"/>
                    </a:lnSpc>
                    <a:defRPr/>
                  </a:pPr>
                  <a:r>
                    <a:rPr lang="en-US" sz="1167" b="1">
                      <a:solidFill>
                        <a:srgbClr val="000000"/>
                      </a:solidFill>
                      <a:latin typeface="Arial"/>
                    </a:rPr>
                    <a:t>Data Center</a:t>
                  </a:r>
                </a:p>
              </p:txBody>
            </p:sp>
            <p:sp>
              <p:nvSpPr>
                <p:cNvPr id="34" name="TextBox 33">
                  <a:extLst>
                    <a:ext uri="{FF2B5EF4-FFF2-40B4-BE49-F238E27FC236}">
                      <a16:creationId xmlns:a16="http://schemas.microsoft.com/office/drawing/2014/main" id="{DFF1DB1E-C6E6-7144-939A-4408E612132C}"/>
                    </a:ext>
                  </a:extLst>
                </p:cNvPr>
                <p:cNvSpPr txBox="1"/>
                <p:nvPr/>
              </p:nvSpPr>
              <p:spPr>
                <a:xfrm>
                  <a:off x="13044807" y="5895840"/>
                  <a:ext cx="764116" cy="326672"/>
                </a:xfrm>
                <a:prstGeom prst="rect">
                  <a:avLst/>
                </a:prstGeom>
                <a:noFill/>
              </p:spPr>
              <p:txBody>
                <a:bodyPr wrap="none" rtlCol="0">
                  <a:spAutoFit/>
                </a:bodyPr>
                <a:lstStyle/>
                <a:p>
                  <a:pPr defTabSz="1015839">
                    <a:lnSpc>
                      <a:spcPct val="90000"/>
                    </a:lnSpc>
                    <a:defRPr/>
                  </a:pPr>
                  <a:r>
                    <a:rPr lang="en-US" sz="1333" b="1">
                      <a:solidFill>
                        <a:srgbClr val="000000"/>
                      </a:solidFill>
                      <a:latin typeface="Arial"/>
                    </a:rPr>
                    <a:t>PaaS</a:t>
                  </a:r>
                </a:p>
              </p:txBody>
            </p:sp>
            <p:sp>
              <p:nvSpPr>
                <p:cNvPr id="40" name="TextBox 39">
                  <a:extLst>
                    <a:ext uri="{FF2B5EF4-FFF2-40B4-BE49-F238E27FC236}">
                      <a16:creationId xmlns:a16="http://schemas.microsoft.com/office/drawing/2014/main" id="{1C52B0DC-530A-7E4C-BD05-2599829C9E49}"/>
                    </a:ext>
                  </a:extLst>
                </p:cNvPr>
                <p:cNvSpPr txBox="1"/>
                <p:nvPr/>
              </p:nvSpPr>
              <p:spPr>
                <a:xfrm rot="16200000">
                  <a:off x="10971241" y="6687759"/>
                  <a:ext cx="217908" cy="263857"/>
                </a:xfrm>
                <a:prstGeom prst="rect">
                  <a:avLst/>
                </a:prstGeom>
                <a:noFill/>
              </p:spPr>
              <p:txBody>
                <a:bodyPr wrap="none" rtlCol="0">
                  <a:spAutoFit/>
                </a:bodyPr>
                <a:lstStyle/>
                <a:p>
                  <a:pPr defTabSz="1015839">
                    <a:lnSpc>
                      <a:spcPct val="90000"/>
                    </a:lnSpc>
                    <a:defRPr/>
                  </a:pPr>
                  <a:endParaRPr lang="en-US" sz="833" b="1">
                    <a:solidFill>
                      <a:srgbClr val="000000"/>
                    </a:solidFill>
                    <a:latin typeface="Arial"/>
                  </a:endParaRPr>
                </a:p>
              </p:txBody>
            </p:sp>
            <p:sp>
              <p:nvSpPr>
                <p:cNvPr id="41" name="Hexagon 40">
                  <a:extLst>
                    <a:ext uri="{FF2B5EF4-FFF2-40B4-BE49-F238E27FC236}">
                      <a16:creationId xmlns:a16="http://schemas.microsoft.com/office/drawing/2014/main" id="{D63A8AD8-242A-B146-ABC6-EF534195B169}"/>
                    </a:ext>
                  </a:extLst>
                </p:cNvPr>
                <p:cNvSpPr/>
                <p:nvPr/>
              </p:nvSpPr>
              <p:spPr>
                <a:xfrm>
                  <a:off x="6798172" y="4097112"/>
                  <a:ext cx="259401" cy="225373"/>
                </a:xfrm>
                <a:prstGeom prst="hexagon">
                  <a:avLst/>
                </a:prstGeom>
                <a:solidFill>
                  <a:srgbClr val="00B0F0"/>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lnSpc>
                      <a:spcPct val="90000"/>
                    </a:lnSpc>
                    <a:defRPr/>
                  </a:pPr>
                  <a:r>
                    <a:rPr lang="en-US" sz="1500">
                      <a:solidFill>
                        <a:srgbClr val="FFFFFF"/>
                      </a:solidFill>
                      <a:latin typeface="Arial"/>
                    </a:rPr>
                    <a:t>1</a:t>
                  </a:r>
                </a:p>
              </p:txBody>
            </p:sp>
            <p:sp>
              <p:nvSpPr>
                <p:cNvPr id="44" name="TextBox 43">
                  <a:extLst>
                    <a:ext uri="{FF2B5EF4-FFF2-40B4-BE49-F238E27FC236}">
                      <a16:creationId xmlns:a16="http://schemas.microsoft.com/office/drawing/2014/main" id="{41ED62B5-A047-AF4F-A66D-450FB391AF68}"/>
                    </a:ext>
                  </a:extLst>
                </p:cNvPr>
                <p:cNvSpPr txBox="1"/>
                <p:nvPr/>
              </p:nvSpPr>
              <p:spPr>
                <a:xfrm>
                  <a:off x="7765974" y="4666582"/>
                  <a:ext cx="4847411" cy="299594"/>
                </a:xfrm>
                <a:prstGeom prst="rect">
                  <a:avLst/>
                </a:prstGeom>
                <a:noFill/>
              </p:spPr>
              <p:txBody>
                <a:bodyPr wrap="none" rtlCol="0">
                  <a:spAutoFit/>
                </a:bodyPr>
                <a:lstStyle/>
                <a:p>
                  <a:pPr defTabSz="1015839">
                    <a:lnSpc>
                      <a:spcPct val="90000"/>
                    </a:lnSpc>
                    <a:defRPr/>
                  </a:pPr>
                  <a:r>
                    <a:rPr lang="en-US" sz="1167" b="1">
                      <a:solidFill>
                        <a:srgbClr val="000000"/>
                      </a:solidFill>
                      <a:latin typeface="Arial"/>
                    </a:rPr>
                    <a:t>L2 Re-platform: </a:t>
                  </a:r>
                  <a:r>
                    <a:rPr lang="en-US" sz="1000">
                      <a:solidFill>
                        <a:srgbClr val="000000"/>
                      </a:solidFill>
                      <a:latin typeface="Arial"/>
                    </a:rPr>
                    <a:t>Java, .NET applications, databases to PaaS</a:t>
                  </a:r>
                  <a:endParaRPr lang="en-US" sz="1167">
                    <a:solidFill>
                      <a:srgbClr val="000000"/>
                    </a:solidFill>
                    <a:latin typeface="Arial"/>
                  </a:endParaRPr>
                </a:p>
              </p:txBody>
            </p:sp>
            <p:sp>
              <p:nvSpPr>
                <p:cNvPr id="46" name="TextBox 45">
                  <a:extLst>
                    <a:ext uri="{FF2B5EF4-FFF2-40B4-BE49-F238E27FC236}">
                      <a16:creationId xmlns:a16="http://schemas.microsoft.com/office/drawing/2014/main" id="{D4E81779-B087-7F47-A133-035114FAEE2E}"/>
                    </a:ext>
                  </a:extLst>
                </p:cNvPr>
                <p:cNvSpPr txBox="1"/>
                <p:nvPr/>
              </p:nvSpPr>
              <p:spPr>
                <a:xfrm>
                  <a:off x="7530589" y="5474640"/>
                  <a:ext cx="5370805" cy="299594"/>
                </a:xfrm>
                <a:prstGeom prst="rect">
                  <a:avLst/>
                </a:prstGeom>
                <a:noFill/>
              </p:spPr>
              <p:txBody>
                <a:bodyPr wrap="none" rtlCol="0">
                  <a:spAutoFit/>
                </a:bodyPr>
                <a:lstStyle/>
                <a:p>
                  <a:pPr defTabSz="1015839">
                    <a:lnSpc>
                      <a:spcPct val="90000"/>
                    </a:lnSpc>
                    <a:defRPr/>
                  </a:pPr>
                  <a:r>
                    <a:rPr lang="en-US" sz="1167" b="1" dirty="0">
                      <a:solidFill>
                        <a:srgbClr val="000000"/>
                      </a:solidFill>
                      <a:latin typeface="Arial"/>
                    </a:rPr>
                    <a:t>Code Transform: </a:t>
                  </a:r>
                  <a:r>
                    <a:rPr lang="en-US" sz="1000" dirty="0">
                      <a:solidFill>
                        <a:srgbClr val="000000"/>
                      </a:solidFill>
                      <a:latin typeface="Arial"/>
                    </a:rPr>
                    <a:t>DevOps, Cloud Native, Micro Services, Functions</a:t>
                  </a:r>
                  <a:endParaRPr lang="en-US" sz="1167" dirty="0">
                    <a:solidFill>
                      <a:srgbClr val="000000"/>
                    </a:solidFill>
                    <a:latin typeface="Arial"/>
                  </a:endParaRPr>
                </a:p>
              </p:txBody>
            </p:sp>
            <p:sp>
              <p:nvSpPr>
                <p:cNvPr id="60" name="Cloud 59">
                  <a:extLst>
                    <a:ext uri="{FF2B5EF4-FFF2-40B4-BE49-F238E27FC236}">
                      <a16:creationId xmlns:a16="http://schemas.microsoft.com/office/drawing/2014/main" id="{1E501047-0ACE-AD46-B942-D5978C9FA038}"/>
                    </a:ext>
                  </a:extLst>
                </p:cNvPr>
                <p:cNvSpPr/>
                <p:nvPr/>
              </p:nvSpPr>
              <p:spPr>
                <a:xfrm>
                  <a:off x="5313683" y="3126363"/>
                  <a:ext cx="1258521" cy="539312"/>
                </a:xfrm>
                <a:prstGeom prst="cloud">
                  <a:avLst/>
                </a:prstGeom>
                <a:solidFill>
                  <a:schemeClr val="bg1">
                    <a:lumMod val="5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lnSpc>
                      <a:spcPct val="90000"/>
                    </a:lnSpc>
                    <a:defRPr/>
                  </a:pPr>
                  <a:r>
                    <a:rPr lang="en-US" sz="1100" b="1">
                      <a:solidFill>
                        <a:srgbClr val="FFFFFF"/>
                      </a:solidFill>
                      <a:latin typeface="Arial"/>
                    </a:rPr>
                    <a:t>Hybrid</a:t>
                  </a:r>
                </a:p>
              </p:txBody>
            </p:sp>
            <p:sp>
              <p:nvSpPr>
                <p:cNvPr id="63" name="Freeform 18">
                  <a:extLst>
                    <a:ext uri="{FF2B5EF4-FFF2-40B4-BE49-F238E27FC236}">
                      <a16:creationId xmlns:a16="http://schemas.microsoft.com/office/drawing/2014/main" id="{30397946-3C2D-E04B-8FE9-DAFE020508B1}"/>
                    </a:ext>
                  </a:extLst>
                </p:cNvPr>
                <p:cNvSpPr>
                  <a:spLocks noChangeAspect="1" noEditPoints="1"/>
                </p:cNvSpPr>
                <p:nvPr/>
              </p:nvSpPr>
              <p:spPr bwMode="auto">
                <a:xfrm>
                  <a:off x="5535158" y="4331519"/>
                  <a:ext cx="690359" cy="633167"/>
                </a:xfrm>
                <a:custGeom>
                  <a:avLst/>
                  <a:gdLst>
                    <a:gd name="T0" fmla="*/ 2046 w 2728"/>
                    <a:gd name="T1" fmla="*/ 227 h 2502"/>
                    <a:gd name="T2" fmla="*/ 2046 w 2728"/>
                    <a:gd name="T3" fmla="*/ 0 h 2502"/>
                    <a:gd name="T4" fmla="*/ 682 w 2728"/>
                    <a:gd name="T5" fmla="*/ 0 h 2502"/>
                    <a:gd name="T6" fmla="*/ 682 w 2728"/>
                    <a:gd name="T7" fmla="*/ 227 h 2502"/>
                    <a:gd name="T8" fmla="*/ 0 w 2728"/>
                    <a:gd name="T9" fmla="*/ 227 h 2502"/>
                    <a:gd name="T10" fmla="*/ 0 w 2728"/>
                    <a:gd name="T11" fmla="*/ 2275 h 2502"/>
                    <a:gd name="T12" fmla="*/ 682 w 2728"/>
                    <a:gd name="T13" fmla="*/ 2275 h 2502"/>
                    <a:gd name="T14" fmla="*/ 682 w 2728"/>
                    <a:gd name="T15" fmla="*/ 2502 h 2502"/>
                    <a:gd name="T16" fmla="*/ 2046 w 2728"/>
                    <a:gd name="T17" fmla="*/ 2502 h 2502"/>
                    <a:gd name="T18" fmla="*/ 2046 w 2728"/>
                    <a:gd name="T19" fmla="*/ 2275 h 2502"/>
                    <a:gd name="T20" fmla="*/ 2728 w 2728"/>
                    <a:gd name="T21" fmla="*/ 2275 h 2502"/>
                    <a:gd name="T22" fmla="*/ 2728 w 2728"/>
                    <a:gd name="T23" fmla="*/ 227 h 2502"/>
                    <a:gd name="T24" fmla="*/ 2046 w 2728"/>
                    <a:gd name="T25" fmla="*/ 227 h 2502"/>
                    <a:gd name="T26" fmla="*/ 2501 w 2728"/>
                    <a:gd name="T27" fmla="*/ 2047 h 2502"/>
                    <a:gd name="T28" fmla="*/ 2046 w 2728"/>
                    <a:gd name="T29" fmla="*/ 2047 h 2502"/>
                    <a:gd name="T30" fmla="*/ 2046 w 2728"/>
                    <a:gd name="T31" fmla="*/ 1820 h 2502"/>
                    <a:gd name="T32" fmla="*/ 682 w 2728"/>
                    <a:gd name="T33" fmla="*/ 1820 h 2502"/>
                    <a:gd name="T34" fmla="*/ 682 w 2728"/>
                    <a:gd name="T35" fmla="*/ 2047 h 2502"/>
                    <a:gd name="T36" fmla="*/ 227 w 2728"/>
                    <a:gd name="T37" fmla="*/ 2047 h 2502"/>
                    <a:gd name="T38" fmla="*/ 227 w 2728"/>
                    <a:gd name="T39" fmla="*/ 1365 h 2502"/>
                    <a:gd name="T40" fmla="*/ 682 w 2728"/>
                    <a:gd name="T41" fmla="*/ 1365 h 2502"/>
                    <a:gd name="T42" fmla="*/ 682 w 2728"/>
                    <a:gd name="T43" fmla="*/ 1592 h 2502"/>
                    <a:gd name="T44" fmla="*/ 2046 w 2728"/>
                    <a:gd name="T45" fmla="*/ 1592 h 2502"/>
                    <a:gd name="T46" fmla="*/ 2046 w 2728"/>
                    <a:gd name="T47" fmla="*/ 1365 h 2502"/>
                    <a:gd name="T48" fmla="*/ 2501 w 2728"/>
                    <a:gd name="T49" fmla="*/ 1365 h 2502"/>
                    <a:gd name="T50" fmla="*/ 2501 w 2728"/>
                    <a:gd name="T51" fmla="*/ 2047 h 2502"/>
                    <a:gd name="T52" fmla="*/ 2501 w 2728"/>
                    <a:gd name="T53" fmla="*/ 1137 h 2502"/>
                    <a:gd name="T54" fmla="*/ 2046 w 2728"/>
                    <a:gd name="T55" fmla="*/ 1137 h 2502"/>
                    <a:gd name="T56" fmla="*/ 2046 w 2728"/>
                    <a:gd name="T57" fmla="*/ 910 h 2502"/>
                    <a:gd name="T58" fmla="*/ 682 w 2728"/>
                    <a:gd name="T59" fmla="*/ 910 h 2502"/>
                    <a:gd name="T60" fmla="*/ 682 w 2728"/>
                    <a:gd name="T61" fmla="*/ 1137 h 2502"/>
                    <a:gd name="T62" fmla="*/ 227 w 2728"/>
                    <a:gd name="T63" fmla="*/ 1137 h 2502"/>
                    <a:gd name="T64" fmla="*/ 227 w 2728"/>
                    <a:gd name="T65" fmla="*/ 455 h 2502"/>
                    <a:gd name="T66" fmla="*/ 682 w 2728"/>
                    <a:gd name="T67" fmla="*/ 455 h 2502"/>
                    <a:gd name="T68" fmla="*/ 682 w 2728"/>
                    <a:gd name="T69" fmla="*/ 682 h 2502"/>
                    <a:gd name="T70" fmla="*/ 2046 w 2728"/>
                    <a:gd name="T71" fmla="*/ 682 h 2502"/>
                    <a:gd name="T72" fmla="*/ 2046 w 2728"/>
                    <a:gd name="T73" fmla="*/ 455 h 2502"/>
                    <a:gd name="T74" fmla="*/ 2501 w 2728"/>
                    <a:gd name="T75" fmla="*/ 455 h 2502"/>
                    <a:gd name="T76" fmla="*/ 2501 w 2728"/>
                    <a:gd name="T77" fmla="*/ 1137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28" h="2502">
                      <a:moveTo>
                        <a:pt x="2046" y="227"/>
                      </a:moveTo>
                      <a:lnTo>
                        <a:pt x="2046" y="0"/>
                      </a:lnTo>
                      <a:lnTo>
                        <a:pt x="682" y="0"/>
                      </a:lnTo>
                      <a:lnTo>
                        <a:pt x="682" y="227"/>
                      </a:lnTo>
                      <a:lnTo>
                        <a:pt x="0" y="227"/>
                      </a:lnTo>
                      <a:lnTo>
                        <a:pt x="0" y="2275"/>
                      </a:lnTo>
                      <a:lnTo>
                        <a:pt x="682" y="2275"/>
                      </a:lnTo>
                      <a:lnTo>
                        <a:pt x="682" y="2502"/>
                      </a:lnTo>
                      <a:lnTo>
                        <a:pt x="2046" y="2502"/>
                      </a:lnTo>
                      <a:lnTo>
                        <a:pt x="2046" y="2275"/>
                      </a:lnTo>
                      <a:lnTo>
                        <a:pt x="2728" y="2275"/>
                      </a:lnTo>
                      <a:lnTo>
                        <a:pt x="2728" y="227"/>
                      </a:lnTo>
                      <a:lnTo>
                        <a:pt x="2046" y="227"/>
                      </a:lnTo>
                      <a:close/>
                      <a:moveTo>
                        <a:pt x="2501" y="2047"/>
                      </a:moveTo>
                      <a:lnTo>
                        <a:pt x="2046" y="2047"/>
                      </a:lnTo>
                      <a:lnTo>
                        <a:pt x="2046" y="1820"/>
                      </a:lnTo>
                      <a:lnTo>
                        <a:pt x="682" y="1820"/>
                      </a:lnTo>
                      <a:lnTo>
                        <a:pt x="682" y="2047"/>
                      </a:lnTo>
                      <a:lnTo>
                        <a:pt x="227" y="2047"/>
                      </a:lnTo>
                      <a:lnTo>
                        <a:pt x="227" y="1365"/>
                      </a:lnTo>
                      <a:lnTo>
                        <a:pt x="682" y="1365"/>
                      </a:lnTo>
                      <a:lnTo>
                        <a:pt x="682" y="1592"/>
                      </a:lnTo>
                      <a:lnTo>
                        <a:pt x="2046" y="1592"/>
                      </a:lnTo>
                      <a:lnTo>
                        <a:pt x="2046" y="1365"/>
                      </a:lnTo>
                      <a:lnTo>
                        <a:pt x="2501" y="1365"/>
                      </a:lnTo>
                      <a:lnTo>
                        <a:pt x="2501" y="2047"/>
                      </a:lnTo>
                      <a:close/>
                      <a:moveTo>
                        <a:pt x="2501" y="1137"/>
                      </a:moveTo>
                      <a:lnTo>
                        <a:pt x="2046" y="1137"/>
                      </a:lnTo>
                      <a:lnTo>
                        <a:pt x="2046" y="910"/>
                      </a:lnTo>
                      <a:lnTo>
                        <a:pt x="682" y="910"/>
                      </a:lnTo>
                      <a:lnTo>
                        <a:pt x="682" y="1137"/>
                      </a:lnTo>
                      <a:lnTo>
                        <a:pt x="227" y="1137"/>
                      </a:lnTo>
                      <a:lnTo>
                        <a:pt x="227" y="455"/>
                      </a:lnTo>
                      <a:lnTo>
                        <a:pt x="682" y="455"/>
                      </a:lnTo>
                      <a:lnTo>
                        <a:pt x="682" y="682"/>
                      </a:lnTo>
                      <a:lnTo>
                        <a:pt x="2046" y="682"/>
                      </a:lnTo>
                      <a:lnTo>
                        <a:pt x="2046" y="455"/>
                      </a:lnTo>
                      <a:lnTo>
                        <a:pt x="2501" y="455"/>
                      </a:lnTo>
                      <a:lnTo>
                        <a:pt x="2501" y="11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3500" tIns="31750" rIns="63500" bIns="31750" numCol="1" anchor="t" anchorCtr="0" compatLnSpc="1">
                  <a:prstTxWarp prst="textNoShape">
                    <a:avLst/>
                  </a:prstTxWarp>
                </a:bodyPr>
                <a:lstStyle/>
                <a:p>
                  <a:pPr defTabSz="1015839">
                    <a:defRPr/>
                  </a:pPr>
                  <a:endParaRPr lang="en-GB" sz="2000">
                    <a:solidFill>
                      <a:srgbClr val="000000"/>
                    </a:solidFill>
                    <a:latin typeface="Arial"/>
                  </a:endParaRPr>
                </a:p>
              </p:txBody>
            </p:sp>
            <p:sp>
              <p:nvSpPr>
                <p:cNvPr id="64" name="Freeform: Shape 110">
                  <a:extLst>
                    <a:ext uri="{FF2B5EF4-FFF2-40B4-BE49-F238E27FC236}">
                      <a16:creationId xmlns:a16="http://schemas.microsoft.com/office/drawing/2014/main" id="{D579AEFA-5B09-A840-9E3E-F281571D568A}"/>
                    </a:ext>
                  </a:extLst>
                </p:cNvPr>
                <p:cNvSpPr/>
                <p:nvPr/>
              </p:nvSpPr>
              <p:spPr>
                <a:xfrm flipH="1">
                  <a:off x="13264319" y="5010325"/>
                  <a:ext cx="58282" cy="827382"/>
                </a:xfrm>
                <a:custGeom>
                  <a:avLst/>
                  <a:gdLst>
                    <a:gd name="connsiteX0" fmla="*/ 0 w 0"/>
                    <a:gd name="connsiteY0" fmla="*/ 0 h 1648047"/>
                    <a:gd name="connsiteX1" fmla="*/ 0 w 0"/>
                    <a:gd name="connsiteY1" fmla="*/ 1648047 h 1648047"/>
                  </a:gdLst>
                  <a:ahLst/>
                  <a:cxnLst>
                    <a:cxn ang="0">
                      <a:pos x="connsiteX0" y="connsiteY0"/>
                    </a:cxn>
                    <a:cxn ang="0">
                      <a:pos x="connsiteX1" y="connsiteY1"/>
                    </a:cxn>
                  </a:cxnLst>
                  <a:rect l="l" t="t" r="r" b="b"/>
                  <a:pathLst>
                    <a:path h="1648047">
                      <a:moveTo>
                        <a:pt x="0" y="0"/>
                      </a:moveTo>
                      <a:lnTo>
                        <a:pt x="0" y="1648047"/>
                      </a:lnTo>
                    </a:path>
                  </a:pathLst>
                </a:custGeom>
                <a:noFill/>
                <a:ln w="114300">
                  <a:solidFill>
                    <a:schemeClr val="tx1"/>
                  </a:solidFill>
                  <a:tailEnd type="triangle" w="med" len="sm"/>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grpSp>
              <p:nvGrpSpPr>
                <p:cNvPr id="65" name="Group 64">
                  <a:extLst>
                    <a:ext uri="{FF2B5EF4-FFF2-40B4-BE49-F238E27FC236}">
                      <a16:creationId xmlns:a16="http://schemas.microsoft.com/office/drawing/2014/main" id="{2E14F8BD-01AE-3342-B7F5-F483BF9A2902}"/>
                    </a:ext>
                  </a:extLst>
                </p:cNvPr>
                <p:cNvGrpSpPr/>
                <p:nvPr/>
              </p:nvGrpSpPr>
              <p:grpSpPr>
                <a:xfrm>
                  <a:off x="13317135" y="3213131"/>
                  <a:ext cx="51185" cy="997978"/>
                  <a:chOff x="11174665" y="2396933"/>
                  <a:chExt cx="51185" cy="1197574"/>
                </a:xfrm>
              </p:grpSpPr>
              <p:sp>
                <p:nvSpPr>
                  <p:cNvPr id="73" name="Freeform: Shape 16">
                    <a:extLst>
                      <a:ext uri="{FF2B5EF4-FFF2-40B4-BE49-F238E27FC236}">
                        <a16:creationId xmlns:a16="http://schemas.microsoft.com/office/drawing/2014/main" id="{B271DC7F-CF9B-6040-B4AA-0F3C35AF5DED}"/>
                      </a:ext>
                    </a:extLst>
                  </p:cNvPr>
                  <p:cNvSpPr/>
                  <p:nvPr/>
                </p:nvSpPr>
                <p:spPr>
                  <a:xfrm>
                    <a:off x="11180131" y="2544129"/>
                    <a:ext cx="45719" cy="1050378"/>
                  </a:xfrm>
                  <a:custGeom>
                    <a:avLst/>
                    <a:gdLst>
                      <a:gd name="connsiteX0" fmla="*/ 0 w 0"/>
                      <a:gd name="connsiteY0" fmla="*/ 0 h 1648047"/>
                      <a:gd name="connsiteX1" fmla="*/ 0 w 0"/>
                      <a:gd name="connsiteY1" fmla="*/ 1648047 h 1648047"/>
                    </a:gdLst>
                    <a:ahLst/>
                    <a:cxnLst>
                      <a:cxn ang="0">
                        <a:pos x="connsiteX0" y="connsiteY0"/>
                      </a:cxn>
                      <a:cxn ang="0">
                        <a:pos x="connsiteX1" y="connsiteY1"/>
                      </a:cxn>
                    </a:cxnLst>
                    <a:rect l="l" t="t" r="r" b="b"/>
                    <a:pathLst>
                      <a:path h="1648047">
                        <a:moveTo>
                          <a:pt x="0" y="0"/>
                        </a:moveTo>
                        <a:lnTo>
                          <a:pt x="0" y="1648047"/>
                        </a:lnTo>
                      </a:path>
                    </a:pathLst>
                  </a:custGeom>
                  <a:noFill/>
                  <a:ln w="114300">
                    <a:solidFill>
                      <a:schemeClr val="tx1"/>
                    </a:solidFill>
                    <a:tailEnd type="triangle" w="med" len="sm"/>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sp>
                <p:nvSpPr>
                  <p:cNvPr id="74" name="Freeform: Shape 19">
                    <a:extLst>
                      <a:ext uri="{FF2B5EF4-FFF2-40B4-BE49-F238E27FC236}">
                        <a16:creationId xmlns:a16="http://schemas.microsoft.com/office/drawing/2014/main" id="{F4C15BC8-2493-4E45-82D3-B2821399BCBE}"/>
                      </a:ext>
                    </a:extLst>
                  </p:cNvPr>
                  <p:cNvSpPr/>
                  <p:nvPr/>
                </p:nvSpPr>
                <p:spPr>
                  <a:xfrm flipH="1">
                    <a:off x="11174665" y="2396933"/>
                    <a:ext cx="0" cy="1049986"/>
                  </a:xfrm>
                  <a:custGeom>
                    <a:avLst/>
                    <a:gdLst>
                      <a:gd name="connsiteX0" fmla="*/ 0 w 0"/>
                      <a:gd name="connsiteY0" fmla="*/ 0 h 1648047"/>
                      <a:gd name="connsiteX1" fmla="*/ 0 w 0"/>
                      <a:gd name="connsiteY1" fmla="*/ 1648047 h 1648047"/>
                    </a:gdLst>
                    <a:ahLst/>
                    <a:cxnLst>
                      <a:cxn ang="0">
                        <a:pos x="connsiteX0" y="connsiteY0"/>
                      </a:cxn>
                      <a:cxn ang="0">
                        <a:pos x="connsiteX1" y="connsiteY1"/>
                      </a:cxn>
                    </a:cxnLst>
                    <a:rect l="l" t="t" r="r" b="b"/>
                    <a:pathLst>
                      <a:path h="1648047">
                        <a:moveTo>
                          <a:pt x="0" y="0"/>
                        </a:moveTo>
                        <a:lnTo>
                          <a:pt x="0" y="1648047"/>
                        </a:lnTo>
                      </a:path>
                    </a:pathLst>
                  </a:custGeom>
                  <a:noFill/>
                  <a:ln w="6350">
                    <a:solidFill>
                      <a:schemeClr val="bg1"/>
                    </a:solidFill>
                    <a:prstDash val="dash"/>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grpSp>
            <p:pic>
              <p:nvPicPr>
                <p:cNvPr id="68" name="Picture 67">
                  <a:extLst>
                    <a:ext uri="{FF2B5EF4-FFF2-40B4-BE49-F238E27FC236}">
                      <a16:creationId xmlns:a16="http://schemas.microsoft.com/office/drawing/2014/main" id="{124212F7-8AA9-7C4B-9801-8D29383AA883}"/>
                    </a:ext>
                  </a:extLst>
                </p:cNvPr>
                <p:cNvPicPr>
                  <a:picLocks noChangeAspect="1"/>
                </p:cNvPicPr>
                <p:nvPr/>
              </p:nvPicPr>
              <p:blipFill>
                <a:blip r:embed="rId11" cstate="print">
                  <a:biLevel thresh="50000"/>
                  <a:extLst>
                    <a:ext uri="{28A0092B-C50C-407E-A947-70E740481C1C}">
                      <a14:useLocalDpi xmlns:a14="http://schemas.microsoft.com/office/drawing/2010/main"/>
                    </a:ext>
                  </a:extLst>
                </a:blip>
                <a:stretch>
                  <a:fillRect/>
                </a:stretch>
              </p:blipFill>
              <p:spPr>
                <a:xfrm>
                  <a:off x="12682098" y="3132941"/>
                  <a:ext cx="304800" cy="304800"/>
                </a:xfrm>
                <a:prstGeom prst="rect">
                  <a:avLst/>
                </a:prstGeom>
              </p:spPr>
            </p:pic>
            <p:pic>
              <p:nvPicPr>
                <p:cNvPr id="69" name="Picture 68">
                  <a:extLst>
                    <a:ext uri="{FF2B5EF4-FFF2-40B4-BE49-F238E27FC236}">
                      <a16:creationId xmlns:a16="http://schemas.microsoft.com/office/drawing/2014/main" id="{8AFA740D-219B-8B41-AE0F-E566EA57B96A}"/>
                    </a:ext>
                  </a:extLst>
                </p:cNvPr>
                <p:cNvPicPr>
                  <a:picLocks noChangeAspect="1"/>
                </p:cNvPicPr>
                <p:nvPr/>
              </p:nvPicPr>
              <p:blipFill>
                <a:blip r:embed="rId11" cstate="print">
                  <a:biLevel thresh="50000"/>
                  <a:extLst>
                    <a:ext uri="{28A0092B-C50C-407E-A947-70E740481C1C}">
                      <a14:useLocalDpi xmlns:a14="http://schemas.microsoft.com/office/drawing/2010/main"/>
                    </a:ext>
                  </a:extLst>
                </a:blip>
                <a:stretch>
                  <a:fillRect/>
                </a:stretch>
              </p:blipFill>
              <p:spPr>
                <a:xfrm>
                  <a:off x="12683507" y="4865039"/>
                  <a:ext cx="304800" cy="304800"/>
                </a:xfrm>
                <a:prstGeom prst="rect">
                  <a:avLst/>
                </a:prstGeom>
              </p:spPr>
            </p:pic>
            <p:pic>
              <p:nvPicPr>
                <p:cNvPr id="70" name="Picture 69">
                  <a:extLst>
                    <a:ext uri="{FF2B5EF4-FFF2-40B4-BE49-F238E27FC236}">
                      <a16:creationId xmlns:a16="http://schemas.microsoft.com/office/drawing/2014/main" id="{732355EE-0216-D64D-965A-8D84FE48B636}"/>
                    </a:ext>
                  </a:extLst>
                </p:cNvPr>
                <p:cNvPicPr>
                  <a:picLocks noChangeAspect="1"/>
                </p:cNvPicPr>
                <p:nvPr/>
              </p:nvPicPr>
              <p:blipFill>
                <a:blip r:embed="rId12" cstate="print">
                  <a:biLevel thresh="75000"/>
                  <a:extLst>
                    <a:ext uri="{28A0092B-C50C-407E-A947-70E740481C1C}">
                      <a14:useLocalDpi xmlns:a14="http://schemas.microsoft.com/office/drawing/2010/main"/>
                    </a:ext>
                  </a:extLst>
                </a:blip>
                <a:stretch>
                  <a:fillRect/>
                </a:stretch>
              </p:blipFill>
              <p:spPr>
                <a:xfrm>
                  <a:off x="12714523" y="5685306"/>
                  <a:ext cx="304800" cy="304800"/>
                </a:xfrm>
                <a:prstGeom prst="rect">
                  <a:avLst/>
                </a:prstGeom>
              </p:spPr>
            </p:pic>
            <p:pic>
              <p:nvPicPr>
                <p:cNvPr id="71" name="Picture 70">
                  <a:extLst>
                    <a:ext uri="{FF2B5EF4-FFF2-40B4-BE49-F238E27FC236}">
                      <a16:creationId xmlns:a16="http://schemas.microsoft.com/office/drawing/2014/main" id="{3626271F-35C2-124C-96A3-E970982581A5}"/>
                    </a:ext>
                  </a:extLst>
                </p:cNvPr>
                <p:cNvPicPr>
                  <a:picLocks noChangeAspect="1"/>
                </p:cNvPicPr>
                <p:nvPr/>
              </p:nvPicPr>
              <p:blipFill>
                <a:blip r:embed="rId11" cstate="print">
                  <a:biLevel thresh="50000"/>
                  <a:extLst>
                    <a:ext uri="{28A0092B-C50C-407E-A947-70E740481C1C}">
                      <a14:useLocalDpi xmlns:a14="http://schemas.microsoft.com/office/drawing/2010/main"/>
                    </a:ext>
                  </a:extLst>
                </a:blip>
                <a:stretch>
                  <a:fillRect/>
                </a:stretch>
              </p:blipFill>
              <p:spPr>
                <a:xfrm>
                  <a:off x="12682098" y="4103039"/>
                  <a:ext cx="304800" cy="304800"/>
                </a:xfrm>
                <a:prstGeom prst="rect">
                  <a:avLst/>
                </a:prstGeom>
              </p:spPr>
            </p:pic>
            <p:sp>
              <p:nvSpPr>
                <p:cNvPr id="62" name="Rounded Rectangle 62">
                  <a:extLst>
                    <a:ext uri="{FF2B5EF4-FFF2-40B4-BE49-F238E27FC236}">
                      <a16:creationId xmlns:a16="http://schemas.microsoft.com/office/drawing/2014/main" id="{C1B9F186-2EB1-EB4A-B941-649F19E71BD3}"/>
                    </a:ext>
                  </a:extLst>
                </p:cNvPr>
                <p:cNvSpPr/>
                <p:nvPr/>
              </p:nvSpPr>
              <p:spPr>
                <a:xfrm>
                  <a:off x="6528470" y="4092949"/>
                  <a:ext cx="1233320" cy="1110307"/>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lnSpc>
                      <a:spcPct val="90000"/>
                    </a:lnSpc>
                    <a:defRPr/>
                  </a:pPr>
                  <a:r>
                    <a:rPr lang="en-US" sz="1333" b="1">
                      <a:solidFill>
                        <a:srgbClr val="FFFFFF"/>
                      </a:solidFill>
                      <a:latin typeface="Arial"/>
                    </a:rPr>
                    <a:t>Assess and Plan</a:t>
                  </a:r>
                </a:p>
              </p:txBody>
            </p:sp>
          </p:grpSp>
          <p:pic>
            <p:nvPicPr>
              <p:cNvPr id="8" name="Picture 7">
                <a:extLst>
                  <a:ext uri="{FF2B5EF4-FFF2-40B4-BE49-F238E27FC236}">
                    <a16:creationId xmlns:a16="http://schemas.microsoft.com/office/drawing/2014/main" id="{7B538F69-98F9-814A-BDC8-7545D8154856}"/>
                  </a:ext>
                </a:extLst>
              </p:cNvPr>
              <p:cNvPicPr>
                <a:picLocks noChangeAspect="1"/>
              </p:cNvPicPr>
              <p:nvPr/>
            </p:nvPicPr>
            <p:blipFill>
              <a:blip r:embed="rId13"/>
              <a:stretch>
                <a:fillRect/>
              </a:stretch>
            </p:blipFill>
            <p:spPr>
              <a:xfrm>
                <a:off x="2779195" y="4907154"/>
                <a:ext cx="192773" cy="223505"/>
              </a:xfrm>
              <a:prstGeom prst="rect">
                <a:avLst/>
              </a:prstGeom>
            </p:spPr>
          </p:pic>
          <p:sp>
            <p:nvSpPr>
              <p:cNvPr id="90" name="Freeform: Shape 19">
                <a:extLst>
                  <a:ext uri="{FF2B5EF4-FFF2-40B4-BE49-F238E27FC236}">
                    <a16:creationId xmlns:a16="http://schemas.microsoft.com/office/drawing/2014/main" id="{40730A44-E692-9742-8762-37BE13D958A8}"/>
                  </a:ext>
                </a:extLst>
              </p:cNvPr>
              <p:cNvSpPr/>
              <p:nvPr/>
            </p:nvSpPr>
            <p:spPr>
              <a:xfrm>
                <a:off x="8614966" y="4715898"/>
                <a:ext cx="48404" cy="874988"/>
              </a:xfrm>
              <a:custGeom>
                <a:avLst/>
                <a:gdLst>
                  <a:gd name="connsiteX0" fmla="*/ 0 w 0"/>
                  <a:gd name="connsiteY0" fmla="*/ 0 h 1648047"/>
                  <a:gd name="connsiteX1" fmla="*/ 0 w 0"/>
                  <a:gd name="connsiteY1" fmla="*/ 1648047 h 1648047"/>
                </a:gdLst>
                <a:ahLst/>
                <a:cxnLst>
                  <a:cxn ang="0">
                    <a:pos x="connsiteX0" y="connsiteY0"/>
                  </a:cxn>
                  <a:cxn ang="0">
                    <a:pos x="connsiteX1" y="connsiteY1"/>
                  </a:cxn>
                </a:cxnLst>
                <a:rect l="l" t="t" r="r" b="b"/>
                <a:pathLst>
                  <a:path h="1648047">
                    <a:moveTo>
                      <a:pt x="0" y="0"/>
                    </a:moveTo>
                    <a:lnTo>
                      <a:pt x="0" y="1648047"/>
                    </a:lnTo>
                  </a:path>
                </a:pathLst>
              </a:custGeom>
              <a:noFill/>
              <a:ln w="6350">
                <a:solidFill>
                  <a:schemeClr val="bg1"/>
                </a:solidFill>
                <a:prstDash val="dash"/>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sp>
            <p:nvSpPr>
              <p:cNvPr id="96" name="TextBox 95">
                <a:extLst>
                  <a:ext uri="{FF2B5EF4-FFF2-40B4-BE49-F238E27FC236}">
                    <a16:creationId xmlns:a16="http://schemas.microsoft.com/office/drawing/2014/main" id="{8FFB30CD-2486-4CA9-A961-C893AB5BBED8}"/>
                  </a:ext>
                </a:extLst>
              </p:cNvPr>
              <p:cNvSpPr txBox="1"/>
              <p:nvPr/>
            </p:nvSpPr>
            <p:spPr>
              <a:xfrm>
                <a:off x="320231" y="1981200"/>
                <a:ext cx="2048937" cy="498631"/>
              </a:xfrm>
              <a:prstGeom prst="rect">
                <a:avLst/>
              </a:prstGeom>
              <a:noFill/>
            </p:spPr>
            <p:txBody>
              <a:bodyPr wrap="square" rtlCol="0">
                <a:spAutoFit/>
              </a:bodyPr>
              <a:lstStyle/>
              <a:p>
                <a:pPr defTabSz="1015839">
                  <a:lnSpc>
                    <a:spcPct val="90000"/>
                  </a:lnSpc>
                  <a:defRPr/>
                </a:pPr>
                <a:r>
                  <a:rPr lang="en-US" sz="1167" b="1">
                    <a:solidFill>
                      <a:srgbClr val="000000"/>
                    </a:solidFill>
                    <a:latin typeface="Arial"/>
                  </a:rPr>
                  <a:t>Rationalize: </a:t>
                </a:r>
                <a:r>
                  <a:rPr lang="en-US" sz="1000">
                    <a:solidFill>
                      <a:srgbClr val="000000"/>
                    </a:solidFill>
                    <a:latin typeface="Arial"/>
                  </a:rPr>
                  <a:t>Retire, Consolidate, Retain</a:t>
                </a:r>
                <a:endParaRPr lang="en-US" sz="1167" b="1">
                  <a:solidFill>
                    <a:srgbClr val="000000"/>
                  </a:solidFill>
                  <a:latin typeface="Arial"/>
                </a:endParaRPr>
              </a:p>
            </p:txBody>
          </p:sp>
          <p:sp>
            <p:nvSpPr>
              <p:cNvPr id="97" name="TextBox 96">
                <a:extLst>
                  <a:ext uri="{FF2B5EF4-FFF2-40B4-BE49-F238E27FC236}">
                    <a16:creationId xmlns:a16="http://schemas.microsoft.com/office/drawing/2014/main" id="{44D9B3B7-F49B-4EDB-B181-D1991D5CDC62}"/>
                  </a:ext>
                </a:extLst>
              </p:cNvPr>
              <p:cNvSpPr txBox="1"/>
              <p:nvPr/>
            </p:nvSpPr>
            <p:spPr>
              <a:xfrm>
                <a:off x="8129827" y="4038600"/>
                <a:ext cx="1458582" cy="351836"/>
              </a:xfrm>
              <a:prstGeom prst="rect">
                <a:avLst/>
              </a:prstGeom>
              <a:noFill/>
            </p:spPr>
            <p:txBody>
              <a:bodyPr wrap="none" rtlCol="0">
                <a:spAutoFit/>
              </a:bodyPr>
              <a:lstStyle/>
              <a:p>
                <a:pPr defTabSz="1015839">
                  <a:lnSpc>
                    <a:spcPct val="90000"/>
                  </a:lnSpc>
                  <a:defRPr/>
                </a:pPr>
                <a:r>
                  <a:rPr lang="en-US" sz="1333" b="1">
                    <a:solidFill>
                      <a:srgbClr val="000000"/>
                    </a:solidFill>
                    <a:latin typeface="Arial"/>
                  </a:rPr>
                  <a:t>IaaS + PaaS</a:t>
                </a:r>
              </a:p>
            </p:txBody>
          </p:sp>
          <p:sp>
            <p:nvSpPr>
              <p:cNvPr id="9" name="TextBox 8">
                <a:extLst>
                  <a:ext uri="{FF2B5EF4-FFF2-40B4-BE49-F238E27FC236}">
                    <a16:creationId xmlns:a16="http://schemas.microsoft.com/office/drawing/2014/main" id="{DD8B95CF-53E5-494F-8D70-EE00D3F96094}"/>
                  </a:ext>
                </a:extLst>
              </p:cNvPr>
              <p:cNvSpPr txBox="1"/>
              <p:nvPr/>
            </p:nvSpPr>
            <p:spPr>
              <a:xfrm>
                <a:off x="8839200" y="2952690"/>
                <a:ext cx="1452139" cy="338554"/>
              </a:xfrm>
              <a:prstGeom prst="homePlate">
                <a:avLst/>
              </a:prstGeom>
              <a:solidFill>
                <a:schemeClr val="tx1"/>
              </a:solidFill>
            </p:spPr>
            <p:txBody>
              <a:bodyPr wrap="square" rtlCol="0" anchor="ctr">
                <a:noAutofit/>
              </a:bodyPr>
              <a:lstStyle/>
              <a:p>
                <a:pPr algn="ctr"/>
                <a:r>
                  <a:rPr lang="en-US" sz="1333" b="1" dirty="0">
                    <a:solidFill>
                      <a:schemeClr val="bg1"/>
                    </a:solidFill>
                  </a:rPr>
                  <a:t>Migrate</a:t>
                </a:r>
              </a:p>
            </p:txBody>
          </p:sp>
          <p:sp>
            <p:nvSpPr>
              <p:cNvPr id="112" name="TextBox 111">
                <a:extLst>
                  <a:ext uri="{FF2B5EF4-FFF2-40B4-BE49-F238E27FC236}">
                    <a16:creationId xmlns:a16="http://schemas.microsoft.com/office/drawing/2014/main" id="{B9662516-6FBC-4486-96AD-2A9220FAF4D2}"/>
                  </a:ext>
                </a:extLst>
              </p:cNvPr>
              <p:cNvSpPr txBox="1"/>
              <p:nvPr/>
            </p:nvSpPr>
            <p:spPr>
              <a:xfrm>
                <a:off x="8820606" y="4800600"/>
                <a:ext cx="1452139" cy="338554"/>
              </a:xfrm>
              <a:prstGeom prst="homePlate">
                <a:avLst/>
              </a:prstGeom>
              <a:solidFill>
                <a:schemeClr val="tx1"/>
              </a:solidFill>
            </p:spPr>
            <p:txBody>
              <a:bodyPr wrap="square" rtlCol="0">
                <a:noAutofit/>
              </a:bodyPr>
              <a:lstStyle/>
              <a:p>
                <a:pPr algn="ctr"/>
                <a:r>
                  <a:rPr lang="en-US" sz="1333" b="1" dirty="0">
                    <a:solidFill>
                      <a:schemeClr val="bg1"/>
                    </a:solidFill>
                  </a:rPr>
                  <a:t>Modernize</a:t>
                </a:r>
                <a:endParaRPr lang="en-US" sz="1667" b="1" dirty="0">
                  <a:solidFill>
                    <a:schemeClr val="bg1"/>
                  </a:solidFill>
                </a:endParaRPr>
              </a:p>
            </p:txBody>
          </p:sp>
        </p:grpSp>
        <p:sp>
          <p:nvSpPr>
            <p:cNvPr id="6" name="TextBox 5">
              <a:extLst>
                <a:ext uri="{FF2B5EF4-FFF2-40B4-BE49-F238E27FC236}">
                  <a16:creationId xmlns:a16="http://schemas.microsoft.com/office/drawing/2014/main" id="{D5B631DD-D5C2-4532-8E6F-15565892FC18}"/>
                </a:ext>
              </a:extLst>
            </p:cNvPr>
            <p:cNvSpPr txBox="1"/>
            <p:nvPr/>
          </p:nvSpPr>
          <p:spPr>
            <a:xfrm>
              <a:off x="8617114" y="2446372"/>
              <a:ext cx="1029816" cy="387798"/>
            </a:xfrm>
            <a:prstGeom prst="rect">
              <a:avLst/>
            </a:prstGeom>
            <a:noFill/>
          </p:spPr>
          <p:txBody>
            <a:bodyPr wrap="square" rtlCol="0">
              <a:spAutoFit/>
            </a:bodyPr>
            <a:lstStyle/>
            <a:p>
              <a:r>
                <a:rPr lang="en-US" sz="1500"/>
                <a:t>Step 1</a:t>
              </a:r>
            </a:p>
          </p:txBody>
        </p:sp>
        <p:sp>
          <p:nvSpPr>
            <p:cNvPr id="66" name="TextBox 65">
              <a:extLst>
                <a:ext uri="{FF2B5EF4-FFF2-40B4-BE49-F238E27FC236}">
                  <a16:creationId xmlns:a16="http://schemas.microsoft.com/office/drawing/2014/main" id="{E9A6EB3A-333E-4142-8352-21F6DD409DEA}"/>
                </a:ext>
              </a:extLst>
            </p:cNvPr>
            <p:cNvSpPr txBox="1"/>
            <p:nvPr/>
          </p:nvSpPr>
          <p:spPr>
            <a:xfrm>
              <a:off x="8653860" y="4241804"/>
              <a:ext cx="1029816" cy="387798"/>
            </a:xfrm>
            <a:prstGeom prst="rect">
              <a:avLst/>
            </a:prstGeom>
            <a:noFill/>
          </p:spPr>
          <p:txBody>
            <a:bodyPr wrap="square" rtlCol="0">
              <a:spAutoFit/>
            </a:bodyPr>
            <a:lstStyle/>
            <a:p>
              <a:r>
                <a:rPr lang="en-US" sz="1500"/>
                <a:t>Step 2</a:t>
              </a:r>
            </a:p>
          </p:txBody>
        </p:sp>
      </p:grpSp>
    </p:spTree>
    <p:extLst>
      <p:ext uri="{BB962C8B-B14F-4D97-AF65-F5344CB8AC3E}">
        <p14:creationId xmlns:p14="http://schemas.microsoft.com/office/powerpoint/2010/main" val="197857048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84851CF2-86F2-4438-A0EC-9BC2351DFAC2}"/>
              </a:ext>
            </a:extLst>
          </p:cNvPr>
          <p:cNvGrpSpPr/>
          <p:nvPr/>
        </p:nvGrpSpPr>
        <p:grpSpPr>
          <a:xfrm>
            <a:off x="0" y="1460500"/>
            <a:ext cx="12228870" cy="3844306"/>
            <a:chOff x="0" y="1752599"/>
            <a:chExt cx="14674644" cy="4613167"/>
          </a:xfrm>
        </p:grpSpPr>
        <p:sp>
          <p:nvSpPr>
            <p:cNvPr id="57" name="Rectangle 56">
              <a:extLst>
                <a:ext uri="{FF2B5EF4-FFF2-40B4-BE49-F238E27FC236}">
                  <a16:creationId xmlns:a16="http://schemas.microsoft.com/office/drawing/2014/main" id="{ED4F6CB8-0B64-48E5-8BB3-E258F8023986}"/>
                </a:ext>
              </a:extLst>
            </p:cNvPr>
            <p:cNvSpPr/>
            <p:nvPr/>
          </p:nvSpPr>
          <p:spPr>
            <a:xfrm>
              <a:off x="8847759" y="1769806"/>
              <a:ext cx="5826885" cy="4581213"/>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053"/>
              <a:endParaRPr lang="en-US" sz="1500">
                <a:solidFill>
                  <a:srgbClr val="FFFFFF"/>
                </a:solidFill>
                <a:latin typeface="Arial"/>
              </a:endParaRPr>
            </a:p>
          </p:txBody>
        </p:sp>
        <p:sp>
          <p:nvSpPr>
            <p:cNvPr id="58" name="Pentagon 16">
              <a:extLst>
                <a:ext uri="{FF2B5EF4-FFF2-40B4-BE49-F238E27FC236}">
                  <a16:creationId xmlns:a16="http://schemas.microsoft.com/office/drawing/2014/main" id="{4DC86312-CB09-48F7-A994-377586506C00}"/>
                </a:ext>
              </a:extLst>
            </p:cNvPr>
            <p:cNvSpPr/>
            <p:nvPr/>
          </p:nvSpPr>
          <p:spPr>
            <a:xfrm>
              <a:off x="0" y="1752599"/>
              <a:ext cx="10590955" cy="4613167"/>
            </a:xfrm>
            <a:prstGeom prst="homePlate">
              <a:avLst>
                <a:gd name="adj" fmla="val 22201"/>
              </a:avLst>
            </a:prstGeom>
            <a:solidFill>
              <a:schemeClr val="bg1"/>
            </a:solidFill>
            <a:ln w="38100" cap="flat" cmpd="sng" algn="ctr">
              <a:noFill/>
              <a:prstDash val="solid"/>
              <a:miter lim="800000"/>
            </a:ln>
            <a:effectLst/>
          </p:spPr>
          <p:txBody>
            <a:bodyPr lIns="152400" tIns="152400" rtlCol="0" anchor="t" anchorCtr="0"/>
            <a:lstStyle/>
            <a:p>
              <a:pPr defTabSz="761910">
                <a:defRPr/>
              </a:pPr>
              <a:endParaRPr lang="en-US" sz="1667" b="1" kern="0">
                <a:solidFill>
                  <a:srgbClr val="000000"/>
                </a:solidFill>
                <a:latin typeface="Arial"/>
              </a:endParaRPr>
            </a:p>
          </p:txBody>
        </p:sp>
        <p:cxnSp>
          <p:nvCxnSpPr>
            <p:cNvPr id="59" name="Straight Connector 58">
              <a:extLst>
                <a:ext uri="{FF2B5EF4-FFF2-40B4-BE49-F238E27FC236}">
                  <a16:creationId xmlns:a16="http://schemas.microsoft.com/office/drawing/2014/main" id="{38D0E99C-2551-4E83-B03D-32A0D0925DA4}"/>
                </a:ext>
              </a:extLst>
            </p:cNvPr>
            <p:cNvCxnSpPr/>
            <p:nvPr/>
          </p:nvCxnSpPr>
          <p:spPr>
            <a:xfrm>
              <a:off x="0" y="6356556"/>
              <a:ext cx="14630400" cy="0"/>
            </a:xfrm>
            <a:prstGeom prst="line">
              <a:avLst/>
            </a:prstGeom>
            <a:ln w="12700" cap="sq">
              <a:solidFill>
                <a:schemeClr val="accent6"/>
              </a:solidFill>
              <a:prstDash val="sysDash"/>
            </a:ln>
          </p:spPr>
          <p:style>
            <a:lnRef idx="1">
              <a:schemeClr val="accent1"/>
            </a:lnRef>
            <a:fillRef idx="0">
              <a:schemeClr val="accent1"/>
            </a:fillRef>
            <a:effectRef idx="0">
              <a:schemeClr val="accent1"/>
            </a:effectRef>
            <a:fontRef idx="minor">
              <a:schemeClr val="lt1"/>
            </a:fontRef>
          </p:style>
        </p:cxnSp>
      </p:grpSp>
      <p:sp>
        <p:nvSpPr>
          <p:cNvPr id="60" name="Rectangle 59">
            <a:extLst>
              <a:ext uri="{FF2B5EF4-FFF2-40B4-BE49-F238E27FC236}">
                <a16:creationId xmlns:a16="http://schemas.microsoft.com/office/drawing/2014/main" id="{9498DB33-CA15-4F60-AE83-0726DFC80B14}"/>
              </a:ext>
            </a:extLst>
          </p:cNvPr>
          <p:cNvSpPr/>
          <p:nvPr/>
        </p:nvSpPr>
        <p:spPr>
          <a:xfrm>
            <a:off x="495710" y="5399206"/>
            <a:ext cx="2571488" cy="583024"/>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rtlCol="0" anchor="t"/>
          <a:lstStyle/>
          <a:p>
            <a:pPr defTabSz="1219053"/>
            <a:r>
              <a:rPr lang="en-US" sz="1667" b="1">
                <a:solidFill>
                  <a:schemeClr val="tx1"/>
                </a:solidFill>
                <a:latin typeface="Arial"/>
              </a:rPr>
              <a:t>Partner Eco System</a:t>
            </a:r>
          </a:p>
        </p:txBody>
      </p:sp>
      <p:sp>
        <p:nvSpPr>
          <p:cNvPr id="3" name="Rectangle 2">
            <a:extLst>
              <a:ext uri="{FF2B5EF4-FFF2-40B4-BE49-F238E27FC236}">
                <a16:creationId xmlns:a16="http://schemas.microsoft.com/office/drawing/2014/main" id="{2A299330-1CE4-884F-80F2-28A33FCC3768}"/>
              </a:ext>
            </a:extLst>
          </p:cNvPr>
          <p:cNvSpPr/>
          <p:nvPr/>
        </p:nvSpPr>
        <p:spPr>
          <a:xfrm>
            <a:off x="7636002" y="1848559"/>
            <a:ext cx="4584220" cy="4137660"/>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053"/>
            <a:endParaRPr lang="en-US" sz="1500">
              <a:solidFill>
                <a:srgbClr val="000000"/>
              </a:solidFill>
              <a:latin typeface="Arial"/>
            </a:endParaRPr>
          </a:p>
        </p:txBody>
      </p:sp>
      <p:grpSp>
        <p:nvGrpSpPr>
          <p:cNvPr id="15" name="Group 14">
            <a:extLst>
              <a:ext uri="{FF2B5EF4-FFF2-40B4-BE49-F238E27FC236}">
                <a16:creationId xmlns:a16="http://schemas.microsoft.com/office/drawing/2014/main" id="{DA3F3726-F928-7C45-88C0-8E896E910801}"/>
              </a:ext>
            </a:extLst>
          </p:cNvPr>
          <p:cNvGrpSpPr/>
          <p:nvPr/>
        </p:nvGrpSpPr>
        <p:grpSpPr>
          <a:xfrm>
            <a:off x="644369" y="1822391"/>
            <a:ext cx="7093273" cy="3706427"/>
            <a:chOff x="5255834" y="2792992"/>
            <a:chExt cx="8511928" cy="4129605"/>
          </a:xfrm>
        </p:grpSpPr>
        <p:grpSp>
          <p:nvGrpSpPr>
            <p:cNvPr id="16" name="Group 15">
              <a:extLst>
                <a:ext uri="{FF2B5EF4-FFF2-40B4-BE49-F238E27FC236}">
                  <a16:creationId xmlns:a16="http://schemas.microsoft.com/office/drawing/2014/main" id="{411DB7FB-EAEA-FF43-894F-F98DFDA2506B}"/>
                </a:ext>
              </a:extLst>
            </p:cNvPr>
            <p:cNvGrpSpPr/>
            <p:nvPr/>
          </p:nvGrpSpPr>
          <p:grpSpPr>
            <a:xfrm>
              <a:off x="6190173" y="4754432"/>
              <a:ext cx="838200" cy="0"/>
              <a:chOff x="1988288" y="4354032"/>
              <a:chExt cx="7697972" cy="0"/>
            </a:xfrm>
          </p:grpSpPr>
          <p:sp>
            <p:nvSpPr>
              <p:cNvPr id="81" name="Freeform: Shape 148">
                <a:extLst>
                  <a:ext uri="{FF2B5EF4-FFF2-40B4-BE49-F238E27FC236}">
                    <a16:creationId xmlns:a16="http://schemas.microsoft.com/office/drawing/2014/main" id="{06833984-EE21-5241-82C6-79D5495579BD}"/>
                  </a:ext>
                </a:extLst>
              </p:cNvPr>
              <p:cNvSpPr/>
              <p:nvPr/>
            </p:nvSpPr>
            <p:spPr>
              <a:xfrm>
                <a:off x="2030819" y="4354032"/>
                <a:ext cx="7655441" cy="0"/>
              </a:xfrm>
              <a:custGeom>
                <a:avLst/>
                <a:gdLst>
                  <a:gd name="connsiteX0" fmla="*/ 0 w 7655441"/>
                  <a:gd name="connsiteY0" fmla="*/ 0 h 0"/>
                  <a:gd name="connsiteX1" fmla="*/ 7655441 w 7655441"/>
                  <a:gd name="connsiteY1" fmla="*/ 0 h 0"/>
                </a:gdLst>
                <a:ahLst/>
                <a:cxnLst>
                  <a:cxn ang="0">
                    <a:pos x="connsiteX0" y="connsiteY0"/>
                  </a:cxn>
                  <a:cxn ang="0">
                    <a:pos x="connsiteX1" y="connsiteY1"/>
                  </a:cxn>
                </a:cxnLst>
                <a:rect l="l" t="t" r="r" b="b"/>
                <a:pathLst>
                  <a:path w="7655441">
                    <a:moveTo>
                      <a:pt x="0" y="0"/>
                    </a:moveTo>
                    <a:lnTo>
                      <a:pt x="7655441" y="0"/>
                    </a:lnTo>
                  </a:path>
                </a:pathLst>
              </a:custGeom>
              <a:noFill/>
              <a:ln w="9525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sp>
            <p:nvSpPr>
              <p:cNvPr id="82" name="Freeform: Shape 149">
                <a:extLst>
                  <a:ext uri="{FF2B5EF4-FFF2-40B4-BE49-F238E27FC236}">
                    <a16:creationId xmlns:a16="http://schemas.microsoft.com/office/drawing/2014/main" id="{F3AFC099-7B9E-864F-ADCF-DC443DB4703F}"/>
                  </a:ext>
                </a:extLst>
              </p:cNvPr>
              <p:cNvSpPr/>
              <p:nvPr/>
            </p:nvSpPr>
            <p:spPr>
              <a:xfrm>
                <a:off x="1988288" y="4354032"/>
                <a:ext cx="7697972" cy="0"/>
              </a:xfrm>
              <a:custGeom>
                <a:avLst/>
                <a:gdLst>
                  <a:gd name="connsiteX0" fmla="*/ 0 w 7697972"/>
                  <a:gd name="connsiteY0" fmla="*/ 0 h 0"/>
                  <a:gd name="connsiteX1" fmla="*/ 7697972 w 7697972"/>
                  <a:gd name="connsiteY1" fmla="*/ 0 h 0"/>
                </a:gdLst>
                <a:ahLst/>
                <a:cxnLst>
                  <a:cxn ang="0">
                    <a:pos x="connsiteX0" y="connsiteY0"/>
                  </a:cxn>
                  <a:cxn ang="0">
                    <a:pos x="connsiteX1" y="connsiteY1"/>
                  </a:cxn>
                </a:cxnLst>
                <a:rect l="l" t="t" r="r" b="b"/>
                <a:pathLst>
                  <a:path w="7697972">
                    <a:moveTo>
                      <a:pt x="0" y="0"/>
                    </a:moveTo>
                    <a:lnTo>
                      <a:pt x="7697972" y="0"/>
                    </a:lnTo>
                  </a:path>
                </a:pathLst>
              </a:custGeom>
              <a:ln w="6350" cap="sq">
                <a:solidFill>
                  <a:schemeClr val="tx1"/>
                </a:solidFill>
                <a:prstDash val="lgDash"/>
              </a:ln>
            </p:spPr>
            <p:style>
              <a:lnRef idx="1">
                <a:schemeClr val="accent1"/>
              </a:lnRef>
              <a:fillRef idx="0">
                <a:schemeClr val="accent1"/>
              </a:fillRef>
              <a:effectRef idx="0">
                <a:schemeClr val="accent1"/>
              </a:effectRef>
              <a:fontRef idx="minor">
                <a:schemeClr val="lt1"/>
              </a:fontRef>
            </p:style>
            <p:txBody>
              <a:bodyPr rtlCol="0" anchor="ctr"/>
              <a:lstStyle/>
              <a:p>
                <a:pPr algn="ctr" defTabSz="1015839">
                  <a:defRPr/>
                </a:pPr>
                <a:r>
                  <a:rPr lang="en-US" sz="2000" dirty="0">
                    <a:solidFill>
                      <a:srgbClr val="FFFFFF"/>
                    </a:solidFill>
                    <a:latin typeface="Arial"/>
                  </a:rPr>
                  <a:t>	q			</a:t>
                </a:r>
              </a:p>
            </p:txBody>
          </p:sp>
        </p:grpSp>
        <p:grpSp>
          <p:nvGrpSpPr>
            <p:cNvPr id="23" name="Group 22">
              <a:extLst>
                <a:ext uri="{FF2B5EF4-FFF2-40B4-BE49-F238E27FC236}">
                  <a16:creationId xmlns:a16="http://schemas.microsoft.com/office/drawing/2014/main" id="{D9E5E00E-4C49-BE4C-98DD-E5E0A6CDB52B}"/>
                </a:ext>
              </a:extLst>
            </p:cNvPr>
            <p:cNvGrpSpPr/>
            <p:nvPr/>
          </p:nvGrpSpPr>
          <p:grpSpPr>
            <a:xfrm>
              <a:off x="7383386" y="4211111"/>
              <a:ext cx="5183372" cy="24929"/>
              <a:chOff x="3455581" y="3840126"/>
              <a:chExt cx="6220046" cy="24929"/>
            </a:xfrm>
          </p:grpSpPr>
          <p:sp>
            <p:nvSpPr>
              <p:cNvPr id="79" name="Freeform: Shape 118">
                <a:extLst>
                  <a:ext uri="{FF2B5EF4-FFF2-40B4-BE49-F238E27FC236}">
                    <a16:creationId xmlns:a16="http://schemas.microsoft.com/office/drawing/2014/main" id="{A18CB3C9-104E-154E-9909-37D6BE06CA58}"/>
                  </a:ext>
                </a:extLst>
              </p:cNvPr>
              <p:cNvSpPr/>
              <p:nvPr/>
            </p:nvSpPr>
            <p:spPr>
              <a:xfrm>
                <a:off x="3455581" y="3865055"/>
                <a:ext cx="6220046" cy="0"/>
              </a:xfrm>
              <a:custGeom>
                <a:avLst/>
                <a:gdLst>
                  <a:gd name="connsiteX0" fmla="*/ 0 w 6220046"/>
                  <a:gd name="connsiteY0" fmla="*/ 0 h 0"/>
                  <a:gd name="connsiteX1" fmla="*/ 6220046 w 6220046"/>
                  <a:gd name="connsiteY1" fmla="*/ 0 h 0"/>
                </a:gdLst>
                <a:ahLst/>
                <a:cxnLst>
                  <a:cxn ang="0">
                    <a:pos x="connsiteX0" y="connsiteY0"/>
                  </a:cxn>
                  <a:cxn ang="0">
                    <a:pos x="connsiteX1" y="connsiteY1"/>
                  </a:cxn>
                </a:cxnLst>
                <a:rect l="l" t="t" r="r" b="b"/>
                <a:pathLst>
                  <a:path w="6220046">
                    <a:moveTo>
                      <a:pt x="0" y="0"/>
                    </a:moveTo>
                    <a:lnTo>
                      <a:pt x="6220046" y="0"/>
                    </a:lnTo>
                  </a:path>
                </a:pathLst>
              </a:custGeom>
              <a:noFill/>
              <a:ln w="114300">
                <a:solidFill>
                  <a:schemeClr val="tx1"/>
                </a:solidFill>
                <a:prstDash val="solid"/>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sp>
            <p:nvSpPr>
              <p:cNvPr id="80" name="Freeform: Shape 23">
                <a:extLst>
                  <a:ext uri="{FF2B5EF4-FFF2-40B4-BE49-F238E27FC236}">
                    <a16:creationId xmlns:a16="http://schemas.microsoft.com/office/drawing/2014/main" id="{940A0C0A-3474-4046-AB9A-7FCC84A0D416}"/>
                  </a:ext>
                </a:extLst>
              </p:cNvPr>
              <p:cNvSpPr/>
              <p:nvPr/>
            </p:nvSpPr>
            <p:spPr>
              <a:xfrm>
                <a:off x="3455581" y="3840126"/>
                <a:ext cx="6220046" cy="0"/>
              </a:xfrm>
              <a:custGeom>
                <a:avLst/>
                <a:gdLst>
                  <a:gd name="connsiteX0" fmla="*/ 0 w 6220046"/>
                  <a:gd name="connsiteY0" fmla="*/ 0 h 0"/>
                  <a:gd name="connsiteX1" fmla="*/ 6220046 w 6220046"/>
                  <a:gd name="connsiteY1" fmla="*/ 0 h 0"/>
                </a:gdLst>
                <a:ahLst/>
                <a:cxnLst>
                  <a:cxn ang="0">
                    <a:pos x="connsiteX0" y="connsiteY0"/>
                  </a:cxn>
                  <a:cxn ang="0">
                    <a:pos x="connsiteX1" y="connsiteY1"/>
                  </a:cxn>
                </a:cxnLst>
                <a:rect l="l" t="t" r="r" b="b"/>
                <a:pathLst>
                  <a:path w="6220046">
                    <a:moveTo>
                      <a:pt x="0" y="0"/>
                    </a:moveTo>
                    <a:lnTo>
                      <a:pt x="6220046" y="0"/>
                    </a:lnTo>
                  </a:path>
                </a:pathLst>
              </a:custGeom>
              <a:noFill/>
              <a:ln w="6350">
                <a:solidFill>
                  <a:schemeClr val="bg1"/>
                </a:solidFill>
                <a:prstDash val="dash"/>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grpSp>
        <p:grpSp>
          <p:nvGrpSpPr>
            <p:cNvPr id="24" name="Group 23">
              <a:extLst>
                <a:ext uri="{FF2B5EF4-FFF2-40B4-BE49-F238E27FC236}">
                  <a16:creationId xmlns:a16="http://schemas.microsoft.com/office/drawing/2014/main" id="{5C0D505D-C3E3-C949-838F-E28870B66281}"/>
                </a:ext>
              </a:extLst>
            </p:cNvPr>
            <p:cNvGrpSpPr/>
            <p:nvPr/>
          </p:nvGrpSpPr>
          <p:grpSpPr>
            <a:xfrm>
              <a:off x="7080358" y="4754432"/>
              <a:ext cx="5486400" cy="255893"/>
              <a:chOff x="1988288" y="4354032"/>
              <a:chExt cx="7697972" cy="255893"/>
            </a:xfrm>
          </p:grpSpPr>
          <p:sp>
            <p:nvSpPr>
              <p:cNvPr id="77" name="Freeform: Shape 11">
                <a:extLst>
                  <a:ext uri="{FF2B5EF4-FFF2-40B4-BE49-F238E27FC236}">
                    <a16:creationId xmlns:a16="http://schemas.microsoft.com/office/drawing/2014/main" id="{8960FF6D-64E0-1048-9CAB-87955C2B6AA8}"/>
                  </a:ext>
                </a:extLst>
              </p:cNvPr>
              <p:cNvSpPr/>
              <p:nvPr/>
            </p:nvSpPr>
            <p:spPr>
              <a:xfrm>
                <a:off x="2030819" y="4609925"/>
                <a:ext cx="7655441" cy="0"/>
              </a:xfrm>
              <a:custGeom>
                <a:avLst/>
                <a:gdLst>
                  <a:gd name="connsiteX0" fmla="*/ 0 w 7655441"/>
                  <a:gd name="connsiteY0" fmla="*/ 0 h 0"/>
                  <a:gd name="connsiteX1" fmla="*/ 7655441 w 7655441"/>
                  <a:gd name="connsiteY1" fmla="*/ 0 h 0"/>
                </a:gdLst>
                <a:ahLst/>
                <a:cxnLst>
                  <a:cxn ang="0">
                    <a:pos x="connsiteX0" y="connsiteY0"/>
                  </a:cxn>
                  <a:cxn ang="0">
                    <a:pos x="connsiteX1" y="connsiteY1"/>
                  </a:cxn>
                </a:cxnLst>
                <a:rect l="l" t="t" r="r" b="b"/>
                <a:pathLst>
                  <a:path w="7655441">
                    <a:moveTo>
                      <a:pt x="0" y="0"/>
                    </a:moveTo>
                    <a:lnTo>
                      <a:pt x="7655441" y="0"/>
                    </a:lnTo>
                  </a:path>
                </a:pathLst>
              </a:custGeom>
              <a:noFill/>
              <a:ln w="9525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sp>
            <p:nvSpPr>
              <p:cNvPr id="78" name="Freeform: Shape 13">
                <a:extLst>
                  <a:ext uri="{FF2B5EF4-FFF2-40B4-BE49-F238E27FC236}">
                    <a16:creationId xmlns:a16="http://schemas.microsoft.com/office/drawing/2014/main" id="{ECAC3B8D-29C6-0346-A0E4-F87D4E5EF9C6}"/>
                  </a:ext>
                </a:extLst>
              </p:cNvPr>
              <p:cNvSpPr/>
              <p:nvPr/>
            </p:nvSpPr>
            <p:spPr>
              <a:xfrm>
                <a:off x="1988288" y="4354032"/>
                <a:ext cx="7697972" cy="0"/>
              </a:xfrm>
              <a:custGeom>
                <a:avLst/>
                <a:gdLst>
                  <a:gd name="connsiteX0" fmla="*/ 0 w 7697972"/>
                  <a:gd name="connsiteY0" fmla="*/ 0 h 0"/>
                  <a:gd name="connsiteX1" fmla="*/ 7697972 w 7697972"/>
                  <a:gd name="connsiteY1" fmla="*/ 0 h 0"/>
                </a:gdLst>
                <a:ahLst/>
                <a:cxnLst>
                  <a:cxn ang="0">
                    <a:pos x="connsiteX0" y="connsiteY0"/>
                  </a:cxn>
                  <a:cxn ang="0">
                    <a:pos x="connsiteX1" y="connsiteY1"/>
                  </a:cxn>
                </a:cxnLst>
                <a:rect l="l" t="t" r="r" b="b"/>
                <a:pathLst>
                  <a:path w="7697972">
                    <a:moveTo>
                      <a:pt x="0" y="0"/>
                    </a:moveTo>
                    <a:lnTo>
                      <a:pt x="7697972" y="0"/>
                    </a:lnTo>
                  </a:path>
                </a:pathLst>
              </a:custGeom>
              <a:ln w="6350" cap="sq">
                <a:solidFill>
                  <a:schemeClr val="bg1"/>
                </a:solidFill>
                <a:prstDash val="lgDash"/>
              </a:ln>
            </p:spPr>
            <p:style>
              <a:lnRef idx="1">
                <a:schemeClr val="accent1"/>
              </a:lnRef>
              <a:fillRef idx="0">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grpSp>
        <p:sp>
          <p:nvSpPr>
            <p:cNvPr id="25" name="Freeform: Shape 5">
              <a:extLst>
                <a:ext uri="{FF2B5EF4-FFF2-40B4-BE49-F238E27FC236}">
                  <a16:creationId xmlns:a16="http://schemas.microsoft.com/office/drawing/2014/main" id="{BE6799BC-FAE0-664E-A15F-F3906B28AD64}"/>
                </a:ext>
              </a:extLst>
            </p:cNvPr>
            <p:cNvSpPr/>
            <p:nvPr/>
          </p:nvSpPr>
          <p:spPr>
            <a:xfrm>
              <a:off x="7161875" y="3267422"/>
              <a:ext cx="5413744" cy="894908"/>
            </a:xfrm>
            <a:custGeom>
              <a:avLst/>
              <a:gdLst>
                <a:gd name="connsiteX0" fmla="*/ 0 w 6496493"/>
                <a:gd name="connsiteY0" fmla="*/ 1073889 h 1073889"/>
                <a:gd name="connsiteX1" fmla="*/ 0 w 6496493"/>
                <a:gd name="connsiteY1" fmla="*/ 0 h 1073889"/>
                <a:gd name="connsiteX2" fmla="*/ 6496493 w 6496493"/>
                <a:gd name="connsiteY2" fmla="*/ 0 h 1073889"/>
              </a:gdLst>
              <a:ahLst/>
              <a:cxnLst>
                <a:cxn ang="0">
                  <a:pos x="connsiteX0" y="connsiteY0"/>
                </a:cxn>
                <a:cxn ang="0">
                  <a:pos x="connsiteX1" y="connsiteY1"/>
                </a:cxn>
                <a:cxn ang="0">
                  <a:pos x="connsiteX2" y="connsiteY2"/>
                </a:cxn>
              </a:cxnLst>
              <a:rect l="l" t="t" r="r" b="b"/>
              <a:pathLst>
                <a:path w="6496493" h="1073889">
                  <a:moveTo>
                    <a:pt x="0" y="1073889"/>
                  </a:moveTo>
                  <a:lnTo>
                    <a:pt x="0" y="0"/>
                  </a:lnTo>
                  <a:lnTo>
                    <a:pt x="6496493" y="0"/>
                  </a:lnTo>
                </a:path>
              </a:pathLst>
            </a:custGeom>
            <a:noFill/>
            <a:ln w="1143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sp>
          <p:nvSpPr>
            <p:cNvPr id="26" name="Freeform: Shape 7">
              <a:extLst>
                <a:ext uri="{FF2B5EF4-FFF2-40B4-BE49-F238E27FC236}">
                  <a16:creationId xmlns:a16="http://schemas.microsoft.com/office/drawing/2014/main" id="{B7289A7A-A1B9-6D4E-ACFF-591917E50BEA}"/>
                </a:ext>
              </a:extLst>
            </p:cNvPr>
            <p:cNvSpPr/>
            <p:nvPr/>
          </p:nvSpPr>
          <p:spPr>
            <a:xfrm>
              <a:off x="7170734" y="3267422"/>
              <a:ext cx="5396023" cy="894907"/>
            </a:xfrm>
            <a:custGeom>
              <a:avLst/>
              <a:gdLst>
                <a:gd name="connsiteX0" fmla="*/ 6475228 w 6475228"/>
                <a:gd name="connsiteY0" fmla="*/ 0 h 1073888"/>
                <a:gd name="connsiteX1" fmla="*/ 0 w 6475228"/>
                <a:gd name="connsiteY1" fmla="*/ 0 h 1073888"/>
                <a:gd name="connsiteX2" fmla="*/ 0 w 6475228"/>
                <a:gd name="connsiteY2" fmla="*/ 1073888 h 1073888"/>
              </a:gdLst>
              <a:ahLst/>
              <a:cxnLst>
                <a:cxn ang="0">
                  <a:pos x="connsiteX0" y="connsiteY0"/>
                </a:cxn>
                <a:cxn ang="0">
                  <a:pos x="connsiteX1" y="connsiteY1"/>
                </a:cxn>
                <a:cxn ang="0">
                  <a:pos x="connsiteX2" y="connsiteY2"/>
                </a:cxn>
              </a:cxnLst>
              <a:rect l="l" t="t" r="r" b="b"/>
              <a:pathLst>
                <a:path w="6475228" h="1073888">
                  <a:moveTo>
                    <a:pt x="6475228" y="0"/>
                  </a:moveTo>
                  <a:lnTo>
                    <a:pt x="0" y="0"/>
                  </a:lnTo>
                  <a:lnTo>
                    <a:pt x="0" y="1073888"/>
                  </a:lnTo>
                </a:path>
              </a:pathLst>
            </a:custGeom>
            <a:ln w="6350" cap="sq">
              <a:solidFill>
                <a:schemeClr val="bg1"/>
              </a:solidFill>
              <a:prstDash val="lgDash"/>
            </a:ln>
          </p:spPr>
          <p:style>
            <a:lnRef idx="1">
              <a:schemeClr val="accent1"/>
            </a:lnRef>
            <a:fillRef idx="0">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grpSp>
          <p:nvGrpSpPr>
            <p:cNvPr id="27" name="Group 26">
              <a:extLst>
                <a:ext uri="{FF2B5EF4-FFF2-40B4-BE49-F238E27FC236}">
                  <a16:creationId xmlns:a16="http://schemas.microsoft.com/office/drawing/2014/main" id="{2FC0A437-B4D8-5D4B-AB29-E4096788FEFF}"/>
                </a:ext>
              </a:extLst>
            </p:cNvPr>
            <p:cNvGrpSpPr/>
            <p:nvPr/>
          </p:nvGrpSpPr>
          <p:grpSpPr>
            <a:xfrm>
              <a:off x="7161875" y="4935659"/>
              <a:ext cx="5413744" cy="896947"/>
              <a:chOff x="3157870" y="4787621"/>
              <a:chExt cx="6496493" cy="1076336"/>
            </a:xfrm>
          </p:grpSpPr>
          <p:sp>
            <p:nvSpPr>
              <p:cNvPr id="75" name="Freeform: Shape 101">
                <a:extLst>
                  <a:ext uri="{FF2B5EF4-FFF2-40B4-BE49-F238E27FC236}">
                    <a16:creationId xmlns:a16="http://schemas.microsoft.com/office/drawing/2014/main" id="{7C6DDE23-4C61-9142-BE01-9A86BB7EDE88}"/>
                  </a:ext>
                </a:extLst>
              </p:cNvPr>
              <p:cNvSpPr/>
              <p:nvPr/>
            </p:nvSpPr>
            <p:spPr>
              <a:xfrm flipV="1">
                <a:off x="3157870" y="4790068"/>
                <a:ext cx="6496493" cy="1073889"/>
              </a:xfrm>
              <a:custGeom>
                <a:avLst/>
                <a:gdLst>
                  <a:gd name="connsiteX0" fmla="*/ 0 w 6496493"/>
                  <a:gd name="connsiteY0" fmla="*/ 1073889 h 1073889"/>
                  <a:gd name="connsiteX1" fmla="*/ 0 w 6496493"/>
                  <a:gd name="connsiteY1" fmla="*/ 0 h 1073889"/>
                  <a:gd name="connsiteX2" fmla="*/ 6496493 w 6496493"/>
                  <a:gd name="connsiteY2" fmla="*/ 0 h 1073889"/>
                </a:gdLst>
                <a:ahLst/>
                <a:cxnLst>
                  <a:cxn ang="0">
                    <a:pos x="connsiteX0" y="connsiteY0"/>
                  </a:cxn>
                  <a:cxn ang="0">
                    <a:pos x="connsiteX1" y="connsiteY1"/>
                  </a:cxn>
                  <a:cxn ang="0">
                    <a:pos x="connsiteX2" y="connsiteY2"/>
                  </a:cxn>
                </a:cxnLst>
                <a:rect l="l" t="t" r="r" b="b"/>
                <a:pathLst>
                  <a:path w="6496493" h="1073889">
                    <a:moveTo>
                      <a:pt x="0" y="1073889"/>
                    </a:moveTo>
                    <a:lnTo>
                      <a:pt x="0" y="0"/>
                    </a:lnTo>
                    <a:lnTo>
                      <a:pt x="6496493" y="0"/>
                    </a:lnTo>
                  </a:path>
                </a:pathLst>
              </a:custGeom>
              <a:noFill/>
              <a:ln w="1143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sp>
            <p:nvSpPr>
              <p:cNvPr id="76" name="Freeform: Shape 106">
                <a:extLst>
                  <a:ext uri="{FF2B5EF4-FFF2-40B4-BE49-F238E27FC236}">
                    <a16:creationId xmlns:a16="http://schemas.microsoft.com/office/drawing/2014/main" id="{2A61F2DD-682A-324E-94E2-864EE53EE000}"/>
                  </a:ext>
                </a:extLst>
              </p:cNvPr>
              <p:cNvSpPr/>
              <p:nvPr/>
            </p:nvSpPr>
            <p:spPr>
              <a:xfrm flipV="1">
                <a:off x="3161915" y="4787621"/>
                <a:ext cx="6475228" cy="1073888"/>
              </a:xfrm>
              <a:custGeom>
                <a:avLst/>
                <a:gdLst>
                  <a:gd name="connsiteX0" fmla="*/ 6475228 w 6475228"/>
                  <a:gd name="connsiteY0" fmla="*/ 0 h 1073888"/>
                  <a:gd name="connsiteX1" fmla="*/ 0 w 6475228"/>
                  <a:gd name="connsiteY1" fmla="*/ 0 h 1073888"/>
                  <a:gd name="connsiteX2" fmla="*/ 0 w 6475228"/>
                  <a:gd name="connsiteY2" fmla="*/ 1073888 h 1073888"/>
                </a:gdLst>
                <a:ahLst/>
                <a:cxnLst>
                  <a:cxn ang="0">
                    <a:pos x="connsiteX0" y="connsiteY0"/>
                  </a:cxn>
                  <a:cxn ang="0">
                    <a:pos x="connsiteX1" y="connsiteY1"/>
                  </a:cxn>
                  <a:cxn ang="0">
                    <a:pos x="connsiteX2" y="connsiteY2"/>
                  </a:cxn>
                </a:cxnLst>
                <a:rect l="l" t="t" r="r" b="b"/>
                <a:pathLst>
                  <a:path w="6475228" h="1073888">
                    <a:moveTo>
                      <a:pt x="6475228" y="0"/>
                    </a:moveTo>
                    <a:lnTo>
                      <a:pt x="0" y="0"/>
                    </a:lnTo>
                    <a:lnTo>
                      <a:pt x="0" y="1073888"/>
                    </a:lnTo>
                  </a:path>
                </a:pathLst>
              </a:custGeom>
              <a:ln w="6350" cap="sq">
                <a:solidFill>
                  <a:schemeClr val="bg1"/>
                </a:solidFill>
                <a:prstDash val="lgDash"/>
              </a:ln>
            </p:spPr>
            <p:style>
              <a:lnRef idx="1">
                <a:schemeClr val="accent1"/>
              </a:lnRef>
              <a:fillRef idx="0">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grpSp>
        <p:sp>
          <p:nvSpPr>
            <p:cNvPr id="31" name="TextBox 30">
              <a:extLst>
                <a:ext uri="{FF2B5EF4-FFF2-40B4-BE49-F238E27FC236}">
                  <a16:creationId xmlns:a16="http://schemas.microsoft.com/office/drawing/2014/main" id="{7F45E8E0-FE9B-CB40-8B7C-3E2B919318B5}"/>
                </a:ext>
              </a:extLst>
            </p:cNvPr>
            <p:cNvSpPr txBox="1"/>
            <p:nvPr/>
          </p:nvSpPr>
          <p:spPr>
            <a:xfrm>
              <a:off x="7361143" y="3592533"/>
              <a:ext cx="5671501" cy="463081"/>
            </a:xfrm>
            <a:prstGeom prst="rect">
              <a:avLst/>
            </a:prstGeom>
            <a:noFill/>
          </p:spPr>
          <p:txBody>
            <a:bodyPr wrap="square" rtlCol="0">
              <a:spAutoFit/>
            </a:bodyPr>
            <a:lstStyle/>
            <a:p>
              <a:pPr defTabSz="1015839">
                <a:lnSpc>
                  <a:spcPct val="90000"/>
                </a:lnSpc>
                <a:defRPr/>
              </a:pPr>
              <a:r>
                <a:rPr lang="en-US" sz="1167" b="1" dirty="0">
                  <a:solidFill>
                    <a:srgbClr val="000000"/>
                  </a:solidFill>
                  <a:latin typeface="Arial"/>
                </a:rPr>
                <a:t>Fast Re-engineer</a:t>
              </a:r>
              <a:r>
                <a:rPr lang="en-US" sz="1167" dirty="0">
                  <a:solidFill>
                    <a:srgbClr val="000000"/>
                  </a:solidFill>
                </a:rPr>
                <a:t>: Automatically convert mainframe to modern language, UI and  frameworks and deploy to a open/cloud platform</a:t>
              </a:r>
              <a:endParaRPr lang="en-US" sz="1167" dirty="0">
                <a:solidFill>
                  <a:srgbClr val="000000"/>
                </a:solidFill>
                <a:latin typeface="Arial"/>
              </a:endParaRPr>
            </a:p>
          </p:txBody>
        </p:sp>
        <p:sp>
          <p:nvSpPr>
            <p:cNvPr id="32" name="TextBox 31">
              <a:extLst>
                <a:ext uri="{FF2B5EF4-FFF2-40B4-BE49-F238E27FC236}">
                  <a16:creationId xmlns:a16="http://schemas.microsoft.com/office/drawing/2014/main" id="{286DA340-66A8-E54B-A631-AAA52BD262B3}"/>
                </a:ext>
              </a:extLst>
            </p:cNvPr>
            <p:cNvSpPr txBox="1"/>
            <p:nvPr/>
          </p:nvSpPr>
          <p:spPr>
            <a:xfrm>
              <a:off x="7351582" y="2792992"/>
              <a:ext cx="6152069" cy="463081"/>
            </a:xfrm>
            <a:prstGeom prst="rect">
              <a:avLst/>
            </a:prstGeom>
            <a:noFill/>
          </p:spPr>
          <p:txBody>
            <a:bodyPr wrap="none" rtlCol="0">
              <a:spAutoFit/>
            </a:bodyPr>
            <a:lstStyle/>
            <a:p>
              <a:pPr defTabSz="1015839">
                <a:lnSpc>
                  <a:spcPct val="90000"/>
                </a:lnSpc>
                <a:defRPr/>
              </a:pPr>
              <a:r>
                <a:rPr lang="en-US" sz="1167" b="1" dirty="0">
                  <a:solidFill>
                    <a:srgbClr val="000000"/>
                  </a:solidFill>
                  <a:latin typeface="Arial"/>
                </a:rPr>
                <a:t>Rehost: </a:t>
              </a:r>
              <a:r>
                <a:rPr lang="en-US" sz="1167" dirty="0">
                  <a:solidFill>
                    <a:srgbClr val="000000"/>
                  </a:solidFill>
                </a:rPr>
                <a:t>Migrate to mainframe applications on a new platform, keeping the </a:t>
              </a:r>
            </a:p>
            <a:p>
              <a:pPr defTabSz="1015839">
                <a:lnSpc>
                  <a:spcPct val="90000"/>
                </a:lnSpc>
                <a:defRPr/>
              </a:pPr>
              <a:r>
                <a:rPr lang="en-US" sz="1167" dirty="0">
                  <a:solidFill>
                    <a:srgbClr val="000000"/>
                  </a:solidFill>
                </a:rPr>
                <a:t>application code and legacy frameworks almost as is</a:t>
              </a:r>
            </a:p>
          </p:txBody>
        </p:sp>
        <p:sp>
          <p:nvSpPr>
            <p:cNvPr id="33" name="TextBox 32">
              <a:extLst>
                <a:ext uri="{FF2B5EF4-FFF2-40B4-BE49-F238E27FC236}">
                  <a16:creationId xmlns:a16="http://schemas.microsoft.com/office/drawing/2014/main" id="{0F75355B-5A62-9B44-A55A-BDF74FE5F387}"/>
                </a:ext>
              </a:extLst>
            </p:cNvPr>
            <p:cNvSpPr txBox="1"/>
            <p:nvPr/>
          </p:nvSpPr>
          <p:spPr>
            <a:xfrm>
              <a:off x="5255834" y="5053787"/>
              <a:ext cx="1227644" cy="282978"/>
            </a:xfrm>
            <a:prstGeom prst="rect">
              <a:avLst/>
            </a:prstGeom>
            <a:noFill/>
          </p:spPr>
          <p:txBody>
            <a:bodyPr wrap="none" rtlCol="0">
              <a:spAutoFit/>
            </a:bodyPr>
            <a:lstStyle/>
            <a:p>
              <a:pPr algn="ctr" defTabSz="1015839">
                <a:lnSpc>
                  <a:spcPct val="90000"/>
                </a:lnSpc>
                <a:defRPr/>
              </a:pPr>
              <a:r>
                <a:rPr lang="en-US" sz="1167" b="1">
                  <a:solidFill>
                    <a:srgbClr val="000000"/>
                  </a:solidFill>
                  <a:latin typeface="Arial"/>
                </a:rPr>
                <a:t>Data Center</a:t>
              </a:r>
            </a:p>
          </p:txBody>
        </p:sp>
        <p:sp>
          <p:nvSpPr>
            <p:cNvPr id="40" name="TextBox 39">
              <a:extLst>
                <a:ext uri="{FF2B5EF4-FFF2-40B4-BE49-F238E27FC236}">
                  <a16:creationId xmlns:a16="http://schemas.microsoft.com/office/drawing/2014/main" id="{1C52B0DC-530A-7E4C-BD05-2599829C9E49}"/>
                </a:ext>
              </a:extLst>
            </p:cNvPr>
            <p:cNvSpPr txBox="1"/>
            <p:nvPr/>
          </p:nvSpPr>
          <p:spPr>
            <a:xfrm rot="16200000">
              <a:off x="10977284" y="6695074"/>
              <a:ext cx="205822" cy="249223"/>
            </a:xfrm>
            <a:prstGeom prst="rect">
              <a:avLst/>
            </a:prstGeom>
            <a:noFill/>
          </p:spPr>
          <p:txBody>
            <a:bodyPr wrap="none" rtlCol="0">
              <a:spAutoFit/>
            </a:bodyPr>
            <a:lstStyle/>
            <a:p>
              <a:pPr defTabSz="1015839">
                <a:lnSpc>
                  <a:spcPct val="90000"/>
                </a:lnSpc>
                <a:defRPr/>
              </a:pPr>
              <a:endParaRPr lang="en-US" sz="833" b="1">
                <a:solidFill>
                  <a:srgbClr val="000000"/>
                </a:solidFill>
                <a:latin typeface="Arial"/>
              </a:endParaRPr>
            </a:p>
          </p:txBody>
        </p:sp>
        <p:sp>
          <p:nvSpPr>
            <p:cNvPr id="44" name="TextBox 43">
              <a:extLst>
                <a:ext uri="{FF2B5EF4-FFF2-40B4-BE49-F238E27FC236}">
                  <a16:creationId xmlns:a16="http://schemas.microsoft.com/office/drawing/2014/main" id="{41ED62B5-A047-AF4F-A66D-450FB391AF68}"/>
                </a:ext>
              </a:extLst>
            </p:cNvPr>
            <p:cNvSpPr txBox="1"/>
            <p:nvPr/>
          </p:nvSpPr>
          <p:spPr>
            <a:xfrm>
              <a:off x="7731109" y="4441534"/>
              <a:ext cx="6036653" cy="463081"/>
            </a:xfrm>
            <a:prstGeom prst="rect">
              <a:avLst/>
            </a:prstGeom>
            <a:noFill/>
          </p:spPr>
          <p:txBody>
            <a:bodyPr wrap="none" rtlCol="0">
              <a:spAutoFit/>
            </a:bodyPr>
            <a:lstStyle/>
            <a:p>
              <a:pPr defTabSz="1015839">
                <a:lnSpc>
                  <a:spcPct val="90000"/>
                </a:lnSpc>
                <a:defRPr/>
              </a:pPr>
              <a:r>
                <a:rPr lang="en-US" sz="1167" b="1" dirty="0">
                  <a:solidFill>
                    <a:srgbClr val="000000"/>
                  </a:solidFill>
                  <a:latin typeface="Arial"/>
                </a:rPr>
                <a:t>Model Driven Re-engineer: </a:t>
              </a:r>
              <a:r>
                <a:rPr lang="en-US" sz="1167" dirty="0">
                  <a:solidFill>
                    <a:srgbClr val="000000"/>
                  </a:solidFill>
                </a:rPr>
                <a:t>Generate an UML model from legacy code  </a:t>
              </a:r>
            </a:p>
            <a:p>
              <a:pPr defTabSz="1015839">
                <a:lnSpc>
                  <a:spcPct val="90000"/>
                </a:lnSpc>
                <a:defRPr/>
              </a:pPr>
              <a:r>
                <a:rPr lang="en-US" sz="1167" dirty="0">
                  <a:solidFill>
                    <a:srgbClr val="000000"/>
                  </a:solidFill>
                </a:rPr>
                <a:t>and redesign to generate the code, frameworks for the chosen target</a:t>
              </a:r>
            </a:p>
          </p:txBody>
        </p:sp>
        <p:sp>
          <p:nvSpPr>
            <p:cNvPr id="46" name="TextBox 45">
              <a:extLst>
                <a:ext uri="{FF2B5EF4-FFF2-40B4-BE49-F238E27FC236}">
                  <a16:creationId xmlns:a16="http://schemas.microsoft.com/office/drawing/2014/main" id="{D4E81779-B087-7F47-A133-035114FAEE2E}"/>
                </a:ext>
              </a:extLst>
            </p:cNvPr>
            <p:cNvSpPr txBox="1"/>
            <p:nvPr/>
          </p:nvSpPr>
          <p:spPr>
            <a:xfrm>
              <a:off x="7467385" y="5368029"/>
              <a:ext cx="5592300" cy="643184"/>
            </a:xfrm>
            <a:prstGeom prst="rect">
              <a:avLst/>
            </a:prstGeom>
            <a:noFill/>
          </p:spPr>
          <p:txBody>
            <a:bodyPr wrap="none" rtlCol="0">
              <a:spAutoFit/>
            </a:bodyPr>
            <a:lstStyle/>
            <a:p>
              <a:pPr defTabSz="1015839">
                <a:lnSpc>
                  <a:spcPct val="90000"/>
                </a:lnSpc>
                <a:defRPr/>
              </a:pPr>
              <a:r>
                <a:rPr lang="en-US" sz="1167" b="1" dirty="0">
                  <a:solidFill>
                    <a:srgbClr val="000000"/>
                  </a:solidFill>
                  <a:latin typeface="Arial"/>
                </a:rPr>
                <a:t>Re-engineer</a:t>
              </a:r>
              <a:r>
                <a:rPr lang="en-US" sz="1167" b="1" dirty="0">
                  <a:solidFill>
                    <a:srgbClr val="000000"/>
                  </a:solidFill>
                </a:rPr>
                <a:t>: </a:t>
              </a:r>
              <a:r>
                <a:rPr lang="en-US" sz="1167" dirty="0">
                  <a:solidFill>
                    <a:srgbClr val="000000"/>
                  </a:solidFill>
                </a:rPr>
                <a:t>Incrementally transform the monolith legacy app into </a:t>
              </a:r>
            </a:p>
            <a:p>
              <a:pPr defTabSz="1015839">
                <a:lnSpc>
                  <a:spcPct val="90000"/>
                </a:lnSpc>
                <a:defRPr/>
              </a:pPr>
              <a:r>
                <a:rPr lang="en-US" sz="1167" dirty="0">
                  <a:solidFill>
                    <a:srgbClr val="000000"/>
                  </a:solidFill>
                </a:rPr>
                <a:t>orchestrated, distributed microservices</a:t>
              </a:r>
            </a:p>
            <a:p>
              <a:pPr defTabSz="1015839">
                <a:lnSpc>
                  <a:spcPct val="90000"/>
                </a:lnSpc>
                <a:defRPr/>
              </a:pPr>
              <a:endParaRPr lang="en-US" sz="1167" b="1" dirty="0">
                <a:solidFill>
                  <a:srgbClr val="000000"/>
                </a:solidFill>
                <a:latin typeface="Arial"/>
              </a:endParaRPr>
            </a:p>
          </p:txBody>
        </p:sp>
        <p:sp>
          <p:nvSpPr>
            <p:cNvPr id="63" name="Freeform 18">
              <a:extLst>
                <a:ext uri="{FF2B5EF4-FFF2-40B4-BE49-F238E27FC236}">
                  <a16:creationId xmlns:a16="http://schemas.microsoft.com/office/drawing/2014/main" id="{30397946-3C2D-E04B-8FE9-DAFE020508B1}"/>
                </a:ext>
              </a:extLst>
            </p:cNvPr>
            <p:cNvSpPr>
              <a:spLocks noChangeAspect="1" noEditPoints="1"/>
            </p:cNvSpPr>
            <p:nvPr/>
          </p:nvSpPr>
          <p:spPr bwMode="auto">
            <a:xfrm>
              <a:off x="5535158" y="4331519"/>
              <a:ext cx="690359" cy="633167"/>
            </a:xfrm>
            <a:custGeom>
              <a:avLst/>
              <a:gdLst>
                <a:gd name="T0" fmla="*/ 2046 w 2728"/>
                <a:gd name="T1" fmla="*/ 227 h 2502"/>
                <a:gd name="T2" fmla="*/ 2046 w 2728"/>
                <a:gd name="T3" fmla="*/ 0 h 2502"/>
                <a:gd name="T4" fmla="*/ 682 w 2728"/>
                <a:gd name="T5" fmla="*/ 0 h 2502"/>
                <a:gd name="T6" fmla="*/ 682 w 2728"/>
                <a:gd name="T7" fmla="*/ 227 h 2502"/>
                <a:gd name="T8" fmla="*/ 0 w 2728"/>
                <a:gd name="T9" fmla="*/ 227 h 2502"/>
                <a:gd name="T10" fmla="*/ 0 w 2728"/>
                <a:gd name="T11" fmla="*/ 2275 h 2502"/>
                <a:gd name="T12" fmla="*/ 682 w 2728"/>
                <a:gd name="T13" fmla="*/ 2275 h 2502"/>
                <a:gd name="T14" fmla="*/ 682 w 2728"/>
                <a:gd name="T15" fmla="*/ 2502 h 2502"/>
                <a:gd name="T16" fmla="*/ 2046 w 2728"/>
                <a:gd name="T17" fmla="*/ 2502 h 2502"/>
                <a:gd name="T18" fmla="*/ 2046 w 2728"/>
                <a:gd name="T19" fmla="*/ 2275 h 2502"/>
                <a:gd name="T20" fmla="*/ 2728 w 2728"/>
                <a:gd name="T21" fmla="*/ 2275 h 2502"/>
                <a:gd name="T22" fmla="*/ 2728 w 2728"/>
                <a:gd name="T23" fmla="*/ 227 h 2502"/>
                <a:gd name="T24" fmla="*/ 2046 w 2728"/>
                <a:gd name="T25" fmla="*/ 227 h 2502"/>
                <a:gd name="T26" fmla="*/ 2501 w 2728"/>
                <a:gd name="T27" fmla="*/ 2047 h 2502"/>
                <a:gd name="T28" fmla="*/ 2046 w 2728"/>
                <a:gd name="T29" fmla="*/ 2047 h 2502"/>
                <a:gd name="T30" fmla="*/ 2046 w 2728"/>
                <a:gd name="T31" fmla="*/ 1820 h 2502"/>
                <a:gd name="T32" fmla="*/ 682 w 2728"/>
                <a:gd name="T33" fmla="*/ 1820 h 2502"/>
                <a:gd name="T34" fmla="*/ 682 w 2728"/>
                <a:gd name="T35" fmla="*/ 2047 h 2502"/>
                <a:gd name="T36" fmla="*/ 227 w 2728"/>
                <a:gd name="T37" fmla="*/ 2047 h 2502"/>
                <a:gd name="T38" fmla="*/ 227 w 2728"/>
                <a:gd name="T39" fmla="*/ 1365 h 2502"/>
                <a:gd name="T40" fmla="*/ 682 w 2728"/>
                <a:gd name="T41" fmla="*/ 1365 h 2502"/>
                <a:gd name="T42" fmla="*/ 682 w 2728"/>
                <a:gd name="T43" fmla="*/ 1592 h 2502"/>
                <a:gd name="T44" fmla="*/ 2046 w 2728"/>
                <a:gd name="T45" fmla="*/ 1592 h 2502"/>
                <a:gd name="T46" fmla="*/ 2046 w 2728"/>
                <a:gd name="T47" fmla="*/ 1365 h 2502"/>
                <a:gd name="T48" fmla="*/ 2501 w 2728"/>
                <a:gd name="T49" fmla="*/ 1365 h 2502"/>
                <a:gd name="T50" fmla="*/ 2501 w 2728"/>
                <a:gd name="T51" fmla="*/ 2047 h 2502"/>
                <a:gd name="T52" fmla="*/ 2501 w 2728"/>
                <a:gd name="T53" fmla="*/ 1137 h 2502"/>
                <a:gd name="T54" fmla="*/ 2046 w 2728"/>
                <a:gd name="T55" fmla="*/ 1137 h 2502"/>
                <a:gd name="T56" fmla="*/ 2046 w 2728"/>
                <a:gd name="T57" fmla="*/ 910 h 2502"/>
                <a:gd name="T58" fmla="*/ 682 w 2728"/>
                <a:gd name="T59" fmla="*/ 910 h 2502"/>
                <a:gd name="T60" fmla="*/ 682 w 2728"/>
                <a:gd name="T61" fmla="*/ 1137 h 2502"/>
                <a:gd name="T62" fmla="*/ 227 w 2728"/>
                <a:gd name="T63" fmla="*/ 1137 h 2502"/>
                <a:gd name="T64" fmla="*/ 227 w 2728"/>
                <a:gd name="T65" fmla="*/ 455 h 2502"/>
                <a:gd name="T66" fmla="*/ 682 w 2728"/>
                <a:gd name="T67" fmla="*/ 455 h 2502"/>
                <a:gd name="T68" fmla="*/ 682 w 2728"/>
                <a:gd name="T69" fmla="*/ 682 h 2502"/>
                <a:gd name="T70" fmla="*/ 2046 w 2728"/>
                <a:gd name="T71" fmla="*/ 682 h 2502"/>
                <a:gd name="T72" fmla="*/ 2046 w 2728"/>
                <a:gd name="T73" fmla="*/ 455 h 2502"/>
                <a:gd name="T74" fmla="*/ 2501 w 2728"/>
                <a:gd name="T75" fmla="*/ 455 h 2502"/>
                <a:gd name="T76" fmla="*/ 2501 w 2728"/>
                <a:gd name="T77" fmla="*/ 1137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28" h="2502">
                  <a:moveTo>
                    <a:pt x="2046" y="227"/>
                  </a:moveTo>
                  <a:lnTo>
                    <a:pt x="2046" y="0"/>
                  </a:lnTo>
                  <a:lnTo>
                    <a:pt x="682" y="0"/>
                  </a:lnTo>
                  <a:lnTo>
                    <a:pt x="682" y="227"/>
                  </a:lnTo>
                  <a:lnTo>
                    <a:pt x="0" y="227"/>
                  </a:lnTo>
                  <a:lnTo>
                    <a:pt x="0" y="2275"/>
                  </a:lnTo>
                  <a:lnTo>
                    <a:pt x="682" y="2275"/>
                  </a:lnTo>
                  <a:lnTo>
                    <a:pt x="682" y="2502"/>
                  </a:lnTo>
                  <a:lnTo>
                    <a:pt x="2046" y="2502"/>
                  </a:lnTo>
                  <a:lnTo>
                    <a:pt x="2046" y="2275"/>
                  </a:lnTo>
                  <a:lnTo>
                    <a:pt x="2728" y="2275"/>
                  </a:lnTo>
                  <a:lnTo>
                    <a:pt x="2728" y="227"/>
                  </a:lnTo>
                  <a:lnTo>
                    <a:pt x="2046" y="227"/>
                  </a:lnTo>
                  <a:close/>
                  <a:moveTo>
                    <a:pt x="2501" y="2047"/>
                  </a:moveTo>
                  <a:lnTo>
                    <a:pt x="2046" y="2047"/>
                  </a:lnTo>
                  <a:lnTo>
                    <a:pt x="2046" y="1820"/>
                  </a:lnTo>
                  <a:lnTo>
                    <a:pt x="682" y="1820"/>
                  </a:lnTo>
                  <a:lnTo>
                    <a:pt x="682" y="2047"/>
                  </a:lnTo>
                  <a:lnTo>
                    <a:pt x="227" y="2047"/>
                  </a:lnTo>
                  <a:lnTo>
                    <a:pt x="227" y="1365"/>
                  </a:lnTo>
                  <a:lnTo>
                    <a:pt x="682" y="1365"/>
                  </a:lnTo>
                  <a:lnTo>
                    <a:pt x="682" y="1592"/>
                  </a:lnTo>
                  <a:lnTo>
                    <a:pt x="2046" y="1592"/>
                  </a:lnTo>
                  <a:lnTo>
                    <a:pt x="2046" y="1365"/>
                  </a:lnTo>
                  <a:lnTo>
                    <a:pt x="2501" y="1365"/>
                  </a:lnTo>
                  <a:lnTo>
                    <a:pt x="2501" y="2047"/>
                  </a:lnTo>
                  <a:close/>
                  <a:moveTo>
                    <a:pt x="2501" y="1137"/>
                  </a:moveTo>
                  <a:lnTo>
                    <a:pt x="2046" y="1137"/>
                  </a:lnTo>
                  <a:lnTo>
                    <a:pt x="2046" y="910"/>
                  </a:lnTo>
                  <a:lnTo>
                    <a:pt x="682" y="910"/>
                  </a:lnTo>
                  <a:lnTo>
                    <a:pt x="682" y="1137"/>
                  </a:lnTo>
                  <a:lnTo>
                    <a:pt x="227" y="1137"/>
                  </a:lnTo>
                  <a:lnTo>
                    <a:pt x="227" y="455"/>
                  </a:lnTo>
                  <a:lnTo>
                    <a:pt x="682" y="455"/>
                  </a:lnTo>
                  <a:lnTo>
                    <a:pt x="682" y="682"/>
                  </a:lnTo>
                  <a:lnTo>
                    <a:pt x="2046" y="682"/>
                  </a:lnTo>
                  <a:lnTo>
                    <a:pt x="2046" y="455"/>
                  </a:lnTo>
                  <a:lnTo>
                    <a:pt x="2501" y="455"/>
                  </a:lnTo>
                  <a:lnTo>
                    <a:pt x="2501" y="11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3500" tIns="31750" rIns="63500" bIns="31750" numCol="1" anchor="t" anchorCtr="0" compatLnSpc="1">
              <a:prstTxWarp prst="textNoShape">
                <a:avLst/>
              </a:prstTxWarp>
            </a:bodyPr>
            <a:lstStyle/>
            <a:p>
              <a:pPr defTabSz="1015839">
                <a:defRPr/>
              </a:pPr>
              <a:endParaRPr lang="en-GB" sz="2000">
                <a:solidFill>
                  <a:srgbClr val="000000"/>
                </a:solidFill>
                <a:latin typeface="Arial"/>
              </a:endParaRPr>
            </a:p>
          </p:txBody>
        </p:sp>
        <p:grpSp>
          <p:nvGrpSpPr>
            <p:cNvPr id="65" name="Group 64">
              <a:extLst>
                <a:ext uri="{FF2B5EF4-FFF2-40B4-BE49-F238E27FC236}">
                  <a16:creationId xmlns:a16="http://schemas.microsoft.com/office/drawing/2014/main" id="{2E14F8BD-01AE-3342-B7F5-F483BF9A2902}"/>
                </a:ext>
              </a:extLst>
            </p:cNvPr>
            <p:cNvGrpSpPr/>
            <p:nvPr/>
          </p:nvGrpSpPr>
          <p:grpSpPr>
            <a:xfrm>
              <a:off x="13317135" y="2955782"/>
              <a:ext cx="309453" cy="2799558"/>
              <a:chOff x="11174665" y="2088114"/>
              <a:chExt cx="309453" cy="3359471"/>
            </a:xfrm>
          </p:grpSpPr>
          <p:sp>
            <p:nvSpPr>
              <p:cNvPr id="73" name="Freeform: Shape 16">
                <a:extLst>
                  <a:ext uri="{FF2B5EF4-FFF2-40B4-BE49-F238E27FC236}">
                    <a16:creationId xmlns:a16="http://schemas.microsoft.com/office/drawing/2014/main" id="{B271DC7F-CF9B-6040-B4AA-0F3C35AF5DED}"/>
                  </a:ext>
                </a:extLst>
              </p:cNvPr>
              <p:cNvSpPr/>
              <p:nvPr/>
            </p:nvSpPr>
            <p:spPr>
              <a:xfrm flipH="1">
                <a:off x="11438399" y="2088114"/>
                <a:ext cx="45719" cy="3359471"/>
              </a:xfrm>
              <a:custGeom>
                <a:avLst/>
                <a:gdLst>
                  <a:gd name="connsiteX0" fmla="*/ 0 w 0"/>
                  <a:gd name="connsiteY0" fmla="*/ 0 h 1648047"/>
                  <a:gd name="connsiteX1" fmla="*/ 0 w 0"/>
                  <a:gd name="connsiteY1" fmla="*/ 1648047 h 1648047"/>
                </a:gdLst>
                <a:ahLst/>
                <a:cxnLst>
                  <a:cxn ang="0">
                    <a:pos x="connsiteX0" y="connsiteY0"/>
                  </a:cxn>
                  <a:cxn ang="0">
                    <a:pos x="connsiteX1" y="connsiteY1"/>
                  </a:cxn>
                </a:cxnLst>
                <a:rect l="l" t="t" r="r" b="b"/>
                <a:pathLst>
                  <a:path h="1648047">
                    <a:moveTo>
                      <a:pt x="0" y="0"/>
                    </a:moveTo>
                    <a:lnTo>
                      <a:pt x="0" y="1648047"/>
                    </a:lnTo>
                  </a:path>
                </a:pathLst>
              </a:custGeom>
              <a:noFill/>
              <a:ln w="114300">
                <a:solidFill>
                  <a:schemeClr val="tx1"/>
                </a:solidFill>
                <a:tailEnd type="triangle" w="med" len="sm"/>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sp>
            <p:nvSpPr>
              <p:cNvPr id="74" name="Freeform: Shape 19">
                <a:extLst>
                  <a:ext uri="{FF2B5EF4-FFF2-40B4-BE49-F238E27FC236}">
                    <a16:creationId xmlns:a16="http://schemas.microsoft.com/office/drawing/2014/main" id="{F4C15BC8-2493-4E45-82D3-B2821399BCBE}"/>
                  </a:ext>
                </a:extLst>
              </p:cNvPr>
              <p:cNvSpPr/>
              <p:nvPr/>
            </p:nvSpPr>
            <p:spPr>
              <a:xfrm flipH="1">
                <a:off x="11174665" y="2396933"/>
                <a:ext cx="0" cy="1049986"/>
              </a:xfrm>
              <a:custGeom>
                <a:avLst/>
                <a:gdLst>
                  <a:gd name="connsiteX0" fmla="*/ 0 w 0"/>
                  <a:gd name="connsiteY0" fmla="*/ 0 h 1648047"/>
                  <a:gd name="connsiteX1" fmla="*/ 0 w 0"/>
                  <a:gd name="connsiteY1" fmla="*/ 1648047 h 1648047"/>
                </a:gdLst>
                <a:ahLst/>
                <a:cxnLst>
                  <a:cxn ang="0">
                    <a:pos x="connsiteX0" y="connsiteY0"/>
                  </a:cxn>
                  <a:cxn ang="0">
                    <a:pos x="connsiteX1" y="connsiteY1"/>
                  </a:cxn>
                </a:cxnLst>
                <a:rect l="l" t="t" r="r" b="b"/>
                <a:pathLst>
                  <a:path h="1648047">
                    <a:moveTo>
                      <a:pt x="0" y="0"/>
                    </a:moveTo>
                    <a:lnTo>
                      <a:pt x="0" y="1648047"/>
                    </a:lnTo>
                  </a:path>
                </a:pathLst>
              </a:custGeom>
              <a:noFill/>
              <a:ln w="6350">
                <a:solidFill>
                  <a:schemeClr val="bg1"/>
                </a:solidFill>
                <a:prstDash val="dash"/>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grpSp>
        <p:pic>
          <p:nvPicPr>
            <p:cNvPr id="68" name="Picture 67">
              <a:extLst>
                <a:ext uri="{FF2B5EF4-FFF2-40B4-BE49-F238E27FC236}">
                  <a16:creationId xmlns:a16="http://schemas.microsoft.com/office/drawing/2014/main" id="{124212F7-8AA9-7C4B-9801-8D29383AA883}"/>
                </a:ext>
              </a:extLst>
            </p:cNvPr>
            <p:cNvPicPr>
              <a:picLocks noChangeAspect="1"/>
            </p:cNvPicPr>
            <p:nvPr/>
          </p:nvPicPr>
          <p:blipFill>
            <a:blip r:embed="rId2" cstate="print">
              <a:biLevel thresh="50000"/>
              <a:extLst>
                <a:ext uri="{28A0092B-C50C-407E-A947-70E740481C1C}">
                  <a14:useLocalDpi xmlns:a14="http://schemas.microsoft.com/office/drawing/2010/main"/>
                </a:ext>
              </a:extLst>
            </a:blip>
            <a:stretch>
              <a:fillRect/>
            </a:stretch>
          </p:blipFill>
          <p:spPr>
            <a:xfrm>
              <a:off x="12682098" y="3132941"/>
              <a:ext cx="304800" cy="304800"/>
            </a:xfrm>
            <a:prstGeom prst="rect">
              <a:avLst/>
            </a:prstGeom>
          </p:spPr>
        </p:pic>
        <p:pic>
          <p:nvPicPr>
            <p:cNvPr id="69" name="Picture 68">
              <a:extLst>
                <a:ext uri="{FF2B5EF4-FFF2-40B4-BE49-F238E27FC236}">
                  <a16:creationId xmlns:a16="http://schemas.microsoft.com/office/drawing/2014/main" id="{8AFA740D-219B-8B41-AE0F-E566EA57B96A}"/>
                </a:ext>
              </a:extLst>
            </p:cNvPr>
            <p:cNvPicPr>
              <a:picLocks noChangeAspect="1"/>
            </p:cNvPicPr>
            <p:nvPr/>
          </p:nvPicPr>
          <p:blipFill>
            <a:blip r:embed="rId2" cstate="print">
              <a:biLevel thresh="50000"/>
              <a:extLst>
                <a:ext uri="{28A0092B-C50C-407E-A947-70E740481C1C}">
                  <a14:useLocalDpi xmlns:a14="http://schemas.microsoft.com/office/drawing/2010/main"/>
                </a:ext>
              </a:extLst>
            </a:blip>
            <a:stretch>
              <a:fillRect/>
            </a:stretch>
          </p:blipFill>
          <p:spPr>
            <a:xfrm>
              <a:off x="12683507" y="4865039"/>
              <a:ext cx="304800" cy="304800"/>
            </a:xfrm>
            <a:prstGeom prst="rect">
              <a:avLst/>
            </a:prstGeom>
          </p:spPr>
        </p:pic>
        <p:pic>
          <p:nvPicPr>
            <p:cNvPr id="70" name="Picture 69">
              <a:extLst>
                <a:ext uri="{FF2B5EF4-FFF2-40B4-BE49-F238E27FC236}">
                  <a16:creationId xmlns:a16="http://schemas.microsoft.com/office/drawing/2014/main" id="{732355EE-0216-D64D-965A-8D84FE48B636}"/>
                </a:ext>
              </a:extLst>
            </p:cNvPr>
            <p:cNvPicPr>
              <a:picLocks noChangeAspect="1"/>
            </p:cNvPicPr>
            <p:nvPr/>
          </p:nvPicPr>
          <p:blipFill>
            <a:blip r:embed="rId3" cstate="print">
              <a:biLevel thresh="75000"/>
              <a:extLst>
                <a:ext uri="{28A0092B-C50C-407E-A947-70E740481C1C}">
                  <a14:useLocalDpi xmlns:a14="http://schemas.microsoft.com/office/drawing/2010/main"/>
                </a:ext>
              </a:extLst>
            </a:blip>
            <a:stretch>
              <a:fillRect/>
            </a:stretch>
          </p:blipFill>
          <p:spPr>
            <a:xfrm>
              <a:off x="12714523" y="5685306"/>
              <a:ext cx="304800" cy="304800"/>
            </a:xfrm>
            <a:prstGeom prst="rect">
              <a:avLst/>
            </a:prstGeom>
          </p:spPr>
        </p:pic>
        <p:pic>
          <p:nvPicPr>
            <p:cNvPr id="71" name="Picture 70">
              <a:extLst>
                <a:ext uri="{FF2B5EF4-FFF2-40B4-BE49-F238E27FC236}">
                  <a16:creationId xmlns:a16="http://schemas.microsoft.com/office/drawing/2014/main" id="{3626271F-35C2-124C-96A3-E970982581A5}"/>
                </a:ext>
              </a:extLst>
            </p:cNvPr>
            <p:cNvPicPr>
              <a:picLocks noChangeAspect="1"/>
            </p:cNvPicPr>
            <p:nvPr/>
          </p:nvPicPr>
          <p:blipFill>
            <a:blip r:embed="rId2" cstate="print">
              <a:biLevel thresh="50000"/>
              <a:extLst>
                <a:ext uri="{28A0092B-C50C-407E-A947-70E740481C1C}">
                  <a14:useLocalDpi xmlns:a14="http://schemas.microsoft.com/office/drawing/2010/main"/>
                </a:ext>
              </a:extLst>
            </a:blip>
            <a:stretch>
              <a:fillRect/>
            </a:stretch>
          </p:blipFill>
          <p:spPr>
            <a:xfrm>
              <a:off x="12682098" y="4103039"/>
              <a:ext cx="304800" cy="304800"/>
            </a:xfrm>
            <a:prstGeom prst="rect">
              <a:avLst/>
            </a:prstGeom>
          </p:spPr>
        </p:pic>
        <p:sp>
          <p:nvSpPr>
            <p:cNvPr id="62" name="Rounded Rectangle 62">
              <a:extLst>
                <a:ext uri="{FF2B5EF4-FFF2-40B4-BE49-F238E27FC236}">
                  <a16:creationId xmlns:a16="http://schemas.microsoft.com/office/drawing/2014/main" id="{C1B9F186-2EB1-EB4A-B941-649F19E71BD3}"/>
                </a:ext>
              </a:extLst>
            </p:cNvPr>
            <p:cNvSpPr/>
            <p:nvPr/>
          </p:nvSpPr>
          <p:spPr>
            <a:xfrm>
              <a:off x="6528470" y="4145735"/>
              <a:ext cx="1233320" cy="987003"/>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lnSpc>
                  <a:spcPct val="90000"/>
                </a:lnSpc>
                <a:defRPr/>
              </a:pPr>
              <a:r>
                <a:rPr lang="en-US" sz="1333" b="1">
                  <a:solidFill>
                    <a:srgbClr val="FFFFFF"/>
                  </a:solidFill>
                  <a:latin typeface="Arial"/>
                </a:rPr>
                <a:t>Assess and plan</a:t>
              </a:r>
            </a:p>
          </p:txBody>
        </p:sp>
      </p:grpSp>
      <p:sp>
        <p:nvSpPr>
          <p:cNvPr id="90" name="Freeform: Shape 19">
            <a:extLst>
              <a:ext uri="{FF2B5EF4-FFF2-40B4-BE49-F238E27FC236}">
                <a16:creationId xmlns:a16="http://schemas.microsoft.com/office/drawing/2014/main" id="{40730A44-E692-9742-8762-37BE13D958A8}"/>
              </a:ext>
            </a:extLst>
          </p:cNvPr>
          <p:cNvSpPr/>
          <p:nvPr/>
        </p:nvSpPr>
        <p:spPr>
          <a:xfrm flipH="1">
            <a:off x="7475628" y="4035562"/>
            <a:ext cx="0" cy="729157"/>
          </a:xfrm>
          <a:custGeom>
            <a:avLst/>
            <a:gdLst>
              <a:gd name="connsiteX0" fmla="*/ 0 w 0"/>
              <a:gd name="connsiteY0" fmla="*/ 0 h 1648047"/>
              <a:gd name="connsiteX1" fmla="*/ 0 w 0"/>
              <a:gd name="connsiteY1" fmla="*/ 1648047 h 1648047"/>
            </a:gdLst>
            <a:ahLst/>
            <a:cxnLst>
              <a:cxn ang="0">
                <a:pos x="connsiteX0" y="connsiteY0"/>
              </a:cxn>
              <a:cxn ang="0">
                <a:pos x="connsiteX1" y="connsiteY1"/>
              </a:cxn>
            </a:cxnLst>
            <a:rect l="l" t="t" r="r" b="b"/>
            <a:pathLst>
              <a:path h="1648047">
                <a:moveTo>
                  <a:pt x="0" y="0"/>
                </a:moveTo>
                <a:lnTo>
                  <a:pt x="0" y="1648047"/>
                </a:lnTo>
              </a:path>
            </a:pathLst>
          </a:custGeom>
          <a:noFill/>
          <a:ln w="6350">
            <a:solidFill>
              <a:schemeClr val="bg1"/>
            </a:solidFill>
            <a:prstDash val="dash"/>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sp>
        <p:nvSpPr>
          <p:cNvPr id="95" name="Freeform: Shape 5">
            <a:extLst>
              <a:ext uri="{FF2B5EF4-FFF2-40B4-BE49-F238E27FC236}">
                <a16:creationId xmlns:a16="http://schemas.microsoft.com/office/drawing/2014/main" id="{82188673-A312-4D0C-9B06-96D26B5C1C1A}"/>
              </a:ext>
            </a:extLst>
          </p:cNvPr>
          <p:cNvSpPr/>
          <p:nvPr/>
        </p:nvSpPr>
        <p:spPr>
          <a:xfrm flipH="1">
            <a:off x="580637" y="2722130"/>
            <a:ext cx="1447641" cy="440296"/>
          </a:xfrm>
          <a:custGeom>
            <a:avLst/>
            <a:gdLst>
              <a:gd name="connsiteX0" fmla="*/ 0 w 6496493"/>
              <a:gd name="connsiteY0" fmla="*/ 1073889 h 1073889"/>
              <a:gd name="connsiteX1" fmla="*/ 0 w 6496493"/>
              <a:gd name="connsiteY1" fmla="*/ 0 h 1073889"/>
              <a:gd name="connsiteX2" fmla="*/ 6496493 w 6496493"/>
              <a:gd name="connsiteY2" fmla="*/ 0 h 1073889"/>
            </a:gdLst>
            <a:ahLst/>
            <a:cxnLst>
              <a:cxn ang="0">
                <a:pos x="connsiteX0" y="connsiteY0"/>
              </a:cxn>
              <a:cxn ang="0">
                <a:pos x="connsiteX1" y="connsiteY1"/>
              </a:cxn>
              <a:cxn ang="0">
                <a:pos x="connsiteX2" y="connsiteY2"/>
              </a:cxn>
            </a:cxnLst>
            <a:rect l="l" t="t" r="r" b="b"/>
            <a:pathLst>
              <a:path w="6496493" h="1073889">
                <a:moveTo>
                  <a:pt x="0" y="1073889"/>
                </a:moveTo>
                <a:lnTo>
                  <a:pt x="0" y="0"/>
                </a:lnTo>
                <a:lnTo>
                  <a:pt x="6496493" y="0"/>
                </a:lnTo>
              </a:path>
            </a:pathLst>
          </a:custGeom>
          <a:noFill/>
          <a:ln w="1143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sp>
        <p:nvSpPr>
          <p:cNvPr id="96" name="TextBox 95">
            <a:extLst>
              <a:ext uri="{FF2B5EF4-FFF2-40B4-BE49-F238E27FC236}">
                <a16:creationId xmlns:a16="http://schemas.microsoft.com/office/drawing/2014/main" id="{8FFB30CD-2486-4CA9-A961-C893AB5BBED8}"/>
              </a:ext>
            </a:extLst>
          </p:cNvPr>
          <p:cNvSpPr txBox="1"/>
          <p:nvPr/>
        </p:nvSpPr>
        <p:spPr>
          <a:xfrm>
            <a:off x="567779" y="2203391"/>
            <a:ext cx="1707448" cy="415627"/>
          </a:xfrm>
          <a:prstGeom prst="rect">
            <a:avLst/>
          </a:prstGeom>
          <a:noFill/>
        </p:spPr>
        <p:txBody>
          <a:bodyPr wrap="square" rtlCol="0">
            <a:spAutoFit/>
          </a:bodyPr>
          <a:lstStyle/>
          <a:p>
            <a:pPr defTabSz="1015839">
              <a:lnSpc>
                <a:spcPct val="90000"/>
              </a:lnSpc>
              <a:defRPr/>
            </a:pPr>
            <a:r>
              <a:rPr lang="en-US" sz="1167" b="1">
                <a:solidFill>
                  <a:srgbClr val="000000"/>
                </a:solidFill>
                <a:latin typeface="Arial"/>
              </a:rPr>
              <a:t>Rationalize: </a:t>
            </a:r>
            <a:r>
              <a:rPr lang="en-US" sz="1167">
                <a:solidFill>
                  <a:srgbClr val="000000"/>
                </a:solidFill>
                <a:latin typeface="Arial"/>
              </a:rPr>
              <a:t>Retire, Consolidate</a:t>
            </a:r>
            <a:endParaRPr lang="en-US" sz="1167" b="1">
              <a:solidFill>
                <a:srgbClr val="000000"/>
              </a:solidFill>
              <a:latin typeface="Arial"/>
            </a:endParaRPr>
          </a:p>
        </p:txBody>
      </p:sp>
      <p:sp>
        <p:nvSpPr>
          <p:cNvPr id="66" name="Title 5">
            <a:extLst>
              <a:ext uri="{FF2B5EF4-FFF2-40B4-BE49-F238E27FC236}">
                <a16:creationId xmlns:a16="http://schemas.microsoft.com/office/drawing/2014/main" id="{53C8E3EB-5150-41E3-BAE8-879788DE47E9}"/>
              </a:ext>
            </a:extLst>
          </p:cNvPr>
          <p:cNvSpPr>
            <a:spLocks noGrp="1"/>
          </p:cNvSpPr>
          <p:nvPr>
            <p:ph type="title"/>
          </p:nvPr>
        </p:nvSpPr>
        <p:spPr/>
        <p:txBody>
          <a:bodyPr>
            <a:normAutofit/>
          </a:bodyPr>
          <a:lstStyle/>
          <a:p>
            <a:r>
              <a:rPr lang="en-US" dirty="0"/>
              <a:t>Evolve legacy applications</a:t>
            </a:r>
            <a:br>
              <a:rPr lang="en-US" dirty="0"/>
            </a:br>
            <a:r>
              <a:rPr lang="en-US" sz="2333" b="0" dirty="0"/>
              <a:t>Modernize and optimize legacy applications</a:t>
            </a:r>
            <a:endParaRPr lang="en-US" dirty="0"/>
          </a:p>
        </p:txBody>
      </p:sp>
      <p:sp>
        <p:nvSpPr>
          <p:cNvPr id="6" name="TextBox 5">
            <a:extLst>
              <a:ext uri="{FF2B5EF4-FFF2-40B4-BE49-F238E27FC236}">
                <a16:creationId xmlns:a16="http://schemas.microsoft.com/office/drawing/2014/main" id="{771AAA05-611B-4079-8433-EFDA44DD3D5B}"/>
              </a:ext>
            </a:extLst>
          </p:cNvPr>
          <p:cNvSpPr txBox="1"/>
          <p:nvPr/>
        </p:nvSpPr>
        <p:spPr>
          <a:xfrm>
            <a:off x="7712502" y="2032000"/>
            <a:ext cx="415498" cy="2385676"/>
          </a:xfrm>
          <a:prstGeom prst="rect">
            <a:avLst/>
          </a:prstGeom>
          <a:noFill/>
        </p:spPr>
        <p:txBody>
          <a:bodyPr vert="vert" wrap="square" rtlCol="0">
            <a:spAutoFit/>
          </a:bodyPr>
          <a:lstStyle/>
          <a:p>
            <a:r>
              <a:rPr lang="en-US" sz="1500"/>
              <a:t>Increased Business Agility</a:t>
            </a:r>
          </a:p>
        </p:txBody>
      </p:sp>
      <p:grpSp>
        <p:nvGrpSpPr>
          <p:cNvPr id="67" name="Group 66">
            <a:extLst>
              <a:ext uri="{FF2B5EF4-FFF2-40B4-BE49-F238E27FC236}">
                <a16:creationId xmlns:a16="http://schemas.microsoft.com/office/drawing/2014/main" id="{62AAF14E-E075-4C66-85B8-C46FA5803B50}"/>
              </a:ext>
            </a:extLst>
          </p:cNvPr>
          <p:cNvGrpSpPr/>
          <p:nvPr/>
        </p:nvGrpSpPr>
        <p:grpSpPr>
          <a:xfrm>
            <a:off x="2966135" y="5551625"/>
            <a:ext cx="8497272" cy="271702"/>
            <a:chOff x="-936539" y="6414464"/>
            <a:chExt cx="14943941" cy="760045"/>
          </a:xfrm>
        </p:grpSpPr>
        <p:pic>
          <p:nvPicPr>
            <p:cNvPr id="72" name="Picture 71">
              <a:extLst>
                <a:ext uri="{FF2B5EF4-FFF2-40B4-BE49-F238E27FC236}">
                  <a16:creationId xmlns:a16="http://schemas.microsoft.com/office/drawing/2014/main" id="{D3AB56D5-A420-4246-B70A-E93333D6AEC9}"/>
                </a:ext>
              </a:extLst>
            </p:cNvPr>
            <p:cNvPicPr>
              <a:picLocks noChangeAspect="1"/>
            </p:cNvPicPr>
            <p:nvPr/>
          </p:nvPicPr>
          <p:blipFill>
            <a:blip r:embed="rId4"/>
            <a:stretch>
              <a:fillRect/>
            </a:stretch>
          </p:blipFill>
          <p:spPr>
            <a:xfrm>
              <a:off x="1028479" y="6470695"/>
              <a:ext cx="1601136" cy="481823"/>
            </a:xfrm>
            <a:prstGeom prst="rect">
              <a:avLst/>
            </a:prstGeom>
          </p:spPr>
        </p:pic>
        <p:pic>
          <p:nvPicPr>
            <p:cNvPr id="83" name="Picture 82">
              <a:extLst>
                <a:ext uri="{FF2B5EF4-FFF2-40B4-BE49-F238E27FC236}">
                  <a16:creationId xmlns:a16="http://schemas.microsoft.com/office/drawing/2014/main" id="{6C56BE7D-EF1F-4C32-9F52-09C7059F691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15219" y="6724469"/>
              <a:ext cx="827597" cy="413800"/>
            </a:xfrm>
            <a:prstGeom prst="rect">
              <a:avLst/>
            </a:prstGeom>
          </p:spPr>
        </p:pic>
        <p:pic>
          <p:nvPicPr>
            <p:cNvPr id="84" name="Picture 83">
              <a:extLst>
                <a:ext uri="{FF2B5EF4-FFF2-40B4-BE49-F238E27FC236}">
                  <a16:creationId xmlns:a16="http://schemas.microsoft.com/office/drawing/2014/main" id="{272130C1-1788-4200-9864-F096F2399FE7}"/>
                </a:ext>
              </a:extLst>
            </p:cNvPr>
            <p:cNvPicPr>
              <a:picLocks noChangeAspect="1"/>
            </p:cNvPicPr>
            <p:nvPr/>
          </p:nvPicPr>
          <p:blipFill>
            <a:blip r:embed="rId6">
              <a:duotone>
                <a:prstClr val="black"/>
                <a:schemeClr val="bg1">
                  <a:lumMod val="95000"/>
                  <a:tint val="45000"/>
                  <a:satMod val="400000"/>
                </a:schemeClr>
              </a:duotone>
            </a:blip>
            <a:stretch>
              <a:fillRect/>
            </a:stretch>
          </p:blipFill>
          <p:spPr>
            <a:xfrm>
              <a:off x="6587310" y="6786605"/>
              <a:ext cx="1986708" cy="277353"/>
            </a:xfrm>
            <a:prstGeom prst="rect">
              <a:avLst/>
            </a:prstGeom>
            <a:solidFill>
              <a:schemeClr val="bg1">
                <a:lumMod val="65000"/>
              </a:schemeClr>
            </a:solidFill>
          </p:spPr>
        </p:pic>
        <p:pic>
          <p:nvPicPr>
            <p:cNvPr id="85" name="Picture 84">
              <a:extLst>
                <a:ext uri="{FF2B5EF4-FFF2-40B4-BE49-F238E27FC236}">
                  <a16:creationId xmlns:a16="http://schemas.microsoft.com/office/drawing/2014/main" id="{70766CD7-BAEA-48C1-8FC8-31ABEF66EFF6}"/>
                </a:ext>
              </a:extLst>
            </p:cNvPr>
            <p:cNvPicPr>
              <a:picLocks noChangeAspect="1"/>
            </p:cNvPicPr>
            <p:nvPr/>
          </p:nvPicPr>
          <p:blipFill>
            <a:blip r:embed="rId7"/>
            <a:stretch>
              <a:fillRect/>
            </a:stretch>
          </p:blipFill>
          <p:spPr>
            <a:xfrm>
              <a:off x="3249444" y="6610036"/>
              <a:ext cx="1695370" cy="468638"/>
            </a:xfrm>
            <a:prstGeom prst="rect">
              <a:avLst/>
            </a:prstGeom>
          </p:spPr>
        </p:pic>
        <p:pic>
          <p:nvPicPr>
            <p:cNvPr id="87" name="Picture 86">
              <a:extLst>
                <a:ext uri="{FF2B5EF4-FFF2-40B4-BE49-F238E27FC236}">
                  <a16:creationId xmlns:a16="http://schemas.microsoft.com/office/drawing/2014/main" id="{514A0B5B-9768-4574-ACB8-2088B716468C}"/>
                </a:ext>
              </a:extLst>
            </p:cNvPr>
            <p:cNvPicPr>
              <a:picLocks noChangeAspect="1"/>
            </p:cNvPicPr>
            <p:nvPr/>
          </p:nvPicPr>
          <p:blipFill rotWithShape="1">
            <a:blip r:embed="rId8"/>
            <a:srcRect t="11539"/>
            <a:stretch/>
          </p:blipFill>
          <p:spPr>
            <a:xfrm>
              <a:off x="-936539" y="6523337"/>
              <a:ext cx="1695369" cy="439364"/>
            </a:xfrm>
            <a:prstGeom prst="rect">
              <a:avLst/>
            </a:prstGeom>
          </p:spPr>
        </p:pic>
        <p:pic>
          <p:nvPicPr>
            <p:cNvPr id="88" name="Picture 87">
              <a:extLst>
                <a:ext uri="{FF2B5EF4-FFF2-40B4-BE49-F238E27FC236}">
                  <a16:creationId xmlns:a16="http://schemas.microsoft.com/office/drawing/2014/main" id="{F19D32AC-C0E6-4B3A-A23B-65D5772106C2}"/>
                </a:ext>
              </a:extLst>
            </p:cNvPr>
            <p:cNvPicPr>
              <a:picLocks noChangeAspect="1"/>
            </p:cNvPicPr>
            <p:nvPr/>
          </p:nvPicPr>
          <p:blipFill>
            <a:blip r:embed="rId9"/>
            <a:stretch>
              <a:fillRect/>
            </a:stretch>
          </p:blipFill>
          <p:spPr>
            <a:xfrm>
              <a:off x="9094193" y="6476917"/>
              <a:ext cx="1781621" cy="697592"/>
            </a:xfrm>
            <a:prstGeom prst="rect">
              <a:avLst/>
            </a:prstGeom>
          </p:spPr>
        </p:pic>
        <p:pic>
          <p:nvPicPr>
            <p:cNvPr id="89" name="Picture 88">
              <a:extLst>
                <a:ext uri="{FF2B5EF4-FFF2-40B4-BE49-F238E27FC236}">
                  <a16:creationId xmlns:a16="http://schemas.microsoft.com/office/drawing/2014/main" id="{EB55C666-3E72-412E-936C-0B3F50B1A949}"/>
                </a:ext>
              </a:extLst>
            </p:cNvPr>
            <p:cNvPicPr>
              <a:picLocks noChangeAspect="1"/>
            </p:cNvPicPr>
            <p:nvPr/>
          </p:nvPicPr>
          <p:blipFill>
            <a:blip r:embed="rId10"/>
            <a:stretch>
              <a:fillRect/>
            </a:stretch>
          </p:blipFill>
          <p:spPr>
            <a:xfrm>
              <a:off x="11362818" y="6414464"/>
              <a:ext cx="2644584" cy="744282"/>
            </a:xfrm>
            <a:prstGeom prst="rect">
              <a:avLst/>
            </a:prstGeom>
          </p:spPr>
        </p:pic>
      </p:grpSp>
      <p:sp>
        <p:nvSpPr>
          <p:cNvPr id="64" name="TextBox 63">
            <a:extLst>
              <a:ext uri="{FF2B5EF4-FFF2-40B4-BE49-F238E27FC236}">
                <a16:creationId xmlns:a16="http://schemas.microsoft.com/office/drawing/2014/main" id="{10347B34-C31C-4688-9335-550C5DBF73D1}"/>
              </a:ext>
            </a:extLst>
          </p:cNvPr>
          <p:cNvSpPr txBox="1"/>
          <p:nvPr/>
        </p:nvSpPr>
        <p:spPr>
          <a:xfrm>
            <a:off x="8803410" y="1651000"/>
            <a:ext cx="3069551" cy="1990738"/>
          </a:xfrm>
          <a:prstGeom prst="rect">
            <a:avLst/>
          </a:prstGeom>
          <a:noFill/>
        </p:spPr>
        <p:txBody>
          <a:bodyPr wrap="square" rtlCol="0">
            <a:spAutoFit/>
          </a:bodyPr>
          <a:lstStyle/>
          <a:p>
            <a:pPr>
              <a:spcAft>
                <a:spcPts val="500"/>
              </a:spcAft>
            </a:pPr>
            <a:r>
              <a:rPr lang="en-US" sz="1333" b="1" dirty="0">
                <a:solidFill>
                  <a:schemeClr val="bg1"/>
                </a:solidFill>
              </a:rPr>
              <a:t>DXC highlights</a:t>
            </a:r>
          </a:p>
          <a:p>
            <a:pPr marL="238115" indent="-238115">
              <a:spcAft>
                <a:spcPts val="500"/>
              </a:spcAft>
              <a:buSzPct val="75000"/>
              <a:buFont typeface="Arial" panose="020B0604020202020204" pitchFamily="34" charset="0"/>
              <a:buChar char="►"/>
            </a:pPr>
            <a:r>
              <a:rPr lang="en-US" sz="1167" dirty="0">
                <a:solidFill>
                  <a:schemeClr val="bg1"/>
                </a:solidFill>
              </a:rPr>
              <a:t>Mainframe expertise and track record - we manage 30% of world MIPS</a:t>
            </a:r>
          </a:p>
          <a:p>
            <a:pPr marL="238115" indent="-238115">
              <a:spcAft>
                <a:spcPts val="500"/>
              </a:spcAft>
              <a:buSzPct val="75000"/>
              <a:buFont typeface="Arial" panose="020B0604020202020204" pitchFamily="34" charset="0"/>
              <a:buChar char="►"/>
            </a:pPr>
            <a:r>
              <a:rPr lang="en-US" sz="1167" dirty="0">
                <a:solidFill>
                  <a:schemeClr val="bg1"/>
                </a:solidFill>
              </a:rPr>
              <a:t>Vendor neutral through DXC Platform agnostic solutions</a:t>
            </a:r>
          </a:p>
          <a:p>
            <a:pPr marL="238115" indent="-238115">
              <a:spcAft>
                <a:spcPts val="500"/>
              </a:spcAft>
              <a:buSzPct val="75000"/>
              <a:buFont typeface="Arial" panose="020B0604020202020204" pitchFamily="34" charset="0"/>
              <a:buChar char="►"/>
            </a:pPr>
            <a:r>
              <a:rPr lang="en-US" sz="1167" dirty="0">
                <a:solidFill>
                  <a:schemeClr val="bg1"/>
                </a:solidFill>
              </a:rPr>
              <a:t>Industrial delivery at scale with DXC modernization studio and factories</a:t>
            </a:r>
          </a:p>
          <a:p>
            <a:pPr marL="238115" indent="-238115">
              <a:spcAft>
                <a:spcPts val="500"/>
              </a:spcAft>
              <a:buSzPct val="75000"/>
              <a:buFont typeface="Arial" panose="020B0604020202020204" pitchFamily="34" charset="0"/>
              <a:buChar char="►"/>
            </a:pPr>
            <a:r>
              <a:rPr lang="en-US" sz="1167" dirty="0">
                <a:solidFill>
                  <a:schemeClr val="bg1"/>
                </a:solidFill>
              </a:rPr>
              <a:t>Across infrastructure and applications with integrated DevOps</a:t>
            </a:r>
          </a:p>
        </p:txBody>
      </p:sp>
      <p:sp>
        <p:nvSpPr>
          <p:cNvPr id="91" name="TextBox 90">
            <a:extLst>
              <a:ext uri="{FF2B5EF4-FFF2-40B4-BE49-F238E27FC236}">
                <a16:creationId xmlns:a16="http://schemas.microsoft.com/office/drawing/2014/main" id="{FE0DD21E-E2B2-4F26-AE70-32AD53716CF5}"/>
              </a:ext>
            </a:extLst>
          </p:cNvPr>
          <p:cNvSpPr txBox="1"/>
          <p:nvPr/>
        </p:nvSpPr>
        <p:spPr>
          <a:xfrm>
            <a:off x="8803411" y="3823246"/>
            <a:ext cx="2946719" cy="1272336"/>
          </a:xfrm>
          <a:prstGeom prst="rect">
            <a:avLst/>
          </a:prstGeom>
          <a:noFill/>
        </p:spPr>
        <p:txBody>
          <a:bodyPr wrap="square" rtlCol="0">
            <a:spAutoFit/>
          </a:bodyPr>
          <a:lstStyle/>
          <a:p>
            <a:pPr>
              <a:spcAft>
                <a:spcPts val="500"/>
              </a:spcAft>
            </a:pPr>
            <a:r>
              <a:rPr lang="en-US" sz="1333" b="1" dirty="0">
                <a:solidFill>
                  <a:schemeClr val="bg1"/>
                </a:solidFill>
              </a:rPr>
              <a:t>Benefits to clients</a:t>
            </a:r>
          </a:p>
          <a:p>
            <a:pPr marL="238115" indent="-238115">
              <a:spcAft>
                <a:spcPts val="500"/>
              </a:spcAft>
              <a:buSzPct val="75000"/>
              <a:buFont typeface="Arial" panose="020B0604020202020204" pitchFamily="34" charset="0"/>
              <a:buChar char="►"/>
            </a:pPr>
            <a:r>
              <a:rPr lang="en-US" sz="1167" dirty="0">
                <a:solidFill>
                  <a:schemeClr val="bg1"/>
                </a:solidFill>
              </a:rPr>
              <a:t>Faster time to market</a:t>
            </a:r>
          </a:p>
          <a:p>
            <a:pPr marL="238115" indent="-238115">
              <a:spcAft>
                <a:spcPts val="500"/>
              </a:spcAft>
              <a:buSzPct val="75000"/>
              <a:buFont typeface="Arial" panose="020B0604020202020204" pitchFamily="34" charset="0"/>
              <a:buChar char="►"/>
            </a:pPr>
            <a:r>
              <a:rPr lang="en-US" sz="1167" dirty="0">
                <a:solidFill>
                  <a:schemeClr val="bg1"/>
                </a:solidFill>
              </a:rPr>
              <a:t>30-50% lower total cost of ownership</a:t>
            </a:r>
          </a:p>
          <a:p>
            <a:pPr marL="238115" indent="-238115">
              <a:spcAft>
                <a:spcPts val="500"/>
              </a:spcAft>
              <a:buSzPct val="75000"/>
              <a:buFont typeface="Arial" panose="020B0604020202020204" pitchFamily="34" charset="0"/>
              <a:buChar char="►"/>
            </a:pPr>
            <a:r>
              <a:rPr lang="en-US" sz="1167" dirty="0">
                <a:solidFill>
                  <a:schemeClr val="bg1"/>
                </a:solidFill>
              </a:rPr>
              <a:t>Reduced business risk</a:t>
            </a:r>
          </a:p>
          <a:p>
            <a:pPr marL="238115" indent="-238115">
              <a:spcAft>
                <a:spcPts val="500"/>
              </a:spcAft>
              <a:buSzPct val="75000"/>
              <a:buFont typeface="Arial" panose="020B0604020202020204" pitchFamily="34" charset="0"/>
              <a:buChar char="►"/>
            </a:pPr>
            <a:r>
              <a:rPr lang="en-US" sz="1167" dirty="0">
                <a:solidFill>
                  <a:schemeClr val="bg1"/>
                </a:solidFill>
              </a:rPr>
              <a:t>Better availability and predictability</a:t>
            </a:r>
          </a:p>
        </p:txBody>
      </p:sp>
    </p:spTree>
    <p:extLst>
      <p:ext uri="{BB962C8B-B14F-4D97-AF65-F5344CB8AC3E}">
        <p14:creationId xmlns:p14="http://schemas.microsoft.com/office/powerpoint/2010/main" val="136324574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72ADE7A4-747F-4D51-A1FC-AA21A8823874}"/>
              </a:ext>
            </a:extLst>
          </p:cNvPr>
          <p:cNvGrpSpPr/>
          <p:nvPr/>
        </p:nvGrpSpPr>
        <p:grpSpPr>
          <a:xfrm>
            <a:off x="0" y="1460500"/>
            <a:ext cx="12228870" cy="3844306"/>
            <a:chOff x="0" y="1752599"/>
            <a:chExt cx="14674644" cy="4613167"/>
          </a:xfrm>
        </p:grpSpPr>
        <p:sp>
          <p:nvSpPr>
            <p:cNvPr id="34" name="Rectangle 33">
              <a:extLst>
                <a:ext uri="{FF2B5EF4-FFF2-40B4-BE49-F238E27FC236}">
                  <a16:creationId xmlns:a16="http://schemas.microsoft.com/office/drawing/2014/main" id="{4077FA53-5D15-4F8D-9C85-15F7AEC1C29F}"/>
                </a:ext>
              </a:extLst>
            </p:cNvPr>
            <p:cNvSpPr/>
            <p:nvPr/>
          </p:nvSpPr>
          <p:spPr>
            <a:xfrm>
              <a:off x="8847759" y="1769806"/>
              <a:ext cx="5826885" cy="4581213"/>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053"/>
              <a:endParaRPr lang="en-US" sz="1500">
                <a:solidFill>
                  <a:srgbClr val="FFFFFF"/>
                </a:solidFill>
                <a:latin typeface="Arial"/>
              </a:endParaRPr>
            </a:p>
          </p:txBody>
        </p:sp>
        <p:sp>
          <p:nvSpPr>
            <p:cNvPr id="35" name="Pentagon 16">
              <a:extLst>
                <a:ext uri="{FF2B5EF4-FFF2-40B4-BE49-F238E27FC236}">
                  <a16:creationId xmlns:a16="http://schemas.microsoft.com/office/drawing/2014/main" id="{B9A97DBA-15B5-4721-AF48-A60149CD871D}"/>
                </a:ext>
              </a:extLst>
            </p:cNvPr>
            <p:cNvSpPr/>
            <p:nvPr/>
          </p:nvSpPr>
          <p:spPr>
            <a:xfrm>
              <a:off x="0" y="1752599"/>
              <a:ext cx="10590955" cy="4613167"/>
            </a:xfrm>
            <a:prstGeom prst="homePlate">
              <a:avLst>
                <a:gd name="adj" fmla="val 22201"/>
              </a:avLst>
            </a:prstGeom>
            <a:solidFill>
              <a:schemeClr val="bg1"/>
            </a:solidFill>
            <a:ln w="38100" cap="flat" cmpd="sng" algn="ctr">
              <a:noFill/>
              <a:prstDash val="solid"/>
              <a:miter lim="800000"/>
            </a:ln>
            <a:effectLst/>
          </p:spPr>
          <p:txBody>
            <a:bodyPr lIns="152400" tIns="152400" rtlCol="0" anchor="t" anchorCtr="0"/>
            <a:lstStyle/>
            <a:p>
              <a:pPr defTabSz="761910">
                <a:defRPr/>
              </a:pPr>
              <a:endParaRPr lang="en-US" sz="1667" b="1" kern="0">
                <a:solidFill>
                  <a:srgbClr val="000000"/>
                </a:solidFill>
                <a:latin typeface="Arial"/>
              </a:endParaRPr>
            </a:p>
          </p:txBody>
        </p:sp>
        <p:cxnSp>
          <p:nvCxnSpPr>
            <p:cNvPr id="36" name="Straight Connector 35">
              <a:extLst>
                <a:ext uri="{FF2B5EF4-FFF2-40B4-BE49-F238E27FC236}">
                  <a16:creationId xmlns:a16="http://schemas.microsoft.com/office/drawing/2014/main" id="{B6003046-8040-4809-A61E-C660F260DF47}"/>
                </a:ext>
              </a:extLst>
            </p:cNvPr>
            <p:cNvCxnSpPr/>
            <p:nvPr/>
          </p:nvCxnSpPr>
          <p:spPr>
            <a:xfrm>
              <a:off x="0" y="6356556"/>
              <a:ext cx="14630400" cy="0"/>
            </a:xfrm>
            <a:prstGeom prst="line">
              <a:avLst/>
            </a:prstGeom>
            <a:ln w="12700" cap="sq">
              <a:solidFill>
                <a:schemeClr val="accent6"/>
              </a:solidFill>
              <a:prstDash val="sysDash"/>
            </a:ln>
          </p:spPr>
          <p:style>
            <a:lnRef idx="1">
              <a:schemeClr val="accent1"/>
            </a:lnRef>
            <a:fillRef idx="0">
              <a:schemeClr val="accent1"/>
            </a:fillRef>
            <a:effectRef idx="0">
              <a:schemeClr val="accent1"/>
            </a:effectRef>
            <a:fontRef idx="minor">
              <a:schemeClr val="lt1"/>
            </a:fontRef>
          </p:style>
        </p:cxnSp>
      </p:grpSp>
      <p:sp>
        <p:nvSpPr>
          <p:cNvPr id="37" name="Rectangle 36">
            <a:extLst>
              <a:ext uri="{FF2B5EF4-FFF2-40B4-BE49-F238E27FC236}">
                <a16:creationId xmlns:a16="http://schemas.microsoft.com/office/drawing/2014/main" id="{745C027B-215C-4FD8-8A3D-87B6DD55AA76}"/>
              </a:ext>
            </a:extLst>
          </p:cNvPr>
          <p:cNvSpPr/>
          <p:nvPr/>
        </p:nvSpPr>
        <p:spPr>
          <a:xfrm>
            <a:off x="495710" y="5399206"/>
            <a:ext cx="2571488" cy="583024"/>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rtlCol="0" anchor="t"/>
          <a:lstStyle/>
          <a:p>
            <a:pPr defTabSz="1219053"/>
            <a:r>
              <a:rPr lang="en-US" sz="1667" b="1">
                <a:solidFill>
                  <a:schemeClr val="tx1"/>
                </a:solidFill>
                <a:latin typeface="Arial"/>
              </a:rPr>
              <a:t>Partner Eco System</a:t>
            </a:r>
          </a:p>
        </p:txBody>
      </p:sp>
      <p:sp>
        <p:nvSpPr>
          <p:cNvPr id="3" name="Rectangle 2">
            <a:extLst>
              <a:ext uri="{FF2B5EF4-FFF2-40B4-BE49-F238E27FC236}">
                <a16:creationId xmlns:a16="http://schemas.microsoft.com/office/drawing/2014/main" id="{2A299330-1CE4-884F-80F2-28A33FCC3768}"/>
              </a:ext>
            </a:extLst>
          </p:cNvPr>
          <p:cNvSpPr/>
          <p:nvPr/>
        </p:nvSpPr>
        <p:spPr>
          <a:xfrm>
            <a:off x="7636002" y="1848559"/>
            <a:ext cx="4584220" cy="4137660"/>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053"/>
            <a:endParaRPr lang="en-US" sz="1500">
              <a:solidFill>
                <a:srgbClr val="000000"/>
              </a:solidFill>
              <a:latin typeface="Arial"/>
            </a:endParaRPr>
          </a:p>
        </p:txBody>
      </p:sp>
      <p:grpSp>
        <p:nvGrpSpPr>
          <p:cNvPr id="15" name="Group 14">
            <a:extLst>
              <a:ext uri="{FF2B5EF4-FFF2-40B4-BE49-F238E27FC236}">
                <a16:creationId xmlns:a16="http://schemas.microsoft.com/office/drawing/2014/main" id="{DA3F3726-F928-7C45-88C0-8E896E910801}"/>
              </a:ext>
            </a:extLst>
          </p:cNvPr>
          <p:cNvGrpSpPr/>
          <p:nvPr/>
        </p:nvGrpSpPr>
        <p:grpSpPr>
          <a:xfrm>
            <a:off x="548339" y="1891038"/>
            <a:ext cx="7493600" cy="3706427"/>
            <a:chOff x="6671223" y="2792992"/>
            <a:chExt cx="6392620" cy="4129605"/>
          </a:xfrm>
        </p:grpSpPr>
        <p:grpSp>
          <p:nvGrpSpPr>
            <p:cNvPr id="23" name="Group 22">
              <a:extLst>
                <a:ext uri="{FF2B5EF4-FFF2-40B4-BE49-F238E27FC236}">
                  <a16:creationId xmlns:a16="http://schemas.microsoft.com/office/drawing/2014/main" id="{D9E5E00E-4C49-BE4C-98DD-E5E0A6CDB52B}"/>
                </a:ext>
              </a:extLst>
            </p:cNvPr>
            <p:cNvGrpSpPr/>
            <p:nvPr/>
          </p:nvGrpSpPr>
          <p:grpSpPr>
            <a:xfrm>
              <a:off x="7383386" y="4147346"/>
              <a:ext cx="5526932" cy="88694"/>
              <a:chOff x="3455581" y="3776361"/>
              <a:chExt cx="6632318" cy="88694"/>
            </a:xfrm>
          </p:grpSpPr>
          <p:sp>
            <p:nvSpPr>
              <p:cNvPr id="79" name="Freeform: Shape 118">
                <a:extLst>
                  <a:ext uri="{FF2B5EF4-FFF2-40B4-BE49-F238E27FC236}">
                    <a16:creationId xmlns:a16="http://schemas.microsoft.com/office/drawing/2014/main" id="{A18CB3C9-104E-154E-9909-37D6BE06CA58}"/>
                  </a:ext>
                </a:extLst>
              </p:cNvPr>
              <p:cNvSpPr/>
              <p:nvPr/>
            </p:nvSpPr>
            <p:spPr>
              <a:xfrm flipV="1">
                <a:off x="3455581" y="3776361"/>
                <a:ext cx="6632318" cy="88694"/>
              </a:xfrm>
              <a:custGeom>
                <a:avLst/>
                <a:gdLst>
                  <a:gd name="connsiteX0" fmla="*/ 0 w 6220046"/>
                  <a:gd name="connsiteY0" fmla="*/ 0 h 0"/>
                  <a:gd name="connsiteX1" fmla="*/ 6220046 w 6220046"/>
                  <a:gd name="connsiteY1" fmla="*/ 0 h 0"/>
                </a:gdLst>
                <a:ahLst/>
                <a:cxnLst>
                  <a:cxn ang="0">
                    <a:pos x="connsiteX0" y="connsiteY0"/>
                  </a:cxn>
                  <a:cxn ang="0">
                    <a:pos x="connsiteX1" y="connsiteY1"/>
                  </a:cxn>
                </a:cxnLst>
                <a:rect l="l" t="t" r="r" b="b"/>
                <a:pathLst>
                  <a:path w="6220046">
                    <a:moveTo>
                      <a:pt x="0" y="0"/>
                    </a:moveTo>
                    <a:lnTo>
                      <a:pt x="6220046" y="0"/>
                    </a:lnTo>
                  </a:path>
                </a:pathLst>
              </a:custGeom>
              <a:noFill/>
              <a:ln w="114300">
                <a:solidFill>
                  <a:schemeClr val="tx1"/>
                </a:solidFill>
                <a:prstDash val="solid"/>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sp>
            <p:nvSpPr>
              <p:cNvPr id="80" name="Freeform: Shape 23">
                <a:extLst>
                  <a:ext uri="{FF2B5EF4-FFF2-40B4-BE49-F238E27FC236}">
                    <a16:creationId xmlns:a16="http://schemas.microsoft.com/office/drawing/2014/main" id="{940A0C0A-3474-4046-AB9A-7FCC84A0D416}"/>
                  </a:ext>
                </a:extLst>
              </p:cNvPr>
              <p:cNvSpPr/>
              <p:nvPr/>
            </p:nvSpPr>
            <p:spPr>
              <a:xfrm>
                <a:off x="3455581" y="3840126"/>
                <a:ext cx="6220046" cy="0"/>
              </a:xfrm>
              <a:custGeom>
                <a:avLst/>
                <a:gdLst>
                  <a:gd name="connsiteX0" fmla="*/ 0 w 6220046"/>
                  <a:gd name="connsiteY0" fmla="*/ 0 h 0"/>
                  <a:gd name="connsiteX1" fmla="*/ 6220046 w 6220046"/>
                  <a:gd name="connsiteY1" fmla="*/ 0 h 0"/>
                </a:gdLst>
                <a:ahLst/>
                <a:cxnLst>
                  <a:cxn ang="0">
                    <a:pos x="connsiteX0" y="connsiteY0"/>
                  </a:cxn>
                  <a:cxn ang="0">
                    <a:pos x="connsiteX1" y="connsiteY1"/>
                  </a:cxn>
                </a:cxnLst>
                <a:rect l="l" t="t" r="r" b="b"/>
                <a:pathLst>
                  <a:path w="6220046">
                    <a:moveTo>
                      <a:pt x="0" y="0"/>
                    </a:moveTo>
                    <a:lnTo>
                      <a:pt x="6220046" y="0"/>
                    </a:lnTo>
                  </a:path>
                </a:pathLst>
              </a:custGeom>
              <a:noFill/>
              <a:ln w="6350">
                <a:solidFill>
                  <a:schemeClr val="bg1"/>
                </a:solidFill>
                <a:prstDash val="dash"/>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grpSp>
        <p:sp>
          <p:nvSpPr>
            <p:cNvPr id="77" name="Freeform: Shape 11">
              <a:extLst>
                <a:ext uri="{FF2B5EF4-FFF2-40B4-BE49-F238E27FC236}">
                  <a16:creationId xmlns:a16="http://schemas.microsoft.com/office/drawing/2014/main" id="{8960FF6D-64E0-1048-9CAB-87955C2B6AA8}"/>
                </a:ext>
              </a:extLst>
            </p:cNvPr>
            <p:cNvSpPr/>
            <p:nvPr/>
          </p:nvSpPr>
          <p:spPr>
            <a:xfrm flipV="1">
              <a:off x="7110670" y="4967876"/>
              <a:ext cx="5799649" cy="42449"/>
            </a:xfrm>
            <a:custGeom>
              <a:avLst/>
              <a:gdLst>
                <a:gd name="connsiteX0" fmla="*/ 0 w 7655441"/>
                <a:gd name="connsiteY0" fmla="*/ 0 h 0"/>
                <a:gd name="connsiteX1" fmla="*/ 7655441 w 7655441"/>
                <a:gd name="connsiteY1" fmla="*/ 0 h 0"/>
              </a:gdLst>
              <a:ahLst/>
              <a:cxnLst>
                <a:cxn ang="0">
                  <a:pos x="connsiteX0" y="connsiteY0"/>
                </a:cxn>
                <a:cxn ang="0">
                  <a:pos x="connsiteX1" y="connsiteY1"/>
                </a:cxn>
              </a:cxnLst>
              <a:rect l="l" t="t" r="r" b="b"/>
              <a:pathLst>
                <a:path w="7655441">
                  <a:moveTo>
                    <a:pt x="0" y="0"/>
                  </a:moveTo>
                  <a:lnTo>
                    <a:pt x="7655441" y="0"/>
                  </a:lnTo>
                </a:path>
              </a:pathLst>
            </a:custGeom>
            <a:noFill/>
            <a:ln w="9525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sp>
          <p:nvSpPr>
            <p:cNvPr id="25" name="Freeform: Shape 5">
              <a:extLst>
                <a:ext uri="{FF2B5EF4-FFF2-40B4-BE49-F238E27FC236}">
                  <a16:creationId xmlns:a16="http://schemas.microsoft.com/office/drawing/2014/main" id="{BE6799BC-FAE0-664E-A15F-F3906B28AD64}"/>
                </a:ext>
              </a:extLst>
            </p:cNvPr>
            <p:cNvSpPr/>
            <p:nvPr/>
          </p:nvSpPr>
          <p:spPr>
            <a:xfrm>
              <a:off x="7161875" y="3267422"/>
              <a:ext cx="5748443" cy="894908"/>
            </a:xfrm>
            <a:custGeom>
              <a:avLst/>
              <a:gdLst>
                <a:gd name="connsiteX0" fmla="*/ 0 w 6496493"/>
                <a:gd name="connsiteY0" fmla="*/ 1073889 h 1073889"/>
                <a:gd name="connsiteX1" fmla="*/ 0 w 6496493"/>
                <a:gd name="connsiteY1" fmla="*/ 0 h 1073889"/>
                <a:gd name="connsiteX2" fmla="*/ 6496493 w 6496493"/>
                <a:gd name="connsiteY2" fmla="*/ 0 h 1073889"/>
              </a:gdLst>
              <a:ahLst/>
              <a:cxnLst>
                <a:cxn ang="0">
                  <a:pos x="connsiteX0" y="connsiteY0"/>
                </a:cxn>
                <a:cxn ang="0">
                  <a:pos x="connsiteX1" y="connsiteY1"/>
                </a:cxn>
                <a:cxn ang="0">
                  <a:pos x="connsiteX2" y="connsiteY2"/>
                </a:cxn>
              </a:cxnLst>
              <a:rect l="l" t="t" r="r" b="b"/>
              <a:pathLst>
                <a:path w="6496493" h="1073889">
                  <a:moveTo>
                    <a:pt x="0" y="1073889"/>
                  </a:moveTo>
                  <a:lnTo>
                    <a:pt x="0" y="0"/>
                  </a:lnTo>
                  <a:lnTo>
                    <a:pt x="6496493" y="0"/>
                  </a:lnTo>
                </a:path>
              </a:pathLst>
            </a:custGeom>
            <a:noFill/>
            <a:ln w="1143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sp>
          <p:nvSpPr>
            <p:cNvPr id="26" name="Freeform: Shape 7">
              <a:extLst>
                <a:ext uri="{FF2B5EF4-FFF2-40B4-BE49-F238E27FC236}">
                  <a16:creationId xmlns:a16="http://schemas.microsoft.com/office/drawing/2014/main" id="{B7289A7A-A1B9-6D4E-ACFF-591917E50BEA}"/>
                </a:ext>
              </a:extLst>
            </p:cNvPr>
            <p:cNvSpPr/>
            <p:nvPr/>
          </p:nvSpPr>
          <p:spPr>
            <a:xfrm>
              <a:off x="7170734" y="3267422"/>
              <a:ext cx="5396023" cy="894907"/>
            </a:xfrm>
            <a:custGeom>
              <a:avLst/>
              <a:gdLst>
                <a:gd name="connsiteX0" fmla="*/ 6475228 w 6475228"/>
                <a:gd name="connsiteY0" fmla="*/ 0 h 1073888"/>
                <a:gd name="connsiteX1" fmla="*/ 0 w 6475228"/>
                <a:gd name="connsiteY1" fmla="*/ 0 h 1073888"/>
                <a:gd name="connsiteX2" fmla="*/ 0 w 6475228"/>
                <a:gd name="connsiteY2" fmla="*/ 1073888 h 1073888"/>
              </a:gdLst>
              <a:ahLst/>
              <a:cxnLst>
                <a:cxn ang="0">
                  <a:pos x="connsiteX0" y="connsiteY0"/>
                </a:cxn>
                <a:cxn ang="0">
                  <a:pos x="connsiteX1" y="connsiteY1"/>
                </a:cxn>
                <a:cxn ang="0">
                  <a:pos x="connsiteX2" y="connsiteY2"/>
                </a:cxn>
              </a:cxnLst>
              <a:rect l="l" t="t" r="r" b="b"/>
              <a:pathLst>
                <a:path w="6475228" h="1073888">
                  <a:moveTo>
                    <a:pt x="6475228" y="0"/>
                  </a:moveTo>
                  <a:lnTo>
                    <a:pt x="0" y="0"/>
                  </a:lnTo>
                  <a:lnTo>
                    <a:pt x="0" y="1073888"/>
                  </a:lnTo>
                </a:path>
              </a:pathLst>
            </a:custGeom>
            <a:ln w="6350" cap="sq">
              <a:solidFill>
                <a:schemeClr val="bg1"/>
              </a:solidFill>
              <a:prstDash val="lgDash"/>
            </a:ln>
          </p:spPr>
          <p:style>
            <a:lnRef idx="1">
              <a:schemeClr val="accent1"/>
            </a:lnRef>
            <a:fillRef idx="0">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sp>
          <p:nvSpPr>
            <p:cNvPr id="75" name="Freeform: Shape 101">
              <a:extLst>
                <a:ext uri="{FF2B5EF4-FFF2-40B4-BE49-F238E27FC236}">
                  <a16:creationId xmlns:a16="http://schemas.microsoft.com/office/drawing/2014/main" id="{7C6DDE23-4C61-9142-BE01-9A86BB7EDE88}"/>
                </a:ext>
              </a:extLst>
            </p:cNvPr>
            <p:cNvSpPr/>
            <p:nvPr/>
          </p:nvSpPr>
          <p:spPr>
            <a:xfrm flipV="1">
              <a:off x="7161875" y="4937697"/>
              <a:ext cx="5748441" cy="992349"/>
            </a:xfrm>
            <a:custGeom>
              <a:avLst/>
              <a:gdLst>
                <a:gd name="connsiteX0" fmla="*/ 0 w 6496493"/>
                <a:gd name="connsiteY0" fmla="*/ 1073889 h 1073889"/>
                <a:gd name="connsiteX1" fmla="*/ 0 w 6496493"/>
                <a:gd name="connsiteY1" fmla="*/ 0 h 1073889"/>
                <a:gd name="connsiteX2" fmla="*/ 6496493 w 6496493"/>
                <a:gd name="connsiteY2" fmla="*/ 0 h 1073889"/>
              </a:gdLst>
              <a:ahLst/>
              <a:cxnLst>
                <a:cxn ang="0">
                  <a:pos x="connsiteX0" y="connsiteY0"/>
                </a:cxn>
                <a:cxn ang="0">
                  <a:pos x="connsiteX1" y="connsiteY1"/>
                </a:cxn>
                <a:cxn ang="0">
                  <a:pos x="connsiteX2" y="connsiteY2"/>
                </a:cxn>
              </a:cxnLst>
              <a:rect l="l" t="t" r="r" b="b"/>
              <a:pathLst>
                <a:path w="6496493" h="1073889">
                  <a:moveTo>
                    <a:pt x="0" y="1073889"/>
                  </a:moveTo>
                  <a:lnTo>
                    <a:pt x="0" y="0"/>
                  </a:lnTo>
                  <a:lnTo>
                    <a:pt x="6496493" y="0"/>
                  </a:lnTo>
                </a:path>
              </a:pathLst>
            </a:custGeom>
            <a:noFill/>
            <a:ln w="1143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defRPr/>
              </a:pPr>
              <a:endParaRPr lang="en-US" sz="2000">
                <a:solidFill>
                  <a:srgbClr val="FFFFFF"/>
                </a:solidFill>
                <a:latin typeface="Arial"/>
              </a:endParaRPr>
            </a:p>
          </p:txBody>
        </p:sp>
        <p:sp>
          <p:nvSpPr>
            <p:cNvPr id="31" name="TextBox 30">
              <a:extLst>
                <a:ext uri="{FF2B5EF4-FFF2-40B4-BE49-F238E27FC236}">
                  <a16:creationId xmlns:a16="http://schemas.microsoft.com/office/drawing/2014/main" id="{7F45E8E0-FE9B-CB40-8B7C-3E2B919318B5}"/>
                </a:ext>
              </a:extLst>
            </p:cNvPr>
            <p:cNvSpPr txBox="1"/>
            <p:nvPr/>
          </p:nvSpPr>
          <p:spPr>
            <a:xfrm>
              <a:off x="7361143" y="3586799"/>
              <a:ext cx="5671501" cy="463081"/>
            </a:xfrm>
            <a:prstGeom prst="rect">
              <a:avLst/>
            </a:prstGeom>
            <a:noFill/>
          </p:spPr>
          <p:txBody>
            <a:bodyPr wrap="square" rtlCol="0">
              <a:spAutoFit/>
            </a:bodyPr>
            <a:lstStyle/>
            <a:p>
              <a:pPr defTabSz="1015839">
                <a:lnSpc>
                  <a:spcPct val="90000"/>
                </a:lnSpc>
                <a:defRPr/>
              </a:pPr>
              <a:r>
                <a:rPr lang="en-US" sz="1167" b="1">
                  <a:solidFill>
                    <a:srgbClr val="000000"/>
                  </a:solidFill>
                  <a:latin typeface="Arial"/>
                </a:rPr>
                <a:t>Migrate to iPaaS</a:t>
              </a:r>
              <a:r>
                <a:rPr lang="en-US" sz="1167">
                  <a:solidFill>
                    <a:srgbClr val="000000"/>
                  </a:solidFill>
                </a:rPr>
                <a:t>: Migrate / consolidate existing ESBs to modern Integration Platform as a Service (IPaaS), Rationalize / Simplify Integration eco systems to reduce operational costs</a:t>
              </a:r>
              <a:endParaRPr lang="en-US" sz="1167">
                <a:solidFill>
                  <a:srgbClr val="000000"/>
                </a:solidFill>
                <a:latin typeface="Arial"/>
              </a:endParaRPr>
            </a:p>
          </p:txBody>
        </p:sp>
        <p:sp>
          <p:nvSpPr>
            <p:cNvPr id="32" name="TextBox 31">
              <a:extLst>
                <a:ext uri="{FF2B5EF4-FFF2-40B4-BE49-F238E27FC236}">
                  <a16:creationId xmlns:a16="http://schemas.microsoft.com/office/drawing/2014/main" id="{286DA340-66A8-E54B-A631-AAA52BD262B3}"/>
                </a:ext>
              </a:extLst>
            </p:cNvPr>
            <p:cNvSpPr txBox="1"/>
            <p:nvPr/>
          </p:nvSpPr>
          <p:spPr>
            <a:xfrm>
              <a:off x="7351583" y="2792992"/>
              <a:ext cx="5712260" cy="463081"/>
            </a:xfrm>
            <a:prstGeom prst="rect">
              <a:avLst/>
            </a:prstGeom>
            <a:noFill/>
          </p:spPr>
          <p:txBody>
            <a:bodyPr wrap="none" rtlCol="0">
              <a:spAutoFit/>
            </a:bodyPr>
            <a:lstStyle/>
            <a:p>
              <a:pPr defTabSz="1015839">
                <a:lnSpc>
                  <a:spcPct val="90000"/>
                </a:lnSpc>
                <a:defRPr/>
              </a:pPr>
              <a:r>
                <a:rPr lang="en-US" sz="1167" b="1">
                  <a:solidFill>
                    <a:srgbClr val="000000"/>
                  </a:solidFill>
                  <a:latin typeface="Arial"/>
                </a:rPr>
                <a:t>API Enable: </a:t>
              </a:r>
              <a:r>
                <a:rPr lang="en-US" sz="1167">
                  <a:solidFill>
                    <a:srgbClr val="000000"/>
                  </a:solidFill>
                </a:rPr>
                <a:t>API enable existing applications, using commercial low code and custom connectors,</a:t>
              </a:r>
            </a:p>
            <a:p>
              <a:pPr defTabSz="1015839">
                <a:lnSpc>
                  <a:spcPct val="90000"/>
                </a:lnSpc>
                <a:defRPr/>
              </a:pPr>
              <a:r>
                <a:rPr lang="en-US" sz="1167">
                  <a:solidFill>
                    <a:srgbClr val="000000"/>
                  </a:solidFill>
                </a:rPr>
                <a:t>migrate to API management platforms and expose API based solutions</a:t>
              </a:r>
            </a:p>
          </p:txBody>
        </p:sp>
        <p:sp>
          <p:nvSpPr>
            <p:cNvPr id="40" name="TextBox 39">
              <a:extLst>
                <a:ext uri="{FF2B5EF4-FFF2-40B4-BE49-F238E27FC236}">
                  <a16:creationId xmlns:a16="http://schemas.microsoft.com/office/drawing/2014/main" id="{1C52B0DC-530A-7E4C-BD05-2599829C9E49}"/>
                </a:ext>
              </a:extLst>
            </p:cNvPr>
            <p:cNvSpPr txBox="1"/>
            <p:nvPr/>
          </p:nvSpPr>
          <p:spPr>
            <a:xfrm rot="16200000">
              <a:off x="10977284" y="6731100"/>
              <a:ext cx="205822" cy="177172"/>
            </a:xfrm>
            <a:prstGeom prst="rect">
              <a:avLst/>
            </a:prstGeom>
            <a:noFill/>
          </p:spPr>
          <p:txBody>
            <a:bodyPr wrap="none" rtlCol="0">
              <a:spAutoFit/>
            </a:bodyPr>
            <a:lstStyle/>
            <a:p>
              <a:pPr defTabSz="1015839">
                <a:lnSpc>
                  <a:spcPct val="90000"/>
                </a:lnSpc>
                <a:defRPr/>
              </a:pPr>
              <a:endParaRPr lang="en-US" sz="833" b="1">
                <a:solidFill>
                  <a:srgbClr val="000000"/>
                </a:solidFill>
                <a:latin typeface="Arial"/>
              </a:endParaRPr>
            </a:p>
          </p:txBody>
        </p:sp>
        <p:sp>
          <p:nvSpPr>
            <p:cNvPr id="41" name="Hexagon 40">
              <a:extLst>
                <a:ext uri="{FF2B5EF4-FFF2-40B4-BE49-F238E27FC236}">
                  <a16:creationId xmlns:a16="http://schemas.microsoft.com/office/drawing/2014/main" id="{D63A8AD8-242A-B146-ABC6-EF534195B169}"/>
                </a:ext>
              </a:extLst>
            </p:cNvPr>
            <p:cNvSpPr/>
            <p:nvPr/>
          </p:nvSpPr>
          <p:spPr>
            <a:xfrm>
              <a:off x="6798172" y="4097112"/>
              <a:ext cx="259401" cy="225373"/>
            </a:xfrm>
            <a:prstGeom prst="hexagon">
              <a:avLst/>
            </a:prstGeom>
            <a:solidFill>
              <a:srgbClr val="00B0F0"/>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lnSpc>
                  <a:spcPct val="90000"/>
                </a:lnSpc>
                <a:defRPr/>
              </a:pPr>
              <a:r>
                <a:rPr lang="en-US" sz="1500">
                  <a:solidFill>
                    <a:srgbClr val="FFFFFF"/>
                  </a:solidFill>
                  <a:latin typeface="Arial"/>
                </a:rPr>
                <a:t>1</a:t>
              </a:r>
            </a:p>
          </p:txBody>
        </p:sp>
        <p:sp>
          <p:nvSpPr>
            <p:cNvPr id="62" name="Rounded Rectangle 62">
              <a:extLst>
                <a:ext uri="{FF2B5EF4-FFF2-40B4-BE49-F238E27FC236}">
                  <a16:creationId xmlns:a16="http://schemas.microsoft.com/office/drawing/2014/main" id="{C1B9F186-2EB1-EB4A-B941-649F19E71BD3}"/>
                </a:ext>
              </a:extLst>
            </p:cNvPr>
            <p:cNvSpPr/>
            <p:nvPr/>
          </p:nvSpPr>
          <p:spPr>
            <a:xfrm>
              <a:off x="6671223" y="4088969"/>
              <a:ext cx="1090568" cy="984162"/>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015839">
                <a:lnSpc>
                  <a:spcPct val="90000"/>
                </a:lnSpc>
                <a:defRPr/>
              </a:pPr>
              <a:r>
                <a:rPr lang="en-US" sz="1333" b="1">
                  <a:solidFill>
                    <a:srgbClr val="FFFFFF"/>
                  </a:solidFill>
                  <a:latin typeface="Arial"/>
                </a:rPr>
                <a:t>Assess and plan</a:t>
              </a:r>
            </a:p>
          </p:txBody>
        </p:sp>
      </p:grpSp>
      <p:sp>
        <p:nvSpPr>
          <p:cNvPr id="66" name="Title 5">
            <a:extLst>
              <a:ext uri="{FF2B5EF4-FFF2-40B4-BE49-F238E27FC236}">
                <a16:creationId xmlns:a16="http://schemas.microsoft.com/office/drawing/2014/main" id="{53C8E3EB-5150-41E3-BAE8-879788DE47E9}"/>
              </a:ext>
            </a:extLst>
          </p:cNvPr>
          <p:cNvSpPr>
            <a:spLocks noGrp="1"/>
          </p:cNvSpPr>
          <p:nvPr>
            <p:ph type="title"/>
          </p:nvPr>
        </p:nvSpPr>
        <p:spPr/>
        <p:txBody>
          <a:bodyPr>
            <a:normAutofit/>
          </a:bodyPr>
          <a:lstStyle/>
          <a:p>
            <a:r>
              <a:rPr lang="en-US"/>
              <a:t>Align applications with enterprise digital strategy</a:t>
            </a:r>
            <a:br>
              <a:rPr lang="en-US"/>
            </a:br>
            <a:r>
              <a:rPr lang="en-US" sz="2000" b="0"/>
              <a:t>Integrate cloud, mobile and IoT solutions with legacy applications and data on-premises</a:t>
            </a:r>
            <a:endParaRPr lang="en-US" sz="1667" b="0"/>
          </a:p>
        </p:txBody>
      </p:sp>
      <p:sp>
        <p:nvSpPr>
          <p:cNvPr id="54" name="TextBox 53">
            <a:extLst>
              <a:ext uri="{FF2B5EF4-FFF2-40B4-BE49-F238E27FC236}">
                <a16:creationId xmlns:a16="http://schemas.microsoft.com/office/drawing/2014/main" id="{3FEAFF92-EFC1-4259-97AA-7B7E34546A36}"/>
              </a:ext>
            </a:extLst>
          </p:cNvPr>
          <p:cNvSpPr txBox="1"/>
          <p:nvPr/>
        </p:nvSpPr>
        <p:spPr>
          <a:xfrm>
            <a:off x="1952384" y="3257379"/>
            <a:ext cx="6066084" cy="577274"/>
          </a:xfrm>
          <a:prstGeom prst="rect">
            <a:avLst/>
          </a:prstGeom>
          <a:noFill/>
        </p:spPr>
        <p:txBody>
          <a:bodyPr wrap="none" rtlCol="0">
            <a:spAutoFit/>
          </a:bodyPr>
          <a:lstStyle/>
          <a:p>
            <a:pPr defTabSz="1015839">
              <a:lnSpc>
                <a:spcPct val="90000"/>
              </a:lnSpc>
              <a:defRPr/>
            </a:pPr>
            <a:r>
              <a:rPr lang="en-US" sz="1167" b="1">
                <a:solidFill>
                  <a:srgbClr val="000000"/>
                </a:solidFill>
                <a:latin typeface="Arial"/>
              </a:rPr>
              <a:t>Business Process Automation: </a:t>
            </a:r>
            <a:r>
              <a:rPr lang="en-US" sz="1167">
                <a:solidFill>
                  <a:srgbClr val="000000"/>
                </a:solidFill>
              </a:rPr>
              <a:t>Design and implement solutions for business process, </a:t>
            </a:r>
          </a:p>
          <a:p>
            <a:pPr defTabSz="1015839">
              <a:lnSpc>
                <a:spcPct val="90000"/>
              </a:lnSpc>
              <a:defRPr/>
            </a:pPr>
            <a:r>
              <a:rPr lang="en-US" sz="1167">
                <a:solidFill>
                  <a:srgbClr val="000000"/>
                </a:solidFill>
              </a:rPr>
              <a:t>rules and events, and automate using t DXC’s Agile Process Automation (APA), </a:t>
            </a:r>
          </a:p>
          <a:p>
            <a:pPr defTabSz="1015839">
              <a:lnSpc>
                <a:spcPct val="90000"/>
              </a:lnSpc>
              <a:defRPr/>
            </a:pPr>
            <a:r>
              <a:rPr lang="en-US" sz="1167">
                <a:solidFill>
                  <a:srgbClr val="000000"/>
                </a:solidFill>
              </a:rPr>
              <a:t>a RPA platform on cloud on a consumption model</a:t>
            </a:r>
          </a:p>
        </p:txBody>
      </p:sp>
      <p:sp>
        <p:nvSpPr>
          <p:cNvPr id="55" name="TextBox 54">
            <a:extLst>
              <a:ext uri="{FF2B5EF4-FFF2-40B4-BE49-F238E27FC236}">
                <a16:creationId xmlns:a16="http://schemas.microsoft.com/office/drawing/2014/main" id="{67F88580-2476-43F3-936E-A5A661180043}"/>
              </a:ext>
            </a:extLst>
          </p:cNvPr>
          <p:cNvSpPr txBox="1"/>
          <p:nvPr/>
        </p:nvSpPr>
        <p:spPr>
          <a:xfrm>
            <a:off x="1481622" y="4171890"/>
            <a:ext cx="6367144" cy="415627"/>
          </a:xfrm>
          <a:prstGeom prst="rect">
            <a:avLst/>
          </a:prstGeom>
          <a:noFill/>
        </p:spPr>
        <p:txBody>
          <a:bodyPr wrap="square" rtlCol="0">
            <a:spAutoFit/>
          </a:bodyPr>
          <a:lstStyle/>
          <a:p>
            <a:pPr defTabSz="1015839">
              <a:lnSpc>
                <a:spcPct val="90000"/>
              </a:lnSpc>
              <a:defRPr/>
            </a:pPr>
            <a:r>
              <a:rPr lang="en-US" sz="1167" b="1">
                <a:solidFill>
                  <a:srgbClr val="000000"/>
                </a:solidFill>
                <a:latin typeface="Arial"/>
              </a:rPr>
              <a:t>Enterprise Integration Centers</a:t>
            </a:r>
            <a:r>
              <a:rPr lang="en-US" sz="1167" b="1">
                <a:solidFill>
                  <a:srgbClr val="000000"/>
                </a:solidFill>
              </a:rPr>
              <a:t>: </a:t>
            </a:r>
            <a:r>
              <a:rPr lang="en-US" sz="1167">
                <a:solidFill>
                  <a:srgbClr val="000000"/>
                </a:solidFill>
              </a:rPr>
              <a:t>Design, implement and operate Enterprise Integration Center capabilities for management of API and Application Integration solutions.</a:t>
            </a:r>
          </a:p>
        </p:txBody>
      </p:sp>
      <p:sp>
        <p:nvSpPr>
          <p:cNvPr id="56" name="TextBox 55">
            <a:extLst>
              <a:ext uri="{FF2B5EF4-FFF2-40B4-BE49-F238E27FC236}">
                <a16:creationId xmlns:a16="http://schemas.microsoft.com/office/drawing/2014/main" id="{3B5746B7-2168-458E-A680-4AD17A42BAA7}"/>
              </a:ext>
            </a:extLst>
          </p:cNvPr>
          <p:cNvSpPr txBox="1"/>
          <p:nvPr/>
        </p:nvSpPr>
        <p:spPr>
          <a:xfrm>
            <a:off x="508000" y="1523912"/>
            <a:ext cx="11049000" cy="271934"/>
          </a:xfrm>
          <a:prstGeom prst="rect">
            <a:avLst/>
          </a:prstGeom>
          <a:noFill/>
        </p:spPr>
        <p:txBody>
          <a:bodyPr wrap="square" rtlCol="0">
            <a:spAutoFit/>
          </a:bodyPr>
          <a:lstStyle/>
          <a:p>
            <a:r>
              <a:rPr lang="en-US" sz="1167" b="1"/>
              <a:t>Transform legacy interfaces and services to API and iPaaS platforms and automate business processes</a:t>
            </a:r>
          </a:p>
        </p:txBody>
      </p:sp>
      <p:pic>
        <p:nvPicPr>
          <p:cNvPr id="27" name="Picture 26" descr="Company Logos">
            <a:extLst>
              <a:ext uri="{FF2B5EF4-FFF2-40B4-BE49-F238E27FC236}">
                <a16:creationId xmlns:a16="http://schemas.microsoft.com/office/drawing/2014/main" id="{465E0CF3-3A98-4975-A281-551E6628B6B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39887" y="5466495"/>
            <a:ext cx="952500" cy="419746"/>
          </a:xfrm>
          <a:prstGeom prst="rect">
            <a:avLst/>
          </a:prstGeom>
          <a:noFill/>
          <a:ln>
            <a:noFill/>
          </a:ln>
        </p:spPr>
      </p:pic>
      <p:pic>
        <p:nvPicPr>
          <p:cNvPr id="28" name="Picture 3" descr="File:RedHat.svg">
            <a:hlinkClick r:id="rId3"/>
            <a:extLst>
              <a:ext uri="{FF2B5EF4-FFF2-40B4-BE49-F238E27FC236}">
                <a16:creationId xmlns:a16="http://schemas.microsoft.com/office/drawing/2014/main" id="{ACE6A977-0405-44D8-A4E3-E9C9277F3B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2083" y="5460059"/>
            <a:ext cx="1341107" cy="4326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File:Apigee logo.svg">
            <a:hlinkClick r:id="rId5"/>
            <a:extLst>
              <a:ext uri="{FF2B5EF4-FFF2-40B4-BE49-F238E27FC236}">
                <a16:creationId xmlns:a16="http://schemas.microsoft.com/office/drawing/2014/main" id="{DC7D7160-4F6D-4444-9A51-6F77A1912BB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979583" y="5504141"/>
            <a:ext cx="892215" cy="344454"/>
          </a:xfrm>
          <a:prstGeom prst="rect">
            <a:avLst/>
          </a:prstGeom>
          <a:noFill/>
          <a:ln>
            <a:noFill/>
          </a:ln>
        </p:spPr>
      </p:pic>
      <p:pic>
        <p:nvPicPr>
          <p:cNvPr id="30" name="Picture 29" descr="https://www.mashery.com/sites/default/files/TIBCO-Mashery-Logo.png">
            <a:hlinkClick r:id="rId7"/>
            <a:extLst>
              <a:ext uri="{FF2B5EF4-FFF2-40B4-BE49-F238E27FC236}">
                <a16:creationId xmlns:a16="http://schemas.microsoft.com/office/drawing/2014/main" id="{9CD70087-094E-45CD-B547-55FBFA6C22DB}"/>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059084" y="5354114"/>
            <a:ext cx="1460501" cy="644505"/>
          </a:xfrm>
          <a:prstGeom prst="rect">
            <a:avLst/>
          </a:prstGeom>
          <a:noFill/>
          <a:ln>
            <a:noFill/>
          </a:ln>
        </p:spPr>
      </p:pic>
      <p:pic>
        <p:nvPicPr>
          <p:cNvPr id="4" name="Picture 3">
            <a:extLst>
              <a:ext uri="{FF2B5EF4-FFF2-40B4-BE49-F238E27FC236}">
                <a16:creationId xmlns:a16="http://schemas.microsoft.com/office/drawing/2014/main" id="{2F749BF4-84AE-48AD-A64B-562566200A9A}"/>
              </a:ext>
            </a:extLst>
          </p:cNvPr>
          <p:cNvPicPr>
            <a:picLocks noChangeAspect="1"/>
          </p:cNvPicPr>
          <p:nvPr/>
        </p:nvPicPr>
        <p:blipFill>
          <a:blip r:embed="rId9"/>
          <a:stretch>
            <a:fillRect/>
          </a:stretch>
        </p:blipFill>
        <p:spPr>
          <a:xfrm>
            <a:off x="8750829" y="5347898"/>
            <a:ext cx="983650" cy="656938"/>
          </a:xfrm>
          <a:prstGeom prst="rect">
            <a:avLst/>
          </a:prstGeom>
        </p:spPr>
      </p:pic>
      <p:pic>
        <p:nvPicPr>
          <p:cNvPr id="6" name="Picture 5">
            <a:extLst>
              <a:ext uri="{FF2B5EF4-FFF2-40B4-BE49-F238E27FC236}">
                <a16:creationId xmlns:a16="http://schemas.microsoft.com/office/drawing/2014/main" id="{D2707927-CAB4-4203-BAD1-5DA213EF6567}"/>
              </a:ext>
            </a:extLst>
          </p:cNvPr>
          <p:cNvPicPr>
            <a:picLocks noChangeAspect="1"/>
          </p:cNvPicPr>
          <p:nvPr/>
        </p:nvPicPr>
        <p:blipFill>
          <a:blip r:embed="rId10"/>
          <a:stretch>
            <a:fillRect/>
          </a:stretch>
        </p:blipFill>
        <p:spPr>
          <a:xfrm>
            <a:off x="9939025" y="5388840"/>
            <a:ext cx="1093660" cy="575053"/>
          </a:xfrm>
          <a:prstGeom prst="rect">
            <a:avLst/>
          </a:prstGeom>
        </p:spPr>
      </p:pic>
      <p:sp>
        <p:nvSpPr>
          <p:cNvPr id="38" name="TextBox 37">
            <a:extLst>
              <a:ext uri="{FF2B5EF4-FFF2-40B4-BE49-F238E27FC236}">
                <a16:creationId xmlns:a16="http://schemas.microsoft.com/office/drawing/2014/main" id="{CB52C8AE-FEF2-4335-A0B0-3BA0E6FF2D61}"/>
              </a:ext>
            </a:extLst>
          </p:cNvPr>
          <p:cNvSpPr txBox="1"/>
          <p:nvPr/>
        </p:nvSpPr>
        <p:spPr>
          <a:xfrm>
            <a:off x="8803411" y="1651001"/>
            <a:ext cx="3066367" cy="1938929"/>
          </a:xfrm>
          <a:prstGeom prst="rect">
            <a:avLst/>
          </a:prstGeom>
          <a:noFill/>
        </p:spPr>
        <p:txBody>
          <a:bodyPr wrap="square" lIns="91440" tIns="45720" rIns="91440" bIns="45720" rtlCol="0" anchor="t">
            <a:spAutoFit/>
          </a:bodyPr>
          <a:lstStyle/>
          <a:p>
            <a:pPr>
              <a:spcAft>
                <a:spcPts val="500"/>
              </a:spcAft>
            </a:pPr>
            <a:r>
              <a:rPr lang="en-US" sz="1300" b="1" dirty="0">
                <a:solidFill>
                  <a:schemeClr val="bg1"/>
                </a:solidFill>
                <a:latin typeface="Arial"/>
                <a:cs typeface="Arial"/>
              </a:rPr>
              <a:t>DXC highlights</a:t>
            </a:r>
          </a:p>
          <a:p>
            <a:pPr marL="237490" indent="-237490">
              <a:spcAft>
                <a:spcPts val="500"/>
              </a:spcAft>
              <a:buSzPct val="75000"/>
              <a:buFont typeface="Arial" panose="020B0604020202020204" pitchFamily="34" charset="0"/>
              <a:buChar char="►"/>
            </a:pPr>
            <a:r>
              <a:rPr lang="en-US" sz="1000" dirty="0">
                <a:solidFill>
                  <a:schemeClr val="bg1"/>
                </a:solidFill>
                <a:latin typeface="Arial"/>
                <a:cs typeface="Arial"/>
              </a:rPr>
              <a:t>DXC’s APA  - an innovative “as-a-service” Robotic Process Automation solution on cloud</a:t>
            </a:r>
          </a:p>
          <a:p>
            <a:pPr marL="237490" indent="-237490">
              <a:spcAft>
                <a:spcPts val="500"/>
              </a:spcAft>
              <a:buSzPct val="75000"/>
              <a:buFont typeface="Arial" panose="020B0604020202020204" pitchFamily="34" charset="0"/>
              <a:buChar char="►"/>
            </a:pPr>
            <a:r>
              <a:rPr lang="en-US" sz="1000" dirty="0">
                <a:solidFill>
                  <a:schemeClr val="bg1"/>
                </a:solidFill>
                <a:latin typeface="Arial"/>
                <a:cs typeface="Arial"/>
              </a:rPr>
              <a:t>End to end API centric integration approach including Architecture and Strategy, Implementation and Governance</a:t>
            </a:r>
          </a:p>
          <a:p>
            <a:pPr marL="237490" indent="-237490">
              <a:spcAft>
                <a:spcPts val="500"/>
              </a:spcAft>
              <a:buSzPct val="75000"/>
              <a:buFont typeface="Arial" panose="020B0604020202020204" pitchFamily="34" charset="0"/>
              <a:buChar char="►"/>
            </a:pPr>
            <a:r>
              <a:rPr lang="en-US" sz="1000" dirty="0">
                <a:solidFill>
                  <a:schemeClr val="bg1"/>
                </a:solidFill>
                <a:latin typeface="Arial"/>
                <a:cs typeface="Arial"/>
              </a:rPr>
              <a:t>Flexible solutions and delivery models deployed on-premises, cloud or hybrid models and from Pilots to full-scale implementation</a:t>
            </a:r>
          </a:p>
          <a:p>
            <a:pPr marL="237490" indent="-237490">
              <a:spcAft>
                <a:spcPts val="500"/>
              </a:spcAft>
              <a:buSzPct val="75000"/>
              <a:buFont typeface="Arial" panose="020B0604020202020204" pitchFamily="34" charset="0"/>
              <a:buChar char="►"/>
            </a:pPr>
            <a:r>
              <a:rPr lang="en-US" sz="1000" dirty="0">
                <a:solidFill>
                  <a:schemeClr val="bg1"/>
                </a:solidFill>
                <a:latin typeface="Arial"/>
                <a:cs typeface="Arial"/>
              </a:rPr>
              <a:t>Vendor agnostic Platform based solutions</a:t>
            </a:r>
          </a:p>
        </p:txBody>
      </p:sp>
      <p:sp>
        <p:nvSpPr>
          <p:cNvPr id="39" name="TextBox 38">
            <a:extLst>
              <a:ext uri="{FF2B5EF4-FFF2-40B4-BE49-F238E27FC236}">
                <a16:creationId xmlns:a16="http://schemas.microsoft.com/office/drawing/2014/main" id="{2B85B559-35D9-4021-A3A3-3E7EA477FA4A}"/>
              </a:ext>
            </a:extLst>
          </p:cNvPr>
          <p:cNvSpPr txBox="1"/>
          <p:nvPr/>
        </p:nvSpPr>
        <p:spPr>
          <a:xfrm>
            <a:off x="8803410" y="3810001"/>
            <a:ext cx="3134590" cy="1259255"/>
          </a:xfrm>
          <a:prstGeom prst="rect">
            <a:avLst/>
          </a:prstGeom>
          <a:noFill/>
        </p:spPr>
        <p:txBody>
          <a:bodyPr wrap="square" rtlCol="0">
            <a:spAutoFit/>
          </a:bodyPr>
          <a:lstStyle/>
          <a:p>
            <a:pPr>
              <a:spcAft>
                <a:spcPts val="500"/>
              </a:spcAft>
            </a:pPr>
            <a:r>
              <a:rPr lang="en-US" sz="1333" b="1" dirty="0">
                <a:solidFill>
                  <a:schemeClr val="bg1"/>
                </a:solidFill>
              </a:rPr>
              <a:t>Benefits to clients</a:t>
            </a:r>
          </a:p>
          <a:p>
            <a:pPr marL="238115" indent="-238115">
              <a:spcAft>
                <a:spcPts val="500"/>
              </a:spcAft>
              <a:buSzPct val="75000"/>
              <a:buFont typeface="Arial" panose="020B0604020202020204" pitchFamily="34" charset="0"/>
              <a:buChar char="►"/>
            </a:pPr>
            <a:r>
              <a:rPr lang="en-US" sz="1000" dirty="0">
                <a:solidFill>
                  <a:schemeClr val="bg1"/>
                </a:solidFill>
              </a:rPr>
              <a:t>Reduce operating costs, leverage legacy investments and open up access to legacy data</a:t>
            </a:r>
          </a:p>
          <a:p>
            <a:pPr marL="238115" indent="-238115">
              <a:spcAft>
                <a:spcPts val="500"/>
              </a:spcAft>
              <a:buSzPct val="75000"/>
              <a:buFont typeface="Arial" panose="020B0604020202020204" pitchFamily="34" charset="0"/>
              <a:buChar char="►"/>
            </a:pPr>
            <a:r>
              <a:rPr lang="en-US" sz="1000" dirty="0">
                <a:solidFill>
                  <a:schemeClr val="bg1"/>
                </a:solidFill>
              </a:rPr>
              <a:t>Open up markets through new business models</a:t>
            </a:r>
          </a:p>
          <a:p>
            <a:pPr marL="238115" indent="-238115">
              <a:spcAft>
                <a:spcPts val="500"/>
              </a:spcAft>
              <a:buSzPct val="75000"/>
              <a:buFont typeface="Arial" panose="020B0604020202020204" pitchFamily="34" charset="0"/>
              <a:buChar char="►"/>
            </a:pPr>
            <a:r>
              <a:rPr lang="en-US" sz="1000" dirty="0">
                <a:solidFill>
                  <a:schemeClr val="bg1"/>
                </a:solidFill>
              </a:rPr>
              <a:t>Reduce process silos, Improved operational efficiency and customer experience</a:t>
            </a:r>
          </a:p>
        </p:txBody>
      </p:sp>
    </p:spTree>
    <p:extLst>
      <p:ext uri="{BB962C8B-B14F-4D97-AF65-F5344CB8AC3E}">
        <p14:creationId xmlns:p14="http://schemas.microsoft.com/office/powerpoint/2010/main" val="216530283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custDataLst>
              <p:tags r:id="rId1"/>
            </p:custDataLst>
          </p:nvPr>
        </p:nvSpPr>
        <p:spPr>
          <a:xfrm flipH="1">
            <a:off x="2157190" y="1339994"/>
            <a:ext cx="1331690" cy="69839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46">
              <a:lnSpc>
                <a:spcPct val="85000"/>
              </a:lnSpc>
              <a:defRPr/>
            </a:pPr>
            <a:r>
              <a:rPr lang="en-US" sz="1200" b="1" dirty="0">
                <a:solidFill>
                  <a:prstClr val="white"/>
                </a:solidFill>
              </a:rPr>
              <a:t>Migration Plus</a:t>
            </a:r>
          </a:p>
        </p:txBody>
      </p:sp>
      <p:sp>
        <p:nvSpPr>
          <p:cNvPr id="10" name="Rectangle 9"/>
          <p:cNvSpPr/>
          <p:nvPr/>
        </p:nvSpPr>
        <p:spPr>
          <a:xfrm>
            <a:off x="2157190" y="2051184"/>
            <a:ext cx="1331690" cy="6464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46">
              <a:spcBef>
                <a:spcPts val="400"/>
              </a:spcBef>
            </a:pPr>
            <a:r>
              <a:rPr lang="en-US" sz="833" b="1">
                <a:solidFill>
                  <a:schemeClr val="bg1"/>
                </a:solidFill>
              </a:rPr>
              <a:t>Upgrade applications to latest Windows and Linux targets and deploy to cloud</a:t>
            </a:r>
          </a:p>
        </p:txBody>
      </p:sp>
      <p:sp>
        <p:nvSpPr>
          <p:cNvPr id="14" name="Pentagon 13"/>
          <p:cNvSpPr/>
          <p:nvPr>
            <p:custDataLst>
              <p:tags r:id="rId2"/>
            </p:custDataLst>
          </p:nvPr>
        </p:nvSpPr>
        <p:spPr>
          <a:xfrm>
            <a:off x="439032" y="1339995"/>
            <a:ext cx="1674096" cy="1342882"/>
          </a:xfrm>
          <a:prstGeom prst="homePlate">
            <a:avLst>
              <a:gd name="adj" fmla="val 24662"/>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46">
              <a:lnSpc>
                <a:spcPct val="85000"/>
              </a:lnSpc>
              <a:defRPr/>
            </a:pPr>
            <a:r>
              <a:rPr lang="en-US" sz="1400" b="1">
                <a:solidFill>
                  <a:schemeClr val="tx1"/>
                </a:solidFill>
              </a:rPr>
              <a:t>Characteristic</a:t>
            </a:r>
          </a:p>
          <a:p>
            <a:pPr algn="ctr" defTabSz="609546">
              <a:lnSpc>
                <a:spcPct val="85000"/>
              </a:lnSpc>
              <a:defRPr/>
            </a:pPr>
            <a:r>
              <a:rPr lang="en-US" sz="1400" b="1">
                <a:solidFill>
                  <a:schemeClr val="tx1"/>
                </a:solidFill>
              </a:rPr>
              <a:t>of Factory Services</a:t>
            </a:r>
          </a:p>
        </p:txBody>
      </p:sp>
      <p:graphicFrame>
        <p:nvGraphicFramePr>
          <p:cNvPr id="18" name="Table 17">
            <a:extLst>
              <a:ext uri="{FF2B5EF4-FFF2-40B4-BE49-F238E27FC236}">
                <a16:creationId xmlns:a16="http://schemas.microsoft.com/office/drawing/2014/main" id="{87A6524D-1F6D-4AEF-94BD-DE84DACF3EB1}"/>
              </a:ext>
            </a:extLst>
          </p:cNvPr>
          <p:cNvGraphicFramePr>
            <a:graphicFrameLocks noGrp="1"/>
          </p:cNvGraphicFramePr>
          <p:nvPr>
            <p:extLst>
              <p:ext uri="{D42A27DB-BD31-4B8C-83A1-F6EECF244321}">
                <p14:modId xmlns:p14="http://schemas.microsoft.com/office/powerpoint/2010/main" val="2529236068"/>
              </p:ext>
            </p:extLst>
          </p:nvPr>
        </p:nvGraphicFramePr>
        <p:xfrm>
          <a:off x="439032" y="2837799"/>
          <a:ext cx="11430000" cy="3432810"/>
        </p:xfrm>
        <a:graphic>
          <a:graphicData uri="http://schemas.openxmlformats.org/drawingml/2006/table">
            <a:tbl>
              <a:tblPr firstRow="1" bandRow="1">
                <a:tableStyleId>{93296810-A885-4BE3-A3E7-6D5BEEA58F35}</a:tableStyleId>
              </a:tblPr>
              <a:tblGrid>
                <a:gridCol w="1710000">
                  <a:extLst>
                    <a:ext uri="{9D8B030D-6E8A-4147-A177-3AD203B41FA5}">
                      <a16:colId xmlns:a16="http://schemas.microsoft.com/office/drawing/2014/main" val="2104803117"/>
                    </a:ext>
                  </a:extLst>
                </a:gridCol>
                <a:gridCol w="1380000">
                  <a:extLst>
                    <a:ext uri="{9D8B030D-6E8A-4147-A177-3AD203B41FA5}">
                      <a16:colId xmlns:a16="http://schemas.microsoft.com/office/drawing/2014/main" val="2187905856"/>
                    </a:ext>
                  </a:extLst>
                </a:gridCol>
                <a:gridCol w="1380000">
                  <a:extLst>
                    <a:ext uri="{9D8B030D-6E8A-4147-A177-3AD203B41FA5}">
                      <a16:colId xmlns:a16="http://schemas.microsoft.com/office/drawing/2014/main" val="1352594080"/>
                    </a:ext>
                  </a:extLst>
                </a:gridCol>
                <a:gridCol w="1380000">
                  <a:extLst>
                    <a:ext uri="{9D8B030D-6E8A-4147-A177-3AD203B41FA5}">
                      <a16:colId xmlns:a16="http://schemas.microsoft.com/office/drawing/2014/main" val="2582959005"/>
                    </a:ext>
                  </a:extLst>
                </a:gridCol>
                <a:gridCol w="1380000">
                  <a:extLst>
                    <a:ext uri="{9D8B030D-6E8A-4147-A177-3AD203B41FA5}">
                      <a16:colId xmlns:a16="http://schemas.microsoft.com/office/drawing/2014/main" val="3352239104"/>
                    </a:ext>
                  </a:extLst>
                </a:gridCol>
                <a:gridCol w="1380000">
                  <a:extLst>
                    <a:ext uri="{9D8B030D-6E8A-4147-A177-3AD203B41FA5}">
                      <a16:colId xmlns:a16="http://schemas.microsoft.com/office/drawing/2014/main" val="2117448620"/>
                    </a:ext>
                  </a:extLst>
                </a:gridCol>
                <a:gridCol w="1380000">
                  <a:extLst>
                    <a:ext uri="{9D8B030D-6E8A-4147-A177-3AD203B41FA5}">
                      <a16:colId xmlns:a16="http://schemas.microsoft.com/office/drawing/2014/main" val="2684971781"/>
                    </a:ext>
                  </a:extLst>
                </a:gridCol>
                <a:gridCol w="1440000">
                  <a:extLst>
                    <a:ext uri="{9D8B030D-6E8A-4147-A177-3AD203B41FA5}">
                      <a16:colId xmlns:a16="http://schemas.microsoft.com/office/drawing/2014/main" val="1923952664"/>
                    </a:ext>
                  </a:extLst>
                </a:gridCol>
              </a:tblGrid>
              <a:tr h="576580">
                <a:tc>
                  <a:txBody>
                    <a:bodyPr/>
                    <a:lstStyle/>
                    <a:p>
                      <a:pPr marL="0" algn="l" defTabSz="914400" rtl="0" eaLnBrk="1" fontAlgn="ctr" latinLnBrk="0" hangingPunct="1">
                        <a:lnSpc>
                          <a:spcPct val="90000"/>
                        </a:lnSpc>
                      </a:pPr>
                      <a:r>
                        <a:rPr lang="en-US" sz="800" b="1" i="0" u="none" strike="noStrike" kern="1200">
                          <a:solidFill>
                            <a:schemeClr val="tx1"/>
                          </a:solidFill>
                          <a:latin typeface="+mn-lt"/>
                          <a:ea typeface="+mn-ea"/>
                          <a:cs typeface="+mn-cs"/>
                        </a:rPr>
                        <a:t>Source Platforms</a:t>
                      </a:r>
                    </a:p>
                  </a:txBody>
                  <a:tcPr marL="85725"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dirty="0">
                          <a:solidFill>
                            <a:schemeClr val="tx1"/>
                          </a:solidFill>
                          <a:latin typeface="+mn-lt"/>
                          <a:ea typeface="+mn-ea"/>
                          <a:cs typeface="+mn-cs"/>
                        </a:rPr>
                        <a:t>Windows 2000,RHEL 3 SUSE Linux 8 and above</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AIX 5.x and above, Solaris 7 and above, HP UX 11i V1</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Windows 2000 and above, RHEL 3 and above, SUSE Linux 8 and above</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Windows 2000 and above, RHEL 3 and above, SUSE Linux 8 and above</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Any UNIX, Linux or Windows Platform of latest of older versions</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Any LINUX or Windows platform</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Any LINUX Or Windows platform</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893214889"/>
                  </a:ext>
                </a:extLst>
              </a:tr>
              <a:tr h="449580">
                <a:tc>
                  <a:txBody>
                    <a:bodyPr/>
                    <a:lstStyle/>
                    <a:p>
                      <a:pPr marL="0" algn="l" defTabSz="914400" rtl="0" eaLnBrk="1" fontAlgn="ctr" latinLnBrk="0" hangingPunct="1">
                        <a:lnSpc>
                          <a:spcPct val="90000"/>
                        </a:lnSpc>
                      </a:pPr>
                      <a:r>
                        <a:rPr lang="en-US" sz="800" b="1" i="0" u="none" strike="noStrike" kern="1200">
                          <a:solidFill>
                            <a:schemeClr val="tx1"/>
                          </a:solidFill>
                          <a:latin typeface="+mn-lt"/>
                          <a:ea typeface="+mn-ea"/>
                          <a:cs typeface="+mn-cs"/>
                        </a:rPr>
                        <a:t>Target Platforms</a:t>
                      </a:r>
                    </a:p>
                  </a:txBody>
                  <a:tcPr marL="85725"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dirty="0">
                          <a:solidFill>
                            <a:schemeClr val="tx1"/>
                          </a:solidFill>
                          <a:latin typeface="+mn-lt"/>
                          <a:ea typeface="+mn-ea"/>
                          <a:cs typeface="+mn-cs"/>
                        </a:rPr>
                        <a:t>Win 2016, Win 2012</a:t>
                      </a:r>
                    </a:p>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dirty="0">
                          <a:solidFill>
                            <a:schemeClr val="tx1"/>
                          </a:solidFill>
                          <a:latin typeface="+mn-lt"/>
                          <a:ea typeface="+mn-ea"/>
                          <a:cs typeface="+mn-cs"/>
                        </a:rPr>
                        <a:t>RHEL 7, SUSE Linux 11</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dirty="0">
                          <a:solidFill>
                            <a:schemeClr val="tx1"/>
                          </a:solidFill>
                          <a:latin typeface="+mn-lt"/>
                          <a:ea typeface="+mn-ea"/>
                          <a:cs typeface="+mn-cs"/>
                        </a:rPr>
                        <a:t>RHEL 7, SUSE Linux 11</a:t>
                      </a:r>
                    </a:p>
                    <a:p>
                      <a:pPr marL="0" marR="0" lvl="0" indent="0" algn="l" defTabSz="914400" rtl="0" eaLnBrk="1" fontAlgn="auto" latinLnBrk="0" hangingPunct="1">
                        <a:lnSpc>
                          <a:spcPct val="100000"/>
                        </a:lnSpc>
                        <a:spcBef>
                          <a:spcPts val="300"/>
                        </a:spcBef>
                        <a:spcAft>
                          <a:spcPts val="0"/>
                        </a:spcAft>
                        <a:buClrTx/>
                        <a:buSzTx/>
                        <a:buFontTx/>
                        <a:buNone/>
                        <a:tabLst/>
                        <a:defRPr/>
                      </a:pPr>
                      <a:endParaRPr lang="en-US" sz="800" b="0" kern="1200" noProof="0" dirty="0">
                        <a:solidFill>
                          <a:schemeClr val="tx1"/>
                        </a:solidFill>
                        <a:latin typeface="+mn-lt"/>
                        <a:ea typeface="+mn-ea"/>
                        <a:cs typeface="+mn-cs"/>
                      </a:endParaRP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dirty="0">
                          <a:solidFill>
                            <a:schemeClr val="tx1"/>
                          </a:solidFill>
                          <a:latin typeface="+mn-lt"/>
                          <a:ea typeface="+mn-ea"/>
                          <a:cs typeface="+mn-cs"/>
                        </a:rPr>
                        <a:t>Win 2016, Win 2012</a:t>
                      </a:r>
                    </a:p>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dirty="0">
                          <a:solidFill>
                            <a:schemeClr val="tx1"/>
                          </a:solidFill>
                          <a:latin typeface="+mn-lt"/>
                          <a:ea typeface="+mn-ea"/>
                          <a:cs typeface="+mn-cs"/>
                        </a:rPr>
                        <a:t>RHEL 7, SUSE Linux 11</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NA</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Latest OS as supported by the COTS vendor</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Win 2016, Win 2012</a:t>
                      </a:r>
                    </a:p>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RHEL 7, SUSE Linux 11</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Versions of Linux or Windows supported by RDBMS</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00031746"/>
                  </a:ext>
                </a:extLst>
              </a:tr>
              <a:tr h="449580">
                <a:tc>
                  <a:txBody>
                    <a:bodyPr/>
                    <a:lstStyle/>
                    <a:p>
                      <a:pPr marL="0" algn="l" defTabSz="914400" rtl="0" eaLnBrk="1" fontAlgn="ctr" latinLnBrk="0" hangingPunct="1">
                        <a:lnSpc>
                          <a:spcPct val="90000"/>
                        </a:lnSpc>
                      </a:pPr>
                      <a:r>
                        <a:rPr lang="en-US" sz="800" b="1" i="0" u="none" strike="noStrike" kern="1200">
                          <a:solidFill>
                            <a:schemeClr val="tx1"/>
                          </a:solidFill>
                          <a:latin typeface="+mn-lt"/>
                          <a:ea typeface="+mn-ea"/>
                          <a:cs typeface="+mn-cs"/>
                        </a:rPr>
                        <a:t>Languages</a:t>
                      </a:r>
                    </a:p>
                  </a:txBody>
                  <a:tcPr marL="85725"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dirty="0">
                          <a:solidFill>
                            <a:schemeClr val="tx1"/>
                          </a:solidFill>
                          <a:latin typeface="+mn-lt"/>
                          <a:ea typeface="+mn-ea"/>
                          <a:cs typeface="+mn-cs"/>
                        </a:rPr>
                        <a:t>Java, C, C++, VB, </a:t>
                      </a:r>
                      <a:r>
                        <a:rPr lang="en-US" sz="800" b="0" kern="1200" noProof="0" dirty="0" err="1">
                          <a:solidFill>
                            <a:schemeClr val="tx1"/>
                          </a:solidFill>
                          <a:latin typeface="+mn-lt"/>
                          <a:ea typeface="+mn-ea"/>
                          <a:cs typeface="+mn-cs"/>
                        </a:rPr>
                        <a:t>VB.Net</a:t>
                      </a:r>
                      <a:r>
                        <a:rPr lang="en-US" sz="800" b="0" kern="1200" noProof="0" dirty="0">
                          <a:solidFill>
                            <a:schemeClr val="tx1"/>
                          </a:solidFill>
                          <a:latin typeface="+mn-lt"/>
                          <a:ea typeface="+mn-ea"/>
                          <a:cs typeface="+mn-cs"/>
                        </a:rPr>
                        <a:t>, ASP, C#,  </a:t>
                      </a:r>
                      <a:r>
                        <a:rPr lang="en-US" sz="800" b="0" kern="1200" noProof="0" dirty="0" err="1">
                          <a:solidFill>
                            <a:schemeClr val="tx1"/>
                          </a:solidFill>
                          <a:latin typeface="+mn-lt"/>
                          <a:ea typeface="+mn-ea"/>
                          <a:cs typeface="+mn-cs"/>
                        </a:rPr>
                        <a:t>ASP.Net</a:t>
                      </a:r>
                      <a:r>
                        <a:rPr lang="en-US" sz="800" b="0" kern="1200" noProof="0" dirty="0">
                          <a:solidFill>
                            <a:schemeClr val="tx1"/>
                          </a:solidFill>
                          <a:latin typeface="+mn-lt"/>
                          <a:ea typeface="+mn-ea"/>
                          <a:cs typeface="+mn-cs"/>
                        </a:rPr>
                        <a:t>, PERRL</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Java, C, C++, PERL, Scripts</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ASP to ASP.Net, VB to VB.Net or C#, Java upgrades, PB </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dirty="0">
                          <a:solidFill>
                            <a:schemeClr val="tx1"/>
                          </a:solidFill>
                          <a:latin typeface="+mn-lt"/>
                          <a:ea typeface="+mn-ea"/>
                          <a:cs typeface="+mn-cs"/>
                        </a:rPr>
                        <a:t>Any</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dirty="0">
                          <a:solidFill>
                            <a:schemeClr val="tx1"/>
                          </a:solidFill>
                          <a:latin typeface="+mn-lt"/>
                          <a:ea typeface="+mn-ea"/>
                          <a:cs typeface="+mn-cs"/>
                        </a:rPr>
                        <a:t>Any</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Java, C# upgrade to latest versions</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PL SQL, TransactSQL</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985151545"/>
                  </a:ext>
                </a:extLst>
              </a:tr>
              <a:tr h="481330">
                <a:tc>
                  <a:txBody>
                    <a:bodyPr/>
                    <a:lstStyle/>
                    <a:p>
                      <a:pPr marL="0" marR="0" lvl="0" indent="0" algn="l" defTabSz="914400" rtl="0" eaLnBrk="1" fontAlgn="ctr" latinLnBrk="0" hangingPunct="1">
                        <a:lnSpc>
                          <a:spcPct val="90000"/>
                        </a:lnSpc>
                        <a:spcBef>
                          <a:spcPts val="0"/>
                        </a:spcBef>
                        <a:spcAft>
                          <a:spcPts val="0"/>
                        </a:spcAft>
                        <a:buClrTx/>
                        <a:buSzTx/>
                        <a:buFontTx/>
                        <a:buNone/>
                        <a:tabLst/>
                        <a:defRPr/>
                      </a:pPr>
                      <a:r>
                        <a:rPr lang="en-US" sz="800" b="1" i="0" u="none" strike="noStrike" kern="1200">
                          <a:solidFill>
                            <a:schemeClr val="tx1"/>
                          </a:solidFill>
                          <a:latin typeface="+mn-lt"/>
                          <a:ea typeface="+mn-ea"/>
                          <a:cs typeface="+mn-cs"/>
                        </a:rPr>
                        <a:t>Frameworks</a:t>
                      </a:r>
                    </a:p>
                  </a:txBody>
                  <a:tcPr marL="85725"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.Net, JEE, Spring</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J2EE, Spring</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dirty="0" err="1">
                          <a:solidFill>
                            <a:schemeClr val="tx1"/>
                          </a:solidFill>
                          <a:latin typeface="+mn-lt"/>
                          <a:ea typeface="+mn-ea"/>
                          <a:cs typeface="+mn-cs"/>
                        </a:rPr>
                        <a:t>.Net</a:t>
                      </a:r>
                      <a:r>
                        <a:rPr lang="en-US" sz="800" b="0" kern="1200" noProof="0" dirty="0">
                          <a:solidFill>
                            <a:schemeClr val="tx1"/>
                          </a:solidFill>
                          <a:latin typeface="+mn-lt"/>
                          <a:ea typeface="+mn-ea"/>
                          <a:cs typeface="+mn-cs"/>
                        </a:rPr>
                        <a:t> 1.1 to 4.6</a:t>
                      </a:r>
                    </a:p>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dirty="0">
                          <a:solidFill>
                            <a:schemeClr val="tx1"/>
                          </a:solidFill>
                          <a:latin typeface="+mn-lt"/>
                          <a:ea typeface="+mn-ea"/>
                          <a:cs typeface="+mn-cs"/>
                        </a:rPr>
                        <a:t>JEE old to latest, Spring, Hibernate, </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Any</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dirty="0">
                          <a:solidFill>
                            <a:schemeClr val="tx1"/>
                          </a:solidFill>
                          <a:latin typeface="+mn-lt"/>
                          <a:ea typeface="+mn-ea"/>
                          <a:cs typeface="+mn-cs"/>
                        </a:rPr>
                        <a:t>Any</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Migrate from proprietary to Open Source frameworks</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NA</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118196713"/>
                  </a:ext>
                </a:extLst>
              </a:tr>
              <a:tr h="449580">
                <a:tc>
                  <a:txBody>
                    <a:bodyPr/>
                    <a:lstStyle/>
                    <a:p>
                      <a:pPr marL="0" algn="l" defTabSz="914400" rtl="0" eaLnBrk="1" fontAlgn="ctr" latinLnBrk="0" hangingPunct="1">
                        <a:lnSpc>
                          <a:spcPct val="90000"/>
                        </a:lnSpc>
                      </a:pPr>
                      <a:r>
                        <a:rPr lang="en-US" sz="800" b="1" i="0" u="none" strike="noStrike" kern="1200">
                          <a:solidFill>
                            <a:schemeClr val="tx1"/>
                          </a:solidFill>
                          <a:latin typeface="+mn-lt"/>
                          <a:ea typeface="+mn-ea"/>
                          <a:cs typeface="+mn-cs"/>
                        </a:rPr>
                        <a:t>Middleware/ APP Servers/APIs</a:t>
                      </a:r>
                    </a:p>
                  </a:txBody>
                  <a:tcPr marL="85725"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dirty="0">
                          <a:solidFill>
                            <a:schemeClr val="tx1"/>
                          </a:solidFill>
                          <a:latin typeface="+mn-lt"/>
                          <a:ea typeface="+mn-ea"/>
                          <a:cs typeface="+mn-cs"/>
                        </a:rPr>
                        <a:t>IIS, WebLogic, WebSphere, </a:t>
                      </a:r>
                      <a:r>
                        <a:rPr lang="en-US" sz="800" b="0" kern="1200" noProof="0" dirty="0" err="1">
                          <a:solidFill>
                            <a:schemeClr val="tx1"/>
                          </a:solidFill>
                          <a:latin typeface="+mn-lt"/>
                          <a:ea typeface="+mn-ea"/>
                          <a:cs typeface="+mn-cs"/>
                        </a:rPr>
                        <a:t>JBoss</a:t>
                      </a:r>
                      <a:r>
                        <a:rPr lang="en-US" sz="800" b="0" kern="1200" noProof="0" dirty="0">
                          <a:solidFill>
                            <a:schemeClr val="tx1"/>
                          </a:solidFill>
                          <a:latin typeface="+mn-lt"/>
                          <a:ea typeface="+mn-ea"/>
                          <a:cs typeface="+mn-cs"/>
                        </a:rPr>
                        <a:t>, Tomcat</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WebLogic, WebSphere, JBoss, Tomcat</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WebLogic, WebSphere IIS, Jboss, Tomcat version upgrades</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Any</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dirty="0">
                          <a:solidFill>
                            <a:schemeClr val="tx1"/>
                          </a:solidFill>
                          <a:latin typeface="+mn-lt"/>
                          <a:ea typeface="+mn-ea"/>
                          <a:cs typeface="+mn-cs"/>
                        </a:rPr>
                        <a:t>Any</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dirty="0">
                          <a:solidFill>
                            <a:schemeClr val="tx1"/>
                          </a:solidFill>
                          <a:latin typeface="+mn-lt"/>
                          <a:ea typeface="+mn-ea"/>
                          <a:cs typeface="+mn-cs"/>
                        </a:rPr>
                        <a:t>Migrate from proprietary to Open Source App Servers, iPaaS</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NA</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149277062"/>
                  </a:ext>
                </a:extLst>
              </a:tr>
              <a:tr h="449580">
                <a:tc>
                  <a:txBody>
                    <a:bodyPr/>
                    <a:lstStyle/>
                    <a:p>
                      <a:pPr marL="0" algn="l" defTabSz="914400" rtl="0" eaLnBrk="1" fontAlgn="ctr" latinLnBrk="0" hangingPunct="1">
                        <a:lnSpc>
                          <a:spcPct val="90000"/>
                        </a:lnSpc>
                      </a:pPr>
                      <a:r>
                        <a:rPr lang="en-US" sz="800" b="1" i="0" u="none" strike="noStrike" kern="1200">
                          <a:solidFill>
                            <a:schemeClr val="tx1"/>
                          </a:solidFill>
                          <a:latin typeface="+mn-lt"/>
                          <a:ea typeface="+mn-ea"/>
                          <a:cs typeface="+mn-cs"/>
                        </a:rPr>
                        <a:t>Databases</a:t>
                      </a:r>
                    </a:p>
                  </a:txBody>
                  <a:tcPr marL="85725"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Any relational DB</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Any relational DB</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Any relational DB</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Data Archival on any relational DB</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As supported by the vendor</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dirty="0">
                          <a:solidFill>
                            <a:schemeClr val="tx1"/>
                          </a:solidFill>
                          <a:latin typeface="+mn-lt"/>
                          <a:ea typeface="+mn-ea"/>
                          <a:cs typeface="+mn-cs"/>
                        </a:rPr>
                        <a:t>NA</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dirty="0">
                          <a:solidFill>
                            <a:schemeClr val="tx1"/>
                          </a:solidFill>
                          <a:latin typeface="+mn-lt"/>
                          <a:ea typeface="+mn-ea"/>
                          <a:cs typeface="+mn-cs"/>
                        </a:rPr>
                        <a:t>Migrate from proprietary to Open Source, Cloud data services, DBaaS</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62302346"/>
                  </a:ext>
                </a:extLst>
              </a:tr>
              <a:tr h="576580">
                <a:tc>
                  <a:txBody>
                    <a:bodyPr/>
                    <a:lstStyle/>
                    <a:p>
                      <a:pPr marL="0" algn="l" defTabSz="914400" rtl="0" eaLnBrk="1" fontAlgn="ctr" latinLnBrk="0" hangingPunct="1">
                        <a:lnSpc>
                          <a:spcPct val="90000"/>
                        </a:lnSpc>
                      </a:pPr>
                      <a:r>
                        <a:rPr lang="en-US" sz="800" b="1" i="0" u="none" strike="noStrike" kern="1200">
                          <a:solidFill>
                            <a:schemeClr val="tx1"/>
                          </a:solidFill>
                          <a:latin typeface="+mn-lt"/>
                          <a:ea typeface="+mn-ea"/>
                          <a:cs typeface="+mn-cs"/>
                        </a:rPr>
                        <a:t>Landing Zones</a:t>
                      </a:r>
                    </a:p>
                  </a:txBody>
                  <a:tcPr marL="85725"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IaaS (AWS, Azure, VMWare &amp; other private clouds), Containers </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IaaS (AWS, Azure, VMWare &amp; other private clouds), Containers </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IaaS (AWS, Azure, VMWare and other private clouds), Containers </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Data archives on AWS, Azure, Private Clouds, Data Center</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a:solidFill>
                            <a:schemeClr val="tx1"/>
                          </a:solidFill>
                          <a:latin typeface="+mn-lt"/>
                          <a:ea typeface="+mn-ea"/>
                          <a:cs typeface="+mn-cs"/>
                        </a:rPr>
                        <a:t>IaaS (AWS, Azure, VMWare and other private clouds), Containers </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dirty="0">
                          <a:solidFill>
                            <a:schemeClr val="tx1"/>
                          </a:solidFill>
                          <a:latin typeface="+mn-lt"/>
                          <a:ea typeface="+mn-ea"/>
                          <a:cs typeface="+mn-cs"/>
                        </a:rPr>
                        <a:t>PaaS (AWS, Azure, RedHat OpenShift, Pivotal Cloud Foundry, containers</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US" sz="800" b="0" kern="1200" noProof="0" dirty="0">
                          <a:solidFill>
                            <a:schemeClr val="tx1"/>
                          </a:solidFill>
                          <a:latin typeface="+mn-lt"/>
                          <a:ea typeface="+mn-ea"/>
                          <a:cs typeface="+mn-cs"/>
                        </a:rPr>
                        <a:t>IaaS, PaaS on AWS, Azure, OpenShift, Cloud Foundry, Containers</a:t>
                      </a:r>
                    </a:p>
                  </a:txBody>
                  <a:tcPr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223453485"/>
                  </a:ext>
                </a:extLst>
              </a:tr>
            </a:tbl>
          </a:graphicData>
        </a:graphic>
      </p:graphicFrame>
      <p:sp>
        <p:nvSpPr>
          <p:cNvPr id="27" name="Rectangle 26">
            <a:extLst>
              <a:ext uri="{FF2B5EF4-FFF2-40B4-BE49-F238E27FC236}">
                <a16:creationId xmlns:a16="http://schemas.microsoft.com/office/drawing/2014/main" id="{B901F35C-3EEC-4D63-98E7-DE285A7832B5}"/>
              </a:ext>
            </a:extLst>
          </p:cNvPr>
          <p:cNvSpPr/>
          <p:nvPr>
            <p:custDataLst>
              <p:tags r:id="rId3"/>
            </p:custDataLst>
          </p:nvPr>
        </p:nvSpPr>
        <p:spPr>
          <a:xfrm flipH="1">
            <a:off x="3552380" y="1333500"/>
            <a:ext cx="1331690" cy="69839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46">
              <a:lnSpc>
                <a:spcPct val="85000"/>
              </a:lnSpc>
              <a:defRPr/>
            </a:pPr>
            <a:r>
              <a:rPr lang="en-US" sz="1200" b="1">
                <a:solidFill>
                  <a:prstClr val="white"/>
                </a:solidFill>
              </a:rPr>
              <a:t>Replatform (UNIX to Linux)</a:t>
            </a:r>
          </a:p>
        </p:txBody>
      </p:sp>
      <p:sp>
        <p:nvSpPr>
          <p:cNvPr id="28" name="Rectangle 27">
            <a:extLst>
              <a:ext uri="{FF2B5EF4-FFF2-40B4-BE49-F238E27FC236}">
                <a16:creationId xmlns:a16="http://schemas.microsoft.com/office/drawing/2014/main" id="{7CA80A6C-3A06-4ADD-91E5-811D810EA12C}"/>
              </a:ext>
            </a:extLst>
          </p:cNvPr>
          <p:cNvSpPr/>
          <p:nvPr/>
        </p:nvSpPr>
        <p:spPr>
          <a:xfrm>
            <a:off x="3552380" y="2044690"/>
            <a:ext cx="1331690" cy="6464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46">
              <a:spcBef>
                <a:spcPts val="400"/>
              </a:spcBef>
            </a:pPr>
            <a:r>
              <a:rPr lang="en-US" sz="833" b="1">
                <a:solidFill>
                  <a:schemeClr val="bg1"/>
                </a:solidFill>
              </a:rPr>
              <a:t>Migrate Java/other applications from AIX, Solaris and HP-UX to RHEL or SUSE</a:t>
            </a:r>
          </a:p>
        </p:txBody>
      </p:sp>
      <p:sp>
        <p:nvSpPr>
          <p:cNvPr id="29" name="Rectangle 28">
            <a:extLst>
              <a:ext uri="{FF2B5EF4-FFF2-40B4-BE49-F238E27FC236}">
                <a16:creationId xmlns:a16="http://schemas.microsoft.com/office/drawing/2014/main" id="{29FD9DA4-1180-4141-A145-C79C3CDBD408}"/>
              </a:ext>
            </a:extLst>
          </p:cNvPr>
          <p:cNvSpPr/>
          <p:nvPr>
            <p:custDataLst>
              <p:tags r:id="rId4"/>
            </p:custDataLst>
          </p:nvPr>
        </p:nvSpPr>
        <p:spPr>
          <a:xfrm flipH="1">
            <a:off x="4951190" y="1333500"/>
            <a:ext cx="1331690" cy="69839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46">
              <a:lnSpc>
                <a:spcPct val="85000"/>
              </a:lnSpc>
              <a:defRPr/>
            </a:pPr>
            <a:r>
              <a:rPr lang="en-US" sz="1200" b="1">
                <a:solidFill>
                  <a:prstClr val="white"/>
                </a:solidFill>
              </a:rPr>
              <a:t>Technology Refresh</a:t>
            </a:r>
          </a:p>
        </p:txBody>
      </p:sp>
      <p:sp>
        <p:nvSpPr>
          <p:cNvPr id="30" name="Rectangle 29">
            <a:extLst>
              <a:ext uri="{FF2B5EF4-FFF2-40B4-BE49-F238E27FC236}">
                <a16:creationId xmlns:a16="http://schemas.microsoft.com/office/drawing/2014/main" id="{003805C2-835C-45A1-94A5-0587A856A187}"/>
              </a:ext>
            </a:extLst>
          </p:cNvPr>
          <p:cNvSpPr/>
          <p:nvPr/>
        </p:nvSpPr>
        <p:spPr>
          <a:xfrm>
            <a:off x="4951190" y="2044690"/>
            <a:ext cx="1331690" cy="6464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46">
              <a:spcBef>
                <a:spcPts val="400"/>
              </a:spcBef>
            </a:pPr>
            <a:r>
              <a:rPr lang="en-US" sz="833" b="1">
                <a:solidFill>
                  <a:schemeClr val="bg1"/>
                </a:solidFill>
              </a:rPr>
              <a:t>Modernize legacy technologies to latest supported versions while migrating to cloud</a:t>
            </a:r>
          </a:p>
        </p:txBody>
      </p:sp>
      <p:sp>
        <p:nvSpPr>
          <p:cNvPr id="31" name="Rectangle 30">
            <a:extLst>
              <a:ext uri="{FF2B5EF4-FFF2-40B4-BE49-F238E27FC236}">
                <a16:creationId xmlns:a16="http://schemas.microsoft.com/office/drawing/2014/main" id="{7E20D846-4F5F-4171-ADEA-E36C4F060673}"/>
              </a:ext>
            </a:extLst>
          </p:cNvPr>
          <p:cNvSpPr/>
          <p:nvPr>
            <p:custDataLst>
              <p:tags r:id="rId5"/>
            </p:custDataLst>
          </p:nvPr>
        </p:nvSpPr>
        <p:spPr>
          <a:xfrm flipH="1">
            <a:off x="6348190" y="1333500"/>
            <a:ext cx="1331690" cy="69839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46">
              <a:lnSpc>
                <a:spcPct val="85000"/>
              </a:lnSpc>
              <a:defRPr/>
            </a:pPr>
            <a:r>
              <a:rPr lang="en-US" sz="1200" b="1">
                <a:solidFill>
                  <a:prstClr val="white"/>
                </a:solidFill>
              </a:rPr>
              <a:t>Retire/ Decommission</a:t>
            </a:r>
          </a:p>
        </p:txBody>
      </p:sp>
      <p:sp>
        <p:nvSpPr>
          <p:cNvPr id="32" name="Rectangle 31">
            <a:extLst>
              <a:ext uri="{FF2B5EF4-FFF2-40B4-BE49-F238E27FC236}">
                <a16:creationId xmlns:a16="http://schemas.microsoft.com/office/drawing/2014/main" id="{0D085679-7851-46D3-A28D-489717C665EC}"/>
              </a:ext>
            </a:extLst>
          </p:cNvPr>
          <p:cNvSpPr/>
          <p:nvPr/>
        </p:nvSpPr>
        <p:spPr>
          <a:xfrm>
            <a:off x="6348190" y="2044690"/>
            <a:ext cx="1331690" cy="6464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46">
              <a:spcBef>
                <a:spcPts val="400"/>
              </a:spcBef>
            </a:pPr>
            <a:r>
              <a:rPr lang="en-US" sz="833" b="1">
                <a:solidFill>
                  <a:schemeClr val="bg1"/>
                </a:solidFill>
              </a:rPr>
              <a:t>Retire, consolidate  redundant applications and databases </a:t>
            </a:r>
          </a:p>
        </p:txBody>
      </p:sp>
      <p:sp>
        <p:nvSpPr>
          <p:cNvPr id="33" name="Rectangle 32">
            <a:extLst>
              <a:ext uri="{FF2B5EF4-FFF2-40B4-BE49-F238E27FC236}">
                <a16:creationId xmlns:a16="http://schemas.microsoft.com/office/drawing/2014/main" id="{9F9937AF-AEB0-4E5E-8155-FB62A5E1B5F8}"/>
              </a:ext>
            </a:extLst>
          </p:cNvPr>
          <p:cNvSpPr/>
          <p:nvPr>
            <p:custDataLst>
              <p:tags r:id="rId6"/>
            </p:custDataLst>
          </p:nvPr>
        </p:nvSpPr>
        <p:spPr>
          <a:xfrm flipH="1">
            <a:off x="7745190" y="1333500"/>
            <a:ext cx="1331690" cy="69839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46">
              <a:lnSpc>
                <a:spcPct val="85000"/>
              </a:lnSpc>
              <a:defRPr/>
            </a:pPr>
            <a:r>
              <a:rPr lang="en-US" sz="1200" b="1" dirty="0" err="1">
                <a:solidFill>
                  <a:prstClr val="white"/>
                </a:solidFill>
              </a:rPr>
              <a:t>Replatform</a:t>
            </a:r>
            <a:r>
              <a:rPr lang="en-US" sz="1200" b="1" dirty="0">
                <a:solidFill>
                  <a:prstClr val="white"/>
                </a:solidFill>
              </a:rPr>
              <a:t> Business Apps</a:t>
            </a:r>
          </a:p>
        </p:txBody>
      </p:sp>
      <p:sp>
        <p:nvSpPr>
          <p:cNvPr id="34" name="Rectangle 33">
            <a:extLst>
              <a:ext uri="{FF2B5EF4-FFF2-40B4-BE49-F238E27FC236}">
                <a16:creationId xmlns:a16="http://schemas.microsoft.com/office/drawing/2014/main" id="{F07C6CB3-18D2-4191-BDA0-76B13A8FD1FB}"/>
              </a:ext>
            </a:extLst>
          </p:cNvPr>
          <p:cNvSpPr/>
          <p:nvPr/>
        </p:nvSpPr>
        <p:spPr>
          <a:xfrm>
            <a:off x="7745190" y="2044690"/>
            <a:ext cx="1331690" cy="6464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46">
              <a:spcBef>
                <a:spcPts val="400"/>
              </a:spcBef>
            </a:pPr>
            <a:r>
              <a:rPr lang="en-US" sz="833" b="1">
                <a:solidFill>
                  <a:schemeClr val="bg1"/>
                </a:solidFill>
              </a:rPr>
              <a:t>Upgrade and replatform COTS/3P applications and migrate them to Cloud</a:t>
            </a:r>
          </a:p>
        </p:txBody>
      </p:sp>
      <p:sp>
        <p:nvSpPr>
          <p:cNvPr id="35" name="Rectangle 34">
            <a:extLst>
              <a:ext uri="{FF2B5EF4-FFF2-40B4-BE49-F238E27FC236}">
                <a16:creationId xmlns:a16="http://schemas.microsoft.com/office/drawing/2014/main" id="{5434E008-B210-4119-A678-9BE75CC58140}"/>
              </a:ext>
            </a:extLst>
          </p:cNvPr>
          <p:cNvSpPr/>
          <p:nvPr>
            <p:custDataLst>
              <p:tags r:id="rId7"/>
            </p:custDataLst>
          </p:nvPr>
        </p:nvSpPr>
        <p:spPr>
          <a:xfrm flipH="1">
            <a:off x="9142190" y="1333500"/>
            <a:ext cx="1331690" cy="69839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46">
              <a:lnSpc>
                <a:spcPct val="85000"/>
              </a:lnSpc>
              <a:defRPr/>
            </a:pPr>
            <a:r>
              <a:rPr lang="en-US" sz="1200" b="1" dirty="0">
                <a:solidFill>
                  <a:prstClr val="white"/>
                </a:solidFill>
              </a:rPr>
              <a:t>Websites and Cloud Native</a:t>
            </a:r>
          </a:p>
        </p:txBody>
      </p:sp>
      <p:sp>
        <p:nvSpPr>
          <p:cNvPr id="36" name="Rectangle 35">
            <a:extLst>
              <a:ext uri="{FF2B5EF4-FFF2-40B4-BE49-F238E27FC236}">
                <a16:creationId xmlns:a16="http://schemas.microsoft.com/office/drawing/2014/main" id="{20E381E9-1FD3-4812-9708-CC54C794E157}"/>
              </a:ext>
            </a:extLst>
          </p:cNvPr>
          <p:cNvSpPr/>
          <p:nvPr/>
        </p:nvSpPr>
        <p:spPr>
          <a:xfrm>
            <a:off x="9142190" y="2044690"/>
            <a:ext cx="1331690" cy="6464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46">
              <a:spcBef>
                <a:spcPts val="400"/>
              </a:spcBef>
            </a:pPr>
            <a:r>
              <a:rPr lang="en-US" sz="833" b="1">
                <a:solidFill>
                  <a:schemeClr val="bg1"/>
                </a:solidFill>
              </a:rPr>
              <a:t>Refactor Java and .Net applications to  modern frameworks, cloud native and deploy to PaaS</a:t>
            </a:r>
          </a:p>
        </p:txBody>
      </p:sp>
      <p:sp>
        <p:nvSpPr>
          <p:cNvPr id="37" name="Rectangle 36">
            <a:extLst>
              <a:ext uri="{FF2B5EF4-FFF2-40B4-BE49-F238E27FC236}">
                <a16:creationId xmlns:a16="http://schemas.microsoft.com/office/drawing/2014/main" id="{C4E8AF8F-CEFC-4CC8-B9E3-F506D133CE6F}"/>
              </a:ext>
            </a:extLst>
          </p:cNvPr>
          <p:cNvSpPr/>
          <p:nvPr>
            <p:custDataLst>
              <p:tags r:id="rId8"/>
            </p:custDataLst>
          </p:nvPr>
        </p:nvSpPr>
        <p:spPr>
          <a:xfrm flipH="1">
            <a:off x="10539190" y="1333500"/>
            <a:ext cx="1329842" cy="69839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46">
              <a:lnSpc>
                <a:spcPct val="85000"/>
              </a:lnSpc>
              <a:defRPr/>
            </a:pPr>
            <a:r>
              <a:rPr lang="en-US" sz="1083" b="1">
                <a:solidFill>
                  <a:prstClr val="white"/>
                </a:solidFill>
              </a:rPr>
              <a:t>Migrate Databases to DBaaS/ Cloud services</a:t>
            </a:r>
          </a:p>
        </p:txBody>
      </p:sp>
      <p:sp>
        <p:nvSpPr>
          <p:cNvPr id="38" name="Rectangle 37">
            <a:extLst>
              <a:ext uri="{FF2B5EF4-FFF2-40B4-BE49-F238E27FC236}">
                <a16:creationId xmlns:a16="http://schemas.microsoft.com/office/drawing/2014/main" id="{33C99038-03EF-4493-AA45-0D6D26987CC6}"/>
              </a:ext>
            </a:extLst>
          </p:cNvPr>
          <p:cNvSpPr/>
          <p:nvPr/>
        </p:nvSpPr>
        <p:spPr>
          <a:xfrm>
            <a:off x="10539190" y="2044690"/>
            <a:ext cx="1329842" cy="6464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46">
              <a:spcBef>
                <a:spcPts val="400"/>
              </a:spcBef>
            </a:pPr>
            <a:r>
              <a:rPr lang="en-US" sz="833" b="1">
                <a:solidFill>
                  <a:schemeClr val="bg1"/>
                </a:solidFill>
              </a:rPr>
              <a:t>Migrate/consolidate to open source databases, and DBaaS on cloud platforms</a:t>
            </a:r>
          </a:p>
        </p:txBody>
      </p:sp>
      <p:sp>
        <p:nvSpPr>
          <p:cNvPr id="2" name="Title 1">
            <a:extLst>
              <a:ext uri="{FF2B5EF4-FFF2-40B4-BE49-F238E27FC236}">
                <a16:creationId xmlns:a16="http://schemas.microsoft.com/office/drawing/2014/main" id="{EC7663F5-126B-43D2-89E0-999B589CB784}"/>
              </a:ext>
            </a:extLst>
          </p:cNvPr>
          <p:cNvSpPr>
            <a:spLocks noGrp="1"/>
          </p:cNvSpPr>
          <p:nvPr>
            <p:ph type="title"/>
          </p:nvPr>
        </p:nvSpPr>
        <p:spPr/>
        <p:txBody>
          <a:bodyPr/>
          <a:lstStyle/>
          <a:p>
            <a:r>
              <a:rPr lang="en-US" dirty="0">
                <a:solidFill>
                  <a:schemeClr val="accent1"/>
                </a:solidFill>
              </a:rPr>
              <a:t>DXC Transformation Factory Treatments</a:t>
            </a:r>
            <a:br>
              <a:rPr lang="en-US" dirty="0">
                <a:solidFill>
                  <a:schemeClr val="accent1"/>
                </a:solidFill>
              </a:rPr>
            </a:br>
            <a:r>
              <a:rPr lang="en-US" sz="2000" b="0" dirty="0"/>
              <a:t>Sample configurations</a:t>
            </a:r>
            <a:endParaRPr lang="lt-LT" b="0" dirty="0"/>
          </a:p>
        </p:txBody>
      </p:sp>
    </p:spTree>
    <p:extLst>
      <p:ext uri="{BB962C8B-B14F-4D97-AF65-F5344CB8AC3E}">
        <p14:creationId xmlns:p14="http://schemas.microsoft.com/office/powerpoint/2010/main" val="341772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6" name="Diagram 125">
            <a:extLst>
              <a:ext uri="{FF2B5EF4-FFF2-40B4-BE49-F238E27FC236}">
                <a16:creationId xmlns:a16="http://schemas.microsoft.com/office/drawing/2014/main" id="{16EA1627-DFF0-424A-BDDB-AE3D7A2DC2FD}"/>
              </a:ext>
            </a:extLst>
          </p:cNvPr>
          <p:cNvGraphicFramePr/>
          <p:nvPr>
            <p:extLst>
              <p:ext uri="{D42A27DB-BD31-4B8C-83A1-F6EECF244321}">
                <p14:modId xmlns:p14="http://schemas.microsoft.com/office/powerpoint/2010/main" val="2940311851"/>
              </p:ext>
            </p:extLst>
          </p:nvPr>
        </p:nvGraphicFramePr>
        <p:xfrm>
          <a:off x="3951418" y="1584399"/>
          <a:ext cx="4677062" cy="42649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7" name="Picture 156">
            <a:extLst>
              <a:ext uri="{FF2B5EF4-FFF2-40B4-BE49-F238E27FC236}">
                <a16:creationId xmlns:a16="http://schemas.microsoft.com/office/drawing/2014/main" id="{06585432-15D3-47FF-9EC7-7CFAA1EBFD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51284" y="3298609"/>
            <a:ext cx="1935534" cy="498025"/>
          </a:xfrm>
          <a:prstGeom prst="rect">
            <a:avLst/>
          </a:prstGeom>
        </p:spPr>
      </p:pic>
      <p:pic>
        <p:nvPicPr>
          <p:cNvPr id="160" name="Picture 4" descr="Image result for docker">
            <a:extLst>
              <a:ext uri="{FF2B5EF4-FFF2-40B4-BE49-F238E27FC236}">
                <a16:creationId xmlns:a16="http://schemas.microsoft.com/office/drawing/2014/main" id="{20B12384-9D87-4F61-BB33-B98727D5B90F}"/>
              </a:ext>
            </a:extLst>
          </p:cNvPr>
          <p:cNvPicPr>
            <a:picLocks noChangeAspect="1" noChangeArrowheads="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26500" y="4821537"/>
            <a:ext cx="2380908" cy="808668"/>
          </a:xfrm>
          <a:prstGeom prst="rect">
            <a:avLst/>
          </a:prstGeom>
          <a:noFill/>
          <a:extLst>
            <a:ext uri="{909E8E84-426E-40DD-AFC4-6F175D3DCCD1}">
              <a14:hiddenFill xmlns:a14="http://schemas.microsoft.com/office/drawing/2010/main">
                <a:solidFill>
                  <a:srgbClr val="FFFFFF"/>
                </a:solidFill>
              </a14:hiddenFill>
            </a:ext>
          </a:extLst>
        </p:spPr>
      </p:pic>
      <p:sp>
        <p:nvSpPr>
          <p:cNvPr id="2" name="Chevron 1"/>
          <p:cNvSpPr/>
          <p:nvPr/>
        </p:nvSpPr>
        <p:spPr>
          <a:xfrm>
            <a:off x="8681315" y="3224498"/>
            <a:ext cx="603255" cy="660400"/>
          </a:xfrm>
          <a:prstGeom prst="chevron">
            <a:avLst/>
          </a:prstGeom>
          <a:solidFill>
            <a:schemeClr val="accent3"/>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167">
              <a:solidFill>
                <a:schemeClr val="tx1"/>
              </a:solidFill>
            </a:endParaRPr>
          </a:p>
        </p:txBody>
      </p:sp>
      <p:pic>
        <p:nvPicPr>
          <p:cNvPr id="1034" name="Picture 10" descr="Related image"/>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8208" y="2790733"/>
            <a:ext cx="3665540" cy="1524865"/>
          </a:xfrm>
          <a:prstGeom prst="rect">
            <a:avLst/>
          </a:prstGeom>
          <a:noFill/>
          <a:extLst>
            <a:ext uri="{909E8E84-426E-40DD-AFC4-6F175D3DCCD1}">
              <a14:hiddenFill xmlns:a14="http://schemas.microsoft.com/office/drawing/2010/main">
                <a:solidFill>
                  <a:srgbClr val="FFFFFF"/>
                </a:solidFill>
              </a14:hiddenFill>
            </a:ext>
          </a:extLst>
        </p:spPr>
      </p:pic>
      <p:sp>
        <p:nvSpPr>
          <p:cNvPr id="51" name="Chevron 50"/>
          <p:cNvSpPr/>
          <p:nvPr/>
        </p:nvSpPr>
        <p:spPr>
          <a:xfrm>
            <a:off x="3153434" y="3224498"/>
            <a:ext cx="603255" cy="660400"/>
          </a:xfrm>
          <a:prstGeom prst="chevron">
            <a:avLst/>
          </a:prstGeom>
          <a:solidFill>
            <a:schemeClr val="accent3"/>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167">
              <a:solidFill>
                <a:schemeClr val="tx1"/>
              </a:solidFill>
            </a:endParaRPr>
          </a:p>
        </p:txBody>
      </p:sp>
      <p:pic>
        <p:nvPicPr>
          <p:cNvPr id="59" name="Picture 58"/>
          <p:cNvPicPr>
            <a:picLocks noChangeAspect="1"/>
          </p:cNvPicPr>
          <p:nvPr/>
        </p:nvPicPr>
        <p:blipFill>
          <a:blip r:embed="rId11">
            <a:clrChange>
              <a:clrFrom>
                <a:srgbClr val="000000"/>
              </a:clrFrom>
              <a:clrTo>
                <a:srgbClr val="000000">
                  <a:alpha val="0"/>
                </a:srgbClr>
              </a:clrTo>
            </a:clrChange>
            <a:grayscl/>
          </a:blip>
          <a:stretch>
            <a:fillRect/>
          </a:stretch>
        </p:blipFill>
        <p:spPr>
          <a:xfrm>
            <a:off x="11112500" y="4919054"/>
            <a:ext cx="796567" cy="690880"/>
          </a:xfrm>
          <a:prstGeom prst="rect">
            <a:avLst/>
          </a:prstGeom>
        </p:spPr>
      </p:pic>
      <p:sp>
        <p:nvSpPr>
          <p:cNvPr id="20" name="Rectangle 19"/>
          <p:cNvSpPr/>
          <p:nvPr/>
        </p:nvSpPr>
        <p:spPr>
          <a:xfrm>
            <a:off x="9115995" y="2311975"/>
            <a:ext cx="2641600" cy="38098"/>
          </a:xfrm>
          <a:prstGeom prst="rect">
            <a:avLst/>
          </a:prstGeom>
          <a:solidFill>
            <a:schemeClr val="tx1">
              <a:lumMod val="65000"/>
              <a:lumOff val="3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73" name="Picture 72"/>
          <p:cNvPicPr>
            <a:picLocks noChangeAspect="1"/>
          </p:cNvPicPr>
          <p:nvPr/>
        </p:nvPicPr>
        <p:blipFill>
          <a:blip r:embed="rId11">
            <a:clrChange>
              <a:clrFrom>
                <a:srgbClr val="000000"/>
              </a:clrFrom>
              <a:clrTo>
                <a:srgbClr val="000000">
                  <a:alpha val="0"/>
                </a:srgbClr>
              </a:clrTo>
            </a:clrChange>
            <a:grayscl/>
          </a:blip>
          <a:stretch>
            <a:fillRect/>
          </a:stretch>
        </p:blipFill>
        <p:spPr>
          <a:xfrm>
            <a:off x="20172285" y="10941338"/>
            <a:ext cx="160315" cy="139044"/>
          </a:xfrm>
          <a:prstGeom prst="rect">
            <a:avLst/>
          </a:prstGeom>
        </p:spPr>
      </p:pic>
      <p:pic>
        <p:nvPicPr>
          <p:cNvPr id="74" name="Picture 24" descr="Image result for cloud foundr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43961" y="3796634"/>
            <a:ext cx="1150178" cy="115017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9920757" y="1748796"/>
            <a:ext cx="641522" cy="271934"/>
          </a:xfrm>
          <a:prstGeom prst="rect">
            <a:avLst/>
          </a:prstGeom>
          <a:noFill/>
        </p:spPr>
        <p:txBody>
          <a:bodyPr wrap="none" rtlCol="0">
            <a:spAutoFit/>
          </a:bodyPr>
          <a:lstStyle/>
          <a:p>
            <a:r>
              <a:rPr lang="en-US" sz="1167" b="1">
                <a:solidFill>
                  <a:schemeClr val="tx1">
                    <a:lumMod val="75000"/>
                    <a:lumOff val="25000"/>
                  </a:schemeClr>
                </a:solidFill>
              </a:rPr>
              <a:t>Target</a:t>
            </a:r>
          </a:p>
        </p:txBody>
      </p:sp>
      <p:sp>
        <p:nvSpPr>
          <p:cNvPr id="76" name="Rectangle 75"/>
          <p:cNvSpPr/>
          <p:nvPr/>
        </p:nvSpPr>
        <p:spPr>
          <a:xfrm>
            <a:off x="437813" y="2310822"/>
            <a:ext cx="2641600" cy="38098"/>
          </a:xfrm>
          <a:prstGeom prst="rect">
            <a:avLst/>
          </a:prstGeom>
          <a:solidFill>
            <a:schemeClr val="tx1">
              <a:lumMod val="65000"/>
              <a:lumOff val="3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167"/>
          </a:p>
        </p:txBody>
      </p:sp>
      <p:sp>
        <p:nvSpPr>
          <p:cNvPr id="77" name="TextBox 76"/>
          <p:cNvSpPr txBox="1"/>
          <p:nvPr/>
        </p:nvSpPr>
        <p:spPr>
          <a:xfrm>
            <a:off x="1066650" y="1748796"/>
            <a:ext cx="691215" cy="271934"/>
          </a:xfrm>
          <a:prstGeom prst="rect">
            <a:avLst/>
          </a:prstGeom>
          <a:noFill/>
        </p:spPr>
        <p:txBody>
          <a:bodyPr wrap="none" rtlCol="0">
            <a:spAutoFit/>
          </a:bodyPr>
          <a:lstStyle/>
          <a:p>
            <a:r>
              <a:rPr lang="en-US" sz="1167" b="1">
                <a:solidFill>
                  <a:schemeClr val="tx1">
                    <a:lumMod val="75000"/>
                    <a:lumOff val="25000"/>
                  </a:schemeClr>
                </a:solidFill>
              </a:rPr>
              <a:t>Source</a:t>
            </a:r>
          </a:p>
        </p:txBody>
      </p:sp>
      <p:sp>
        <p:nvSpPr>
          <p:cNvPr id="22" name="TextBox 21"/>
          <p:cNvSpPr txBox="1"/>
          <p:nvPr/>
        </p:nvSpPr>
        <p:spPr>
          <a:xfrm>
            <a:off x="437814" y="2677938"/>
            <a:ext cx="3018458" cy="2401235"/>
          </a:xfrm>
          <a:prstGeom prst="rect">
            <a:avLst/>
          </a:prstGeom>
          <a:noFill/>
        </p:spPr>
        <p:txBody>
          <a:bodyPr wrap="square" rtlCol="0">
            <a:spAutoFit/>
          </a:bodyPr>
          <a:lstStyle/>
          <a:p>
            <a:pPr marL="380985" indent="-380985">
              <a:buFont typeface="Arial" panose="020B0604020202020204" pitchFamily="34" charset="0"/>
              <a:buChar char="•"/>
            </a:pPr>
            <a:r>
              <a:rPr lang="en-US" sz="1667" b="1"/>
              <a:t>Virtual Machines</a:t>
            </a:r>
          </a:p>
          <a:p>
            <a:pPr marL="380985" indent="-380985">
              <a:buFont typeface="Arial" panose="020B0604020202020204" pitchFamily="34" charset="0"/>
              <a:buChar char="•"/>
            </a:pPr>
            <a:r>
              <a:rPr lang="en-US" sz="1667" b="1"/>
              <a:t>Cloned Workloads</a:t>
            </a:r>
          </a:p>
          <a:p>
            <a:pPr marL="380985" indent="-380985">
              <a:buFont typeface="Arial" panose="020B0604020202020204" pitchFamily="34" charset="0"/>
              <a:buChar char="•"/>
            </a:pPr>
            <a:r>
              <a:rPr lang="en-US" sz="1667" b="1"/>
              <a:t>Applications</a:t>
            </a:r>
          </a:p>
          <a:p>
            <a:pPr marL="380985" indent="-380985">
              <a:buFont typeface="Arial" panose="020B0604020202020204" pitchFamily="34" charset="0"/>
              <a:buChar char="•"/>
            </a:pPr>
            <a:r>
              <a:rPr lang="en-US" sz="1667" b="1"/>
              <a:t>Traditional DC</a:t>
            </a:r>
          </a:p>
          <a:p>
            <a:pPr marL="380985" indent="-380985">
              <a:buFont typeface="Arial" panose="020B0604020202020204" pitchFamily="34" charset="0"/>
              <a:buChar char="•"/>
            </a:pPr>
            <a:r>
              <a:rPr lang="en-US" sz="1667" b="1"/>
              <a:t>Migration Factory</a:t>
            </a:r>
          </a:p>
          <a:p>
            <a:pPr marL="380985" indent="-380985">
              <a:buFont typeface="Arial" panose="020B0604020202020204" pitchFamily="34" charset="0"/>
              <a:buChar char="•"/>
            </a:pPr>
            <a:r>
              <a:rPr lang="en-US" sz="1667" b="1"/>
              <a:t>Middleware</a:t>
            </a:r>
          </a:p>
          <a:p>
            <a:pPr marL="380985" indent="-380985">
              <a:buFont typeface="Arial" panose="020B0604020202020204" pitchFamily="34" charset="0"/>
              <a:buChar char="•"/>
            </a:pPr>
            <a:r>
              <a:rPr lang="en-US" sz="1667" b="1"/>
              <a:t>GitHub Projects</a:t>
            </a:r>
          </a:p>
          <a:p>
            <a:pPr marL="380985" indent="-380985">
              <a:buFont typeface="Arial" panose="020B0604020202020204" pitchFamily="34" charset="0"/>
              <a:buChar char="•"/>
            </a:pPr>
            <a:r>
              <a:rPr lang="en-US" sz="1667" b="1"/>
              <a:t>Azure/AWS Workloads</a:t>
            </a:r>
          </a:p>
          <a:p>
            <a:pPr marL="380985" indent="-380985">
              <a:buFont typeface="Arial" panose="020B0604020202020204" pitchFamily="34" charset="0"/>
              <a:buChar char="•"/>
            </a:pPr>
            <a:r>
              <a:rPr lang="en-US" sz="1667" b="1"/>
              <a:t>Modernization Program</a:t>
            </a:r>
          </a:p>
        </p:txBody>
      </p:sp>
      <p:sp>
        <p:nvSpPr>
          <p:cNvPr id="3" name="Title 2">
            <a:extLst>
              <a:ext uri="{FF2B5EF4-FFF2-40B4-BE49-F238E27FC236}">
                <a16:creationId xmlns:a16="http://schemas.microsoft.com/office/drawing/2014/main" id="{CC1D8D06-8111-714A-90CA-E428448D1DCF}"/>
              </a:ext>
            </a:extLst>
          </p:cNvPr>
          <p:cNvSpPr>
            <a:spLocks noGrp="1"/>
          </p:cNvSpPr>
          <p:nvPr>
            <p:ph type="title"/>
          </p:nvPr>
        </p:nvSpPr>
        <p:spPr/>
        <p:txBody>
          <a:bodyPr/>
          <a:lstStyle/>
          <a:p>
            <a:r>
              <a:rPr lang="en-US"/>
              <a:t>DXC Factory Fabric - Automated Agile Factory Transformation</a:t>
            </a:r>
            <a:endParaRPr lang="de-DE"/>
          </a:p>
        </p:txBody>
      </p:sp>
      <p:pic>
        <p:nvPicPr>
          <p:cNvPr id="1026" name="Picture 2" descr="Image result for aws logo">
            <a:extLst>
              <a:ext uri="{FF2B5EF4-FFF2-40B4-BE49-F238E27FC236}">
                <a16:creationId xmlns:a16="http://schemas.microsoft.com/office/drawing/2014/main" id="{9C4D02CB-291A-47C6-824E-57A0ABDBEA75}"/>
              </a:ext>
            </a:extLst>
          </p:cNvPr>
          <p:cNvPicPr>
            <a:picLocks noChangeAspect="1" noChangeArrowheads="1"/>
          </p:cNvPicPr>
          <p:nvPr/>
        </p:nvPicPr>
        <p:blipFill>
          <a:blip r:embed="rId13">
            <a:biLevel thresh="75000"/>
            <a:extLst>
              <a:ext uri="{28A0092B-C50C-407E-A947-70E740481C1C}">
                <a14:useLocalDpi xmlns:a14="http://schemas.microsoft.com/office/drawing/2010/main" val="0"/>
              </a:ext>
            </a:extLst>
          </a:blip>
          <a:srcRect/>
          <a:stretch>
            <a:fillRect/>
          </a:stretch>
        </p:blipFill>
        <p:spPr bwMode="auto">
          <a:xfrm>
            <a:off x="9191786" y="2432964"/>
            <a:ext cx="1020281" cy="7915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logo">
            <a:extLst>
              <a:ext uri="{FF2B5EF4-FFF2-40B4-BE49-F238E27FC236}">
                <a16:creationId xmlns:a16="http://schemas.microsoft.com/office/drawing/2014/main" id="{6526963A-EB73-4DE3-A63E-063F6A08A361}"/>
              </a:ext>
            </a:extLst>
          </p:cNvPr>
          <p:cNvPicPr>
            <a:picLocks noChangeAspect="1" noChangeArrowheads="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10351084" y="2454454"/>
            <a:ext cx="1617338" cy="808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075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ymbol zastępczy tekstu 5">
            <a:extLst>
              <a:ext uri="{FF2B5EF4-FFF2-40B4-BE49-F238E27FC236}">
                <a16:creationId xmlns:a16="http://schemas.microsoft.com/office/drawing/2014/main" id="{0F6E762A-8CA1-42CC-8F01-9EFCD3E7B10F}"/>
              </a:ext>
            </a:extLst>
          </p:cNvPr>
          <p:cNvSpPr txBox="1">
            <a:spLocks/>
          </p:cNvSpPr>
          <p:nvPr/>
        </p:nvSpPr>
        <p:spPr>
          <a:xfrm>
            <a:off x="518905" y="1105904"/>
            <a:ext cx="2433491" cy="454917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spcAft>
                <a:spcPts val="0"/>
              </a:spcAft>
              <a:buClr>
                <a:schemeClr val="accent1"/>
              </a:buClr>
              <a:buFont typeface="Wingdings" panose="05000000000000000000" pitchFamily="2" charset="2"/>
              <a:buNone/>
              <a:defRPr sz="1400" kern="1200">
                <a:solidFill>
                  <a:schemeClr val="accent1"/>
                </a:solidFill>
                <a:latin typeface="+mj-lt"/>
                <a:ea typeface="+mn-ea"/>
                <a:cs typeface="+mn-cs"/>
              </a:defRPr>
            </a:lvl1pPr>
            <a:lvl2pPr marL="715963" indent="-2587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1168400" indent="-254000"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1611313" indent="-261938" algn="l" defTabSz="914400" rtl="0" eaLnBrk="1" latinLnBrk="0" hangingPunct="1">
              <a:lnSpc>
                <a:spcPct val="130000"/>
              </a:lnSpc>
              <a:spcBef>
                <a:spcPts val="300"/>
              </a:spcBef>
              <a:spcAft>
                <a:spcPts val="300"/>
              </a:spcAft>
              <a:buClr>
                <a:schemeClr val="accent1"/>
              </a:buClr>
              <a:buFont typeface="Open Sans" panose="020B0606030504020204" pitchFamily="34" charset="0"/>
              <a:buChar char="-"/>
              <a:defRPr sz="1050" kern="1200">
                <a:solidFill>
                  <a:schemeClr val="tx1"/>
                </a:solidFill>
                <a:latin typeface="+mn-lt"/>
                <a:ea typeface="+mn-ea"/>
                <a:cs typeface="+mn-cs"/>
              </a:defRPr>
            </a:lvl4pPr>
            <a:lvl5pPr marL="2063750" indent="-2714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sz="1100">
                <a:solidFill>
                  <a:schemeClr val="tx1"/>
                </a:solidFill>
                <a:latin typeface="+mn-lt"/>
                <a:cs typeface="Calibri" panose="020F0502020204030204" pitchFamily="34" charset="0"/>
              </a:rPr>
              <a:t>A Lean Portfolio Management Squad manages the product backlog, performs rapid assessments, and prioritizes and initially populates the sprint backlogs. The various Execution Squads work the sprint backlogs in an iterative, agile manner.</a:t>
            </a:r>
          </a:p>
          <a:p>
            <a:pPr>
              <a:spcAft>
                <a:spcPts val="600"/>
              </a:spcAft>
            </a:pPr>
            <a:endParaRPr lang="en-US" sz="1100">
              <a:solidFill>
                <a:schemeClr val="tx1"/>
              </a:solidFill>
              <a:latin typeface="+mn-lt"/>
              <a:cs typeface="Calibri" panose="020F0502020204030204" pitchFamily="34" charset="0"/>
            </a:endParaRPr>
          </a:p>
          <a:p>
            <a:pPr>
              <a:spcAft>
                <a:spcPts val="600"/>
              </a:spcAft>
            </a:pPr>
            <a:r>
              <a:rPr lang="en-US" sz="1100">
                <a:solidFill>
                  <a:schemeClr val="tx1"/>
                </a:solidFill>
                <a:latin typeface="+mn-lt"/>
                <a:cs typeface="Calibri" panose="020F0502020204030204" pitchFamily="34" charset="0"/>
              </a:rPr>
              <a:t>Prior to the first Execution Squad undertaking work, the following prerequisites are met:</a:t>
            </a:r>
          </a:p>
          <a:p>
            <a:pPr marL="171450" indent="-171450">
              <a:spcAft>
                <a:spcPts val="600"/>
              </a:spcAft>
              <a:buFont typeface="Arial" panose="020B0604020202020204" pitchFamily="34" charset="0"/>
              <a:buChar char="•"/>
            </a:pPr>
            <a:r>
              <a:rPr lang="en-US" sz="1100">
                <a:solidFill>
                  <a:schemeClr val="tx1"/>
                </a:solidFill>
                <a:latin typeface="+mn-lt"/>
                <a:cs typeface="Calibri" panose="020F0502020204030204" pitchFamily="34" charset="0"/>
              </a:rPr>
              <a:t>Change control agreed</a:t>
            </a:r>
          </a:p>
          <a:p>
            <a:pPr marL="171450" indent="-171450">
              <a:spcAft>
                <a:spcPts val="600"/>
              </a:spcAft>
              <a:buFont typeface="Arial" panose="020B0604020202020204" pitchFamily="34" charset="0"/>
              <a:buChar char="•"/>
            </a:pPr>
            <a:r>
              <a:rPr lang="en-US" sz="1100">
                <a:solidFill>
                  <a:schemeClr val="tx1"/>
                </a:solidFill>
                <a:latin typeface="+mn-lt"/>
                <a:cs typeface="Calibri" panose="020F0502020204030204" pitchFamily="34" charset="0"/>
              </a:rPr>
              <a:t>Commitment from client</a:t>
            </a:r>
          </a:p>
          <a:p>
            <a:pPr marL="171450" indent="-171450">
              <a:spcAft>
                <a:spcPts val="600"/>
              </a:spcAft>
              <a:buFont typeface="Arial" panose="020B0604020202020204" pitchFamily="34" charset="0"/>
              <a:buChar char="•"/>
            </a:pPr>
            <a:r>
              <a:rPr lang="en-US" sz="1100">
                <a:solidFill>
                  <a:schemeClr val="tx1"/>
                </a:solidFill>
                <a:latin typeface="+mn-lt"/>
                <a:cs typeface="Calibri" panose="020F0502020204030204" pitchFamily="34" charset="0"/>
              </a:rPr>
              <a:t>Landing zone(s) ready</a:t>
            </a:r>
          </a:p>
          <a:p>
            <a:pPr marL="171450" indent="-171450">
              <a:spcAft>
                <a:spcPts val="600"/>
              </a:spcAft>
              <a:buFont typeface="Arial" panose="020B0604020202020204" pitchFamily="34" charset="0"/>
              <a:buChar char="•"/>
            </a:pPr>
            <a:r>
              <a:rPr lang="en-US" sz="1100">
                <a:solidFill>
                  <a:schemeClr val="tx1"/>
                </a:solidFill>
                <a:latin typeface="+mn-lt"/>
                <a:cs typeface="Calibri" panose="020F0502020204030204" pitchFamily="34" charset="0"/>
              </a:rPr>
              <a:t>Network ready</a:t>
            </a:r>
          </a:p>
          <a:p>
            <a:pPr>
              <a:spcAft>
                <a:spcPts val="600"/>
              </a:spcAft>
            </a:pPr>
            <a:endParaRPr lang="en-US" sz="1100">
              <a:solidFill>
                <a:schemeClr val="tx1"/>
              </a:solidFill>
              <a:latin typeface="+mn-lt"/>
              <a:cs typeface="Calibri" panose="020F0502020204030204" pitchFamily="34" charset="0"/>
            </a:endParaRPr>
          </a:p>
          <a:p>
            <a:pPr>
              <a:spcAft>
                <a:spcPts val="600"/>
              </a:spcAft>
            </a:pPr>
            <a:r>
              <a:rPr lang="en-US" sz="1100">
                <a:solidFill>
                  <a:schemeClr val="tx1"/>
                </a:solidFill>
                <a:latin typeface="+mn-lt"/>
                <a:cs typeface="Calibri" panose="020F0502020204030204" pitchFamily="34" charset="0"/>
              </a:rPr>
              <a:t>At the end of each sprint, transformed applications are deployed, tested, signed off, transitioned, and made ready to run.</a:t>
            </a:r>
          </a:p>
        </p:txBody>
      </p:sp>
      <p:grpSp>
        <p:nvGrpSpPr>
          <p:cNvPr id="5" name="Group 4">
            <a:extLst>
              <a:ext uri="{FF2B5EF4-FFF2-40B4-BE49-F238E27FC236}">
                <a16:creationId xmlns:a16="http://schemas.microsoft.com/office/drawing/2014/main" id="{94B80A55-C16C-42A7-8B14-C8529E1AF8C8}"/>
              </a:ext>
            </a:extLst>
          </p:cNvPr>
          <p:cNvGrpSpPr/>
          <p:nvPr/>
        </p:nvGrpSpPr>
        <p:grpSpPr>
          <a:xfrm>
            <a:off x="3520065" y="533136"/>
            <a:ext cx="6687570" cy="5761027"/>
            <a:chOff x="3275137" y="548108"/>
            <a:chExt cx="6687570" cy="5761027"/>
          </a:xfrm>
        </p:grpSpPr>
        <p:grpSp>
          <p:nvGrpSpPr>
            <p:cNvPr id="79" name="Group 2879">
              <a:extLst>
                <a:ext uri="{FF2B5EF4-FFF2-40B4-BE49-F238E27FC236}">
                  <a16:creationId xmlns:a16="http://schemas.microsoft.com/office/drawing/2014/main" id="{27EFBB5B-710D-4C00-B604-2729F2EECB8F}"/>
                </a:ext>
              </a:extLst>
            </p:cNvPr>
            <p:cNvGrpSpPr/>
            <p:nvPr/>
          </p:nvGrpSpPr>
          <p:grpSpPr>
            <a:xfrm>
              <a:off x="3275137" y="548108"/>
              <a:ext cx="6687570" cy="5761027"/>
              <a:chOff x="3930164" y="657730"/>
              <a:chExt cx="8025084" cy="6913232"/>
            </a:xfrm>
          </p:grpSpPr>
          <p:grpSp>
            <p:nvGrpSpPr>
              <p:cNvPr id="80" name="Group 281">
                <a:extLst>
                  <a:ext uri="{FF2B5EF4-FFF2-40B4-BE49-F238E27FC236}">
                    <a16:creationId xmlns:a16="http://schemas.microsoft.com/office/drawing/2014/main" id="{1CB30C99-07D5-4C73-9E04-9E3472782CB3}"/>
                  </a:ext>
                </a:extLst>
              </p:cNvPr>
              <p:cNvGrpSpPr/>
              <p:nvPr/>
            </p:nvGrpSpPr>
            <p:grpSpPr>
              <a:xfrm>
                <a:off x="3930164" y="657730"/>
                <a:ext cx="8025084" cy="6913232"/>
                <a:chOff x="810468" y="613642"/>
                <a:chExt cx="8025084" cy="6913232"/>
              </a:xfrm>
            </p:grpSpPr>
            <p:sp>
              <p:nvSpPr>
                <p:cNvPr id="270" name="Rectangle: Rounded Corners 15">
                  <a:extLst>
                    <a:ext uri="{FF2B5EF4-FFF2-40B4-BE49-F238E27FC236}">
                      <a16:creationId xmlns:a16="http://schemas.microsoft.com/office/drawing/2014/main" id="{1369F4E2-004B-4976-8229-FC7E9F0E6FAE}"/>
                    </a:ext>
                  </a:extLst>
                </p:cNvPr>
                <p:cNvSpPr/>
                <p:nvPr/>
              </p:nvSpPr>
              <p:spPr>
                <a:xfrm>
                  <a:off x="812621" y="909839"/>
                  <a:ext cx="8022930" cy="605923"/>
                </a:xfrm>
                <a:prstGeom prst="roundRect">
                  <a:avLst>
                    <a:gd name="adj" fmla="val 50000"/>
                  </a:avLst>
                </a:prstGeom>
                <a:solidFill>
                  <a:srgbClr val="D9D9D9"/>
                </a:solidFill>
                <a:ln w="19050">
                  <a:solidFill>
                    <a:srgbClr val="00C9FF"/>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63">
                    <a:defRPr/>
                  </a:pPr>
                  <a:endParaRPr lang="en-US">
                    <a:solidFill>
                      <a:srgbClr val="000000"/>
                    </a:solidFill>
                    <a:latin typeface="Arial"/>
                  </a:endParaRPr>
                </a:p>
              </p:txBody>
            </p:sp>
            <p:sp>
              <p:nvSpPr>
                <p:cNvPr id="271" name="TextBox 63">
                  <a:extLst>
                    <a:ext uri="{FF2B5EF4-FFF2-40B4-BE49-F238E27FC236}">
                      <a16:creationId xmlns:a16="http://schemas.microsoft.com/office/drawing/2014/main" id="{58D85CCB-54F4-4C7A-BD9B-A4D1B9DED8B7}"/>
                    </a:ext>
                  </a:extLst>
                </p:cNvPr>
                <p:cNvSpPr txBox="1"/>
                <p:nvPr/>
              </p:nvSpPr>
              <p:spPr>
                <a:xfrm>
                  <a:off x="1671730" y="1008896"/>
                  <a:ext cx="989712" cy="498598"/>
                </a:xfrm>
                <a:prstGeom prst="rect">
                  <a:avLst/>
                </a:prstGeom>
                <a:noFill/>
              </p:spPr>
              <p:txBody>
                <a:bodyPr wrap="square" rtlCol="0">
                  <a:spAutoFit/>
                </a:bodyPr>
                <a:lstStyle/>
                <a:p>
                  <a:pPr defTabSz="914363">
                    <a:defRPr/>
                  </a:pPr>
                  <a:r>
                    <a:rPr lang="en-US" sz="700">
                      <a:solidFill>
                        <a:srgbClr val="000000"/>
                      </a:solidFill>
                      <a:latin typeface="Arial"/>
                    </a:rPr>
                    <a:t>Lean Portfolio Management Squad </a:t>
                  </a:r>
                </a:p>
              </p:txBody>
            </p:sp>
            <p:sp>
              <p:nvSpPr>
                <p:cNvPr id="272" name="TextBox 64">
                  <a:extLst>
                    <a:ext uri="{FF2B5EF4-FFF2-40B4-BE49-F238E27FC236}">
                      <a16:creationId xmlns:a16="http://schemas.microsoft.com/office/drawing/2014/main" id="{A6637687-48E0-4F8D-9146-2D2AC8CA1348}"/>
                    </a:ext>
                  </a:extLst>
                </p:cNvPr>
                <p:cNvSpPr txBox="1"/>
                <p:nvPr/>
              </p:nvSpPr>
              <p:spPr>
                <a:xfrm>
                  <a:off x="986231" y="1021010"/>
                  <a:ext cx="634568" cy="369332"/>
                </a:xfrm>
                <a:prstGeom prst="rect">
                  <a:avLst/>
                </a:prstGeom>
                <a:noFill/>
              </p:spPr>
              <p:txBody>
                <a:bodyPr wrap="square" rtlCol="0">
                  <a:spAutoFit/>
                </a:bodyPr>
                <a:lstStyle/>
                <a:p>
                  <a:pPr defTabSz="914363">
                    <a:defRPr/>
                  </a:pPr>
                  <a:r>
                    <a:rPr lang="en-US" sz="700">
                      <a:solidFill>
                        <a:srgbClr val="000000"/>
                      </a:solidFill>
                      <a:latin typeface="Arial"/>
                    </a:rPr>
                    <a:t>Product Backlog</a:t>
                  </a:r>
                  <a:endParaRPr lang="en-US" sz="1050">
                    <a:solidFill>
                      <a:srgbClr val="000000"/>
                    </a:solidFill>
                    <a:latin typeface="Arial"/>
                  </a:endParaRPr>
                </a:p>
              </p:txBody>
            </p:sp>
            <p:cxnSp>
              <p:nvCxnSpPr>
                <p:cNvPr id="273" name="Straight Connector 65">
                  <a:extLst>
                    <a:ext uri="{FF2B5EF4-FFF2-40B4-BE49-F238E27FC236}">
                      <a16:creationId xmlns:a16="http://schemas.microsoft.com/office/drawing/2014/main" id="{075CDFE3-8C48-46CB-9350-B8C846E9ADE7}"/>
                    </a:ext>
                  </a:extLst>
                </p:cNvPr>
                <p:cNvCxnSpPr>
                  <a:cxnSpLocks/>
                </p:cNvCxnSpPr>
                <p:nvPr/>
              </p:nvCxnSpPr>
              <p:spPr>
                <a:xfrm>
                  <a:off x="2531568" y="804318"/>
                  <a:ext cx="0" cy="6164515"/>
                </a:xfrm>
                <a:prstGeom prst="line">
                  <a:avLst/>
                </a:prstGeom>
                <a:ln w="38100" cap="sq">
                  <a:solidFill>
                    <a:srgbClr val="64FF00"/>
                  </a:solidFill>
                </a:ln>
              </p:spPr>
              <p:style>
                <a:lnRef idx="1">
                  <a:schemeClr val="accent1"/>
                </a:lnRef>
                <a:fillRef idx="0">
                  <a:schemeClr val="accent1"/>
                </a:fillRef>
                <a:effectRef idx="0">
                  <a:schemeClr val="accent1"/>
                </a:effectRef>
                <a:fontRef idx="minor">
                  <a:schemeClr val="lt1"/>
                </a:fontRef>
              </p:style>
            </p:cxnSp>
            <p:sp>
              <p:nvSpPr>
                <p:cNvPr id="274" name="Arrow: Right 95">
                  <a:extLst>
                    <a:ext uri="{FF2B5EF4-FFF2-40B4-BE49-F238E27FC236}">
                      <a16:creationId xmlns:a16="http://schemas.microsoft.com/office/drawing/2014/main" id="{F473B199-EB49-4A8C-A1E4-0AF6DDF77CC1}"/>
                    </a:ext>
                  </a:extLst>
                </p:cNvPr>
                <p:cNvSpPr/>
                <p:nvPr/>
              </p:nvSpPr>
              <p:spPr>
                <a:xfrm>
                  <a:off x="3967476" y="6855878"/>
                  <a:ext cx="4868076" cy="670996"/>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275" name="TextBox 67">
                  <a:extLst>
                    <a:ext uri="{FF2B5EF4-FFF2-40B4-BE49-F238E27FC236}">
                      <a16:creationId xmlns:a16="http://schemas.microsoft.com/office/drawing/2014/main" id="{E11DD80B-D4AE-4DD5-97E7-6BBD7E6A3873}"/>
                    </a:ext>
                  </a:extLst>
                </p:cNvPr>
                <p:cNvSpPr txBox="1"/>
                <p:nvPr/>
              </p:nvSpPr>
              <p:spPr>
                <a:xfrm>
                  <a:off x="5392994" y="6968833"/>
                  <a:ext cx="2763163" cy="443198"/>
                </a:xfrm>
                <a:prstGeom prst="rect">
                  <a:avLst/>
                </a:prstGeom>
                <a:noFill/>
              </p:spPr>
              <p:txBody>
                <a:bodyPr wrap="square" rtlCol="0">
                  <a:spAutoFit/>
                </a:bodyPr>
                <a:lstStyle/>
                <a:p>
                  <a:pPr defTabSz="914363">
                    <a:defRPr/>
                  </a:pPr>
                  <a:r>
                    <a:rPr lang="en-US">
                      <a:solidFill>
                        <a:srgbClr val="FFFFFF"/>
                      </a:solidFill>
                      <a:latin typeface="Arial"/>
                    </a:rPr>
                    <a:t>Transition to Boeing</a:t>
                  </a:r>
                </a:p>
              </p:txBody>
            </p:sp>
            <p:cxnSp>
              <p:nvCxnSpPr>
                <p:cNvPr id="276" name="Straight Connector 68">
                  <a:extLst>
                    <a:ext uri="{FF2B5EF4-FFF2-40B4-BE49-F238E27FC236}">
                      <a16:creationId xmlns:a16="http://schemas.microsoft.com/office/drawing/2014/main" id="{9DD4E845-7438-42F4-B0E4-08E2E3F53365}"/>
                    </a:ext>
                  </a:extLst>
                </p:cNvPr>
                <p:cNvCxnSpPr>
                  <a:cxnSpLocks/>
                </p:cNvCxnSpPr>
                <p:nvPr/>
              </p:nvCxnSpPr>
              <p:spPr>
                <a:xfrm>
                  <a:off x="3947052" y="1496412"/>
                  <a:ext cx="25720" cy="5823349"/>
                </a:xfrm>
                <a:prstGeom prst="line">
                  <a:avLst/>
                </a:prstGeom>
                <a:ln w="6350" cap="sq">
                  <a:solidFill>
                    <a:srgbClr val="000000"/>
                  </a:solidFill>
                </a:ln>
              </p:spPr>
              <p:style>
                <a:lnRef idx="1">
                  <a:schemeClr val="accent1"/>
                </a:lnRef>
                <a:fillRef idx="0">
                  <a:schemeClr val="accent1"/>
                </a:fillRef>
                <a:effectRef idx="0">
                  <a:schemeClr val="accent1"/>
                </a:effectRef>
                <a:fontRef idx="minor">
                  <a:schemeClr val="lt1"/>
                </a:fontRef>
              </p:style>
            </p:cxnSp>
            <p:cxnSp>
              <p:nvCxnSpPr>
                <p:cNvPr id="277" name="Straight Connector 69">
                  <a:extLst>
                    <a:ext uri="{FF2B5EF4-FFF2-40B4-BE49-F238E27FC236}">
                      <a16:creationId xmlns:a16="http://schemas.microsoft.com/office/drawing/2014/main" id="{5A52223D-F6D0-4FAB-861B-7EB0B4220CE8}"/>
                    </a:ext>
                  </a:extLst>
                </p:cNvPr>
                <p:cNvCxnSpPr>
                  <a:cxnSpLocks/>
                </p:cNvCxnSpPr>
                <p:nvPr/>
              </p:nvCxnSpPr>
              <p:spPr>
                <a:xfrm flipH="1">
                  <a:off x="5360476" y="1496412"/>
                  <a:ext cx="32519" cy="5601129"/>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278" name="Straight Connector 70">
                  <a:extLst>
                    <a:ext uri="{FF2B5EF4-FFF2-40B4-BE49-F238E27FC236}">
                      <a16:creationId xmlns:a16="http://schemas.microsoft.com/office/drawing/2014/main" id="{6C6026CC-56EE-4188-83E0-D38AC01DA73C}"/>
                    </a:ext>
                  </a:extLst>
                </p:cNvPr>
                <p:cNvCxnSpPr>
                  <a:cxnSpLocks/>
                </p:cNvCxnSpPr>
                <p:nvPr/>
              </p:nvCxnSpPr>
              <p:spPr>
                <a:xfrm>
                  <a:off x="6716062" y="1496412"/>
                  <a:ext cx="46006" cy="5601129"/>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279" name="Straight Connector 71">
                  <a:extLst>
                    <a:ext uri="{FF2B5EF4-FFF2-40B4-BE49-F238E27FC236}">
                      <a16:creationId xmlns:a16="http://schemas.microsoft.com/office/drawing/2014/main" id="{552A8517-FADB-4F7D-8262-5BC99AC97CBD}"/>
                    </a:ext>
                  </a:extLst>
                </p:cNvPr>
                <p:cNvCxnSpPr>
                  <a:cxnSpLocks/>
                </p:cNvCxnSpPr>
                <p:nvPr/>
              </p:nvCxnSpPr>
              <p:spPr>
                <a:xfrm flipH="1">
                  <a:off x="8155068" y="1496412"/>
                  <a:ext cx="1088" cy="5601129"/>
                </a:xfrm>
                <a:prstGeom prst="line">
                  <a:avLst/>
                </a:prstGeom>
                <a:ln w="6350" cap="sq"/>
              </p:spPr>
              <p:style>
                <a:lnRef idx="1">
                  <a:schemeClr val="accent1"/>
                </a:lnRef>
                <a:fillRef idx="0">
                  <a:schemeClr val="accent1"/>
                </a:fillRef>
                <a:effectRef idx="0">
                  <a:schemeClr val="accent1"/>
                </a:effectRef>
                <a:fontRef idx="minor">
                  <a:schemeClr val="lt1"/>
                </a:fontRef>
              </p:style>
            </p:cxnSp>
            <p:sp>
              <p:nvSpPr>
                <p:cNvPr id="281" name="Arrow: Right 101">
                  <a:extLst>
                    <a:ext uri="{FF2B5EF4-FFF2-40B4-BE49-F238E27FC236}">
                      <a16:creationId xmlns:a16="http://schemas.microsoft.com/office/drawing/2014/main" id="{7D46CAAC-30ED-4A54-B017-2CC70693477C}"/>
                    </a:ext>
                  </a:extLst>
                </p:cNvPr>
                <p:cNvSpPr/>
                <p:nvPr/>
              </p:nvSpPr>
              <p:spPr>
                <a:xfrm>
                  <a:off x="812621" y="3149485"/>
                  <a:ext cx="1743132" cy="290456"/>
                </a:xfrm>
                <a:prstGeom prst="rightArrow">
                  <a:avLst/>
                </a:prstGeom>
                <a:solidFill>
                  <a:srgbClr val="64FF00"/>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282" name="Oval 74">
                  <a:extLst>
                    <a:ext uri="{FF2B5EF4-FFF2-40B4-BE49-F238E27FC236}">
                      <a16:creationId xmlns:a16="http://schemas.microsoft.com/office/drawing/2014/main" id="{45DF4711-5943-4C93-8B2C-DD26176CC1E3}"/>
                    </a:ext>
                  </a:extLst>
                </p:cNvPr>
                <p:cNvSpPr/>
                <p:nvPr/>
              </p:nvSpPr>
              <p:spPr>
                <a:xfrm>
                  <a:off x="2706618" y="2069550"/>
                  <a:ext cx="1114734" cy="1094060"/>
                </a:xfrm>
                <a:prstGeom prst="ellipse">
                  <a:avLst/>
                </a:prstGeom>
                <a:solidFill>
                  <a:srgbClr val="D9D9D9"/>
                </a:solidFill>
                <a:ln w="38100">
                  <a:solidFill>
                    <a:srgbClr val="FFED00"/>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800">
                      <a:solidFill>
                        <a:srgbClr val="000000"/>
                      </a:solidFill>
                      <a:latin typeface="Arial"/>
                    </a:rPr>
                    <a:t>High Value,</a:t>
                  </a:r>
                </a:p>
                <a:p>
                  <a:pPr algn="ctr" defTabSz="914363">
                    <a:defRPr/>
                  </a:pPr>
                  <a:r>
                    <a:rPr lang="en-US" sz="800">
                      <a:solidFill>
                        <a:srgbClr val="000000"/>
                      </a:solidFill>
                      <a:latin typeface="Arial"/>
                    </a:rPr>
                    <a:t>Low Risk</a:t>
                  </a:r>
                </a:p>
              </p:txBody>
            </p:sp>
            <p:sp>
              <p:nvSpPr>
                <p:cNvPr id="283" name="Arrow: Right 120">
                  <a:extLst>
                    <a:ext uri="{FF2B5EF4-FFF2-40B4-BE49-F238E27FC236}">
                      <a16:creationId xmlns:a16="http://schemas.microsoft.com/office/drawing/2014/main" id="{8FC5EC44-4C51-4574-A940-09F3B34ED504}"/>
                    </a:ext>
                  </a:extLst>
                </p:cNvPr>
                <p:cNvSpPr/>
                <p:nvPr/>
              </p:nvSpPr>
              <p:spPr>
                <a:xfrm>
                  <a:off x="2552963" y="3149485"/>
                  <a:ext cx="1394089" cy="290456"/>
                </a:xfrm>
                <a:prstGeom prst="rightArrow">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284" name="Oval 76">
                  <a:extLst>
                    <a:ext uri="{FF2B5EF4-FFF2-40B4-BE49-F238E27FC236}">
                      <a16:creationId xmlns:a16="http://schemas.microsoft.com/office/drawing/2014/main" id="{3A252C6C-9040-41FA-AC6F-7127293ABE49}"/>
                    </a:ext>
                  </a:extLst>
                </p:cNvPr>
                <p:cNvSpPr/>
                <p:nvPr/>
              </p:nvSpPr>
              <p:spPr>
                <a:xfrm>
                  <a:off x="4126427" y="2069550"/>
                  <a:ext cx="1114734" cy="1094060"/>
                </a:xfrm>
                <a:prstGeom prst="ellipse">
                  <a:avLst/>
                </a:prstGeom>
                <a:solidFill>
                  <a:srgbClr val="D9D9D9"/>
                </a:solidFill>
                <a:ln w="38100">
                  <a:solidFill>
                    <a:srgbClr val="FFED00"/>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800">
                      <a:solidFill>
                        <a:srgbClr val="000000"/>
                      </a:solidFill>
                      <a:latin typeface="Arial"/>
                    </a:rPr>
                    <a:t>High Value,</a:t>
                  </a:r>
                </a:p>
                <a:p>
                  <a:pPr algn="ctr" defTabSz="914363">
                    <a:defRPr/>
                  </a:pPr>
                  <a:r>
                    <a:rPr lang="en-US" sz="800">
                      <a:solidFill>
                        <a:srgbClr val="000000"/>
                      </a:solidFill>
                      <a:latin typeface="Arial"/>
                    </a:rPr>
                    <a:t>Medium Risk</a:t>
                  </a:r>
                </a:p>
              </p:txBody>
            </p:sp>
            <p:sp>
              <p:nvSpPr>
                <p:cNvPr id="285" name="Arrow: Right 122">
                  <a:extLst>
                    <a:ext uri="{FF2B5EF4-FFF2-40B4-BE49-F238E27FC236}">
                      <a16:creationId xmlns:a16="http://schemas.microsoft.com/office/drawing/2014/main" id="{2442995C-13C9-4589-B8E3-4202C11B44E0}"/>
                    </a:ext>
                  </a:extLst>
                </p:cNvPr>
                <p:cNvSpPr/>
                <p:nvPr/>
              </p:nvSpPr>
              <p:spPr>
                <a:xfrm>
                  <a:off x="3955706" y="3149485"/>
                  <a:ext cx="1419810" cy="290456"/>
                </a:xfrm>
                <a:prstGeom prst="rightArrow">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286" name="Oval 78">
                  <a:extLst>
                    <a:ext uri="{FF2B5EF4-FFF2-40B4-BE49-F238E27FC236}">
                      <a16:creationId xmlns:a16="http://schemas.microsoft.com/office/drawing/2014/main" id="{A0C06A8E-932D-4C37-9DF2-F04CE020D395}"/>
                    </a:ext>
                  </a:extLst>
                </p:cNvPr>
                <p:cNvSpPr/>
                <p:nvPr/>
              </p:nvSpPr>
              <p:spPr>
                <a:xfrm>
                  <a:off x="5524178" y="2064967"/>
                  <a:ext cx="1114734" cy="1094060"/>
                </a:xfrm>
                <a:prstGeom prst="ellipse">
                  <a:avLst/>
                </a:prstGeom>
                <a:solidFill>
                  <a:srgbClr val="D9D9D9"/>
                </a:solidFill>
                <a:ln w="38100">
                  <a:solidFill>
                    <a:srgbClr val="FFED00"/>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800">
                      <a:solidFill>
                        <a:srgbClr val="000000"/>
                      </a:solidFill>
                      <a:latin typeface="Arial"/>
                    </a:rPr>
                    <a:t>High Value,</a:t>
                  </a:r>
                </a:p>
                <a:p>
                  <a:pPr algn="ctr" defTabSz="914363">
                    <a:defRPr/>
                  </a:pPr>
                  <a:r>
                    <a:rPr lang="en-US" sz="800">
                      <a:solidFill>
                        <a:srgbClr val="000000"/>
                      </a:solidFill>
                      <a:latin typeface="Arial"/>
                    </a:rPr>
                    <a:t>Medium Risk</a:t>
                  </a:r>
                </a:p>
              </p:txBody>
            </p:sp>
            <p:sp>
              <p:nvSpPr>
                <p:cNvPr id="287" name="Arrow: Right 124">
                  <a:extLst>
                    <a:ext uri="{FF2B5EF4-FFF2-40B4-BE49-F238E27FC236}">
                      <a16:creationId xmlns:a16="http://schemas.microsoft.com/office/drawing/2014/main" id="{FE211085-D6A4-48F1-B685-3C6A38879879}"/>
                    </a:ext>
                  </a:extLst>
                </p:cNvPr>
                <p:cNvSpPr/>
                <p:nvPr/>
              </p:nvSpPr>
              <p:spPr>
                <a:xfrm>
                  <a:off x="5375516" y="3144902"/>
                  <a:ext cx="1356083" cy="290456"/>
                </a:xfrm>
                <a:prstGeom prst="rightArrow">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288" name="Oval 80">
                  <a:extLst>
                    <a:ext uri="{FF2B5EF4-FFF2-40B4-BE49-F238E27FC236}">
                      <a16:creationId xmlns:a16="http://schemas.microsoft.com/office/drawing/2014/main" id="{C2C554CD-9C9D-41AA-A115-0613018C9C25}"/>
                    </a:ext>
                  </a:extLst>
                </p:cNvPr>
                <p:cNvSpPr/>
                <p:nvPr/>
              </p:nvSpPr>
              <p:spPr>
                <a:xfrm>
                  <a:off x="6915723" y="2064967"/>
                  <a:ext cx="1114734" cy="1094060"/>
                </a:xfrm>
                <a:prstGeom prst="ellipse">
                  <a:avLst/>
                </a:prstGeom>
                <a:solidFill>
                  <a:srgbClr val="D9D9D9"/>
                </a:solidFill>
                <a:ln w="38100">
                  <a:solidFill>
                    <a:srgbClr val="FFED00"/>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800">
                      <a:solidFill>
                        <a:srgbClr val="000000"/>
                      </a:solidFill>
                      <a:latin typeface="Arial"/>
                    </a:rPr>
                    <a:t>High Value,</a:t>
                  </a:r>
                </a:p>
                <a:p>
                  <a:pPr algn="ctr" defTabSz="914363">
                    <a:defRPr/>
                  </a:pPr>
                  <a:r>
                    <a:rPr lang="en-US" sz="800">
                      <a:solidFill>
                        <a:srgbClr val="000000"/>
                      </a:solidFill>
                      <a:latin typeface="Arial"/>
                    </a:rPr>
                    <a:t>High Risk</a:t>
                  </a:r>
                </a:p>
              </p:txBody>
            </p:sp>
            <p:sp>
              <p:nvSpPr>
                <p:cNvPr id="289" name="Arrow: Right 126">
                  <a:extLst>
                    <a:ext uri="{FF2B5EF4-FFF2-40B4-BE49-F238E27FC236}">
                      <a16:creationId xmlns:a16="http://schemas.microsoft.com/office/drawing/2014/main" id="{68A9CBBB-A7FA-4E1B-8581-17B520404A43}"/>
                    </a:ext>
                  </a:extLst>
                </p:cNvPr>
                <p:cNvSpPr/>
                <p:nvPr/>
              </p:nvSpPr>
              <p:spPr>
                <a:xfrm>
                  <a:off x="6740254" y="3144902"/>
                  <a:ext cx="1415904" cy="290456"/>
                </a:xfrm>
                <a:prstGeom prst="rightArrow">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290" name="Oval 82">
                  <a:extLst>
                    <a:ext uri="{FF2B5EF4-FFF2-40B4-BE49-F238E27FC236}">
                      <a16:creationId xmlns:a16="http://schemas.microsoft.com/office/drawing/2014/main" id="{14484F4F-9E5D-4D96-8828-CD3ED57A320F}"/>
                    </a:ext>
                  </a:extLst>
                </p:cNvPr>
                <p:cNvSpPr/>
                <p:nvPr/>
              </p:nvSpPr>
              <p:spPr>
                <a:xfrm>
                  <a:off x="4126427" y="3823046"/>
                  <a:ext cx="1114734" cy="1094060"/>
                </a:xfrm>
                <a:prstGeom prst="ellipse">
                  <a:avLst/>
                </a:prstGeom>
                <a:solidFill>
                  <a:srgbClr val="D9D9D9"/>
                </a:solidFill>
                <a:ln w="38100">
                  <a:solidFill>
                    <a:srgbClr val="FFED00"/>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800">
                      <a:solidFill>
                        <a:srgbClr val="000000"/>
                      </a:solidFill>
                      <a:latin typeface="Arial"/>
                    </a:rPr>
                    <a:t>High Value,</a:t>
                  </a:r>
                </a:p>
                <a:p>
                  <a:pPr algn="ctr" defTabSz="914363">
                    <a:defRPr/>
                  </a:pPr>
                  <a:r>
                    <a:rPr lang="en-US" sz="800">
                      <a:solidFill>
                        <a:srgbClr val="000000"/>
                      </a:solidFill>
                      <a:latin typeface="Arial"/>
                    </a:rPr>
                    <a:t>Low Risk</a:t>
                  </a:r>
                </a:p>
              </p:txBody>
            </p:sp>
            <p:sp>
              <p:nvSpPr>
                <p:cNvPr id="291" name="Arrow: Right 128">
                  <a:extLst>
                    <a:ext uri="{FF2B5EF4-FFF2-40B4-BE49-F238E27FC236}">
                      <a16:creationId xmlns:a16="http://schemas.microsoft.com/office/drawing/2014/main" id="{F1A53ABF-90AA-4CD0-82C7-DB7CE9977BA1}"/>
                    </a:ext>
                  </a:extLst>
                </p:cNvPr>
                <p:cNvSpPr/>
                <p:nvPr/>
              </p:nvSpPr>
              <p:spPr>
                <a:xfrm>
                  <a:off x="3967476" y="4902981"/>
                  <a:ext cx="1399385" cy="290456"/>
                </a:xfrm>
                <a:prstGeom prst="rightArrow">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292" name="Oval 86">
                  <a:extLst>
                    <a:ext uri="{FF2B5EF4-FFF2-40B4-BE49-F238E27FC236}">
                      <a16:creationId xmlns:a16="http://schemas.microsoft.com/office/drawing/2014/main" id="{2F184EF6-DBFA-4A60-AC3C-2F66A1605A89}"/>
                    </a:ext>
                  </a:extLst>
                </p:cNvPr>
                <p:cNvSpPr/>
                <p:nvPr/>
              </p:nvSpPr>
              <p:spPr>
                <a:xfrm>
                  <a:off x="5524178" y="3818463"/>
                  <a:ext cx="1114734" cy="1094060"/>
                </a:xfrm>
                <a:prstGeom prst="ellipse">
                  <a:avLst/>
                </a:prstGeom>
                <a:solidFill>
                  <a:srgbClr val="D9D9D9"/>
                </a:solidFill>
                <a:ln w="38100">
                  <a:solidFill>
                    <a:srgbClr val="FFED00"/>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800">
                      <a:solidFill>
                        <a:srgbClr val="000000"/>
                      </a:solidFill>
                      <a:latin typeface="Arial"/>
                    </a:rPr>
                    <a:t>High Value,</a:t>
                  </a:r>
                </a:p>
                <a:p>
                  <a:pPr algn="ctr" defTabSz="914363">
                    <a:defRPr/>
                  </a:pPr>
                  <a:r>
                    <a:rPr lang="en-US" sz="800">
                      <a:solidFill>
                        <a:srgbClr val="000000"/>
                      </a:solidFill>
                      <a:latin typeface="Arial"/>
                    </a:rPr>
                    <a:t>Low Risk</a:t>
                  </a:r>
                </a:p>
              </p:txBody>
            </p:sp>
            <p:sp>
              <p:nvSpPr>
                <p:cNvPr id="293" name="Arrow: Right 130">
                  <a:extLst>
                    <a:ext uri="{FF2B5EF4-FFF2-40B4-BE49-F238E27FC236}">
                      <a16:creationId xmlns:a16="http://schemas.microsoft.com/office/drawing/2014/main" id="{3E1A3D8B-CE46-49CA-9789-D37F185ED391}"/>
                    </a:ext>
                  </a:extLst>
                </p:cNvPr>
                <p:cNvSpPr/>
                <p:nvPr/>
              </p:nvSpPr>
              <p:spPr>
                <a:xfrm>
                  <a:off x="5370522" y="4898398"/>
                  <a:ext cx="1361077" cy="290456"/>
                </a:xfrm>
                <a:prstGeom prst="rightArrow">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294" name="Oval 88">
                  <a:extLst>
                    <a:ext uri="{FF2B5EF4-FFF2-40B4-BE49-F238E27FC236}">
                      <a16:creationId xmlns:a16="http://schemas.microsoft.com/office/drawing/2014/main" id="{D5D77C10-307B-4398-882A-1DCEF142E3AB}"/>
                    </a:ext>
                  </a:extLst>
                </p:cNvPr>
                <p:cNvSpPr/>
                <p:nvPr/>
              </p:nvSpPr>
              <p:spPr>
                <a:xfrm>
                  <a:off x="6915723" y="3818463"/>
                  <a:ext cx="1114734" cy="1094060"/>
                </a:xfrm>
                <a:prstGeom prst="ellipse">
                  <a:avLst/>
                </a:prstGeom>
                <a:solidFill>
                  <a:srgbClr val="D9D9D9"/>
                </a:solidFill>
                <a:ln w="38100">
                  <a:solidFill>
                    <a:srgbClr val="FFED00"/>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800">
                      <a:solidFill>
                        <a:srgbClr val="000000"/>
                      </a:solidFill>
                      <a:latin typeface="Arial"/>
                    </a:rPr>
                    <a:t>High Value,</a:t>
                  </a:r>
                </a:p>
                <a:p>
                  <a:pPr algn="ctr" defTabSz="914363">
                    <a:defRPr/>
                  </a:pPr>
                  <a:r>
                    <a:rPr lang="en-US" sz="800">
                      <a:solidFill>
                        <a:srgbClr val="000000"/>
                      </a:solidFill>
                      <a:latin typeface="Arial"/>
                    </a:rPr>
                    <a:t>Medium Risk</a:t>
                  </a:r>
                </a:p>
              </p:txBody>
            </p:sp>
            <p:sp>
              <p:nvSpPr>
                <p:cNvPr id="295" name="Arrow: Right 132">
                  <a:extLst>
                    <a:ext uri="{FF2B5EF4-FFF2-40B4-BE49-F238E27FC236}">
                      <a16:creationId xmlns:a16="http://schemas.microsoft.com/office/drawing/2014/main" id="{072B89F0-EDAD-4E49-841E-5AE21E34C83E}"/>
                    </a:ext>
                  </a:extLst>
                </p:cNvPr>
                <p:cNvSpPr/>
                <p:nvPr/>
              </p:nvSpPr>
              <p:spPr>
                <a:xfrm>
                  <a:off x="6745722" y="4898398"/>
                  <a:ext cx="1410435" cy="290456"/>
                </a:xfrm>
                <a:prstGeom prst="rightArrow">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296" name="Oval 90">
                  <a:extLst>
                    <a:ext uri="{FF2B5EF4-FFF2-40B4-BE49-F238E27FC236}">
                      <a16:creationId xmlns:a16="http://schemas.microsoft.com/office/drawing/2014/main" id="{D513F15B-2E57-467D-9C89-8842FCF120DB}"/>
                    </a:ext>
                  </a:extLst>
                </p:cNvPr>
                <p:cNvSpPr/>
                <p:nvPr/>
              </p:nvSpPr>
              <p:spPr>
                <a:xfrm>
                  <a:off x="5524178" y="5553252"/>
                  <a:ext cx="1114734" cy="1094060"/>
                </a:xfrm>
                <a:prstGeom prst="ellipse">
                  <a:avLst/>
                </a:prstGeom>
                <a:solidFill>
                  <a:srgbClr val="D9D9D9"/>
                </a:solidFill>
                <a:ln w="38100">
                  <a:solidFill>
                    <a:srgbClr val="FFED00"/>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800">
                      <a:solidFill>
                        <a:srgbClr val="000000"/>
                      </a:solidFill>
                      <a:latin typeface="Arial"/>
                    </a:rPr>
                    <a:t>High Value,</a:t>
                  </a:r>
                </a:p>
                <a:p>
                  <a:pPr algn="ctr" defTabSz="914363">
                    <a:defRPr/>
                  </a:pPr>
                  <a:r>
                    <a:rPr lang="en-US" sz="800">
                      <a:solidFill>
                        <a:srgbClr val="000000"/>
                      </a:solidFill>
                      <a:latin typeface="Arial"/>
                    </a:rPr>
                    <a:t>Low Risk</a:t>
                  </a:r>
                </a:p>
              </p:txBody>
            </p:sp>
            <p:sp>
              <p:nvSpPr>
                <p:cNvPr id="297" name="Arrow: Right 134">
                  <a:extLst>
                    <a:ext uri="{FF2B5EF4-FFF2-40B4-BE49-F238E27FC236}">
                      <a16:creationId xmlns:a16="http://schemas.microsoft.com/office/drawing/2014/main" id="{F98ECEF4-EDB6-43B6-93C3-DCE98F5C6223}"/>
                    </a:ext>
                  </a:extLst>
                </p:cNvPr>
                <p:cNvSpPr/>
                <p:nvPr/>
              </p:nvSpPr>
              <p:spPr>
                <a:xfrm>
                  <a:off x="5370522" y="6633187"/>
                  <a:ext cx="1394089" cy="290456"/>
                </a:xfrm>
                <a:prstGeom prst="rightArrow">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298" name="Oval 92">
                  <a:extLst>
                    <a:ext uri="{FF2B5EF4-FFF2-40B4-BE49-F238E27FC236}">
                      <a16:creationId xmlns:a16="http://schemas.microsoft.com/office/drawing/2014/main" id="{3ABA4F5F-C974-4E91-99E8-93A7A9523187}"/>
                    </a:ext>
                  </a:extLst>
                </p:cNvPr>
                <p:cNvSpPr/>
                <p:nvPr/>
              </p:nvSpPr>
              <p:spPr>
                <a:xfrm>
                  <a:off x="6915723" y="5553252"/>
                  <a:ext cx="1114734" cy="1094060"/>
                </a:xfrm>
                <a:prstGeom prst="ellipse">
                  <a:avLst/>
                </a:prstGeom>
                <a:solidFill>
                  <a:srgbClr val="D9D9D9"/>
                </a:solidFill>
                <a:ln w="38100">
                  <a:solidFill>
                    <a:srgbClr val="FFED00"/>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800">
                      <a:solidFill>
                        <a:srgbClr val="000000"/>
                      </a:solidFill>
                      <a:latin typeface="Arial"/>
                    </a:rPr>
                    <a:t>High Value,</a:t>
                  </a:r>
                </a:p>
                <a:p>
                  <a:pPr algn="ctr" defTabSz="914363">
                    <a:defRPr/>
                  </a:pPr>
                  <a:r>
                    <a:rPr lang="en-US" sz="800">
                      <a:solidFill>
                        <a:srgbClr val="000000"/>
                      </a:solidFill>
                      <a:latin typeface="Arial"/>
                    </a:rPr>
                    <a:t>Medium Risk</a:t>
                  </a:r>
                </a:p>
              </p:txBody>
            </p:sp>
            <p:sp>
              <p:nvSpPr>
                <p:cNvPr id="299" name="Arrow: Right 136">
                  <a:extLst>
                    <a:ext uri="{FF2B5EF4-FFF2-40B4-BE49-F238E27FC236}">
                      <a16:creationId xmlns:a16="http://schemas.microsoft.com/office/drawing/2014/main" id="{2AC4C840-03FA-4E96-B531-8D7261AB9F7E}"/>
                    </a:ext>
                  </a:extLst>
                </p:cNvPr>
                <p:cNvSpPr/>
                <p:nvPr/>
              </p:nvSpPr>
              <p:spPr>
                <a:xfrm>
                  <a:off x="6762068" y="6633187"/>
                  <a:ext cx="1394089" cy="290456"/>
                </a:xfrm>
                <a:prstGeom prst="rightArrow">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300" name="Arrow: Right 33">
                  <a:extLst>
                    <a:ext uri="{FF2B5EF4-FFF2-40B4-BE49-F238E27FC236}">
                      <a16:creationId xmlns:a16="http://schemas.microsoft.com/office/drawing/2014/main" id="{102FD62C-6267-409A-90E5-A43DF991938B}"/>
                    </a:ext>
                  </a:extLst>
                </p:cNvPr>
                <p:cNvSpPr/>
                <p:nvPr/>
              </p:nvSpPr>
              <p:spPr>
                <a:xfrm rot="2538589">
                  <a:off x="3549537" y="2111123"/>
                  <a:ext cx="154184" cy="183028"/>
                </a:xfrm>
                <a:prstGeom prst="rightArrow">
                  <a:avLst/>
                </a:prstGeom>
                <a:solidFill>
                  <a:srgbClr val="FFED00"/>
                </a:solidFill>
                <a:ln>
                  <a:solidFill>
                    <a:schemeClr val="accent3">
                      <a:lumMod val="50000"/>
                    </a:schemeClr>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301" name="Arrow: Right 137">
                  <a:extLst>
                    <a:ext uri="{FF2B5EF4-FFF2-40B4-BE49-F238E27FC236}">
                      <a16:creationId xmlns:a16="http://schemas.microsoft.com/office/drawing/2014/main" id="{6693403D-218D-4F07-BA36-FFCA986D4924}"/>
                    </a:ext>
                  </a:extLst>
                </p:cNvPr>
                <p:cNvSpPr/>
                <p:nvPr/>
              </p:nvSpPr>
              <p:spPr>
                <a:xfrm rot="2165248">
                  <a:off x="4953538" y="2111329"/>
                  <a:ext cx="154184" cy="183028"/>
                </a:xfrm>
                <a:prstGeom prst="rightArrow">
                  <a:avLst/>
                </a:prstGeom>
                <a:solidFill>
                  <a:srgbClr val="FFED00"/>
                </a:solidFill>
                <a:ln>
                  <a:solidFill>
                    <a:schemeClr val="accent3">
                      <a:lumMod val="50000"/>
                    </a:schemeClr>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302" name="Arrow: Right 138">
                  <a:extLst>
                    <a:ext uri="{FF2B5EF4-FFF2-40B4-BE49-F238E27FC236}">
                      <a16:creationId xmlns:a16="http://schemas.microsoft.com/office/drawing/2014/main" id="{9AC4FBDC-E8FB-4F84-A607-E5D37B091D94}"/>
                    </a:ext>
                  </a:extLst>
                </p:cNvPr>
                <p:cNvSpPr/>
                <p:nvPr/>
              </p:nvSpPr>
              <p:spPr>
                <a:xfrm rot="2165248">
                  <a:off x="6358952" y="2110055"/>
                  <a:ext cx="154184" cy="183028"/>
                </a:xfrm>
                <a:prstGeom prst="rightArrow">
                  <a:avLst/>
                </a:prstGeom>
                <a:solidFill>
                  <a:srgbClr val="FFED00"/>
                </a:solidFill>
                <a:ln>
                  <a:solidFill>
                    <a:schemeClr val="accent3">
                      <a:lumMod val="50000"/>
                    </a:schemeClr>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303" name="Arrow: Right 139">
                  <a:extLst>
                    <a:ext uri="{FF2B5EF4-FFF2-40B4-BE49-F238E27FC236}">
                      <a16:creationId xmlns:a16="http://schemas.microsoft.com/office/drawing/2014/main" id="{9F33DCD7-4356-4E24-8760-AC75817AD30B}"/>
                    </a:ext>
                  </a:extLst>
                </p:cNvPr>
                <p:cNvSpPr/>
                <p:nvPr/>
              </p:nvSpPr>
              <p:spPr>
                <a:xfrm rot="2165248">
                  <a:off x="7749410" y="2110056"/>
                  <a:ext cx="154184" cy="183028"/>
                </a:xfrm>
                <a:prstGeom prst="rightArrow">
                  <a:avLst/>
                </a:prstGeom>
                <a:solidFill>
                  <a:srgbClr val="FFED00"/>
                </a:solidFill>
                <a:ln>
                  <a:solidFill>
                    <a:schemeClr val="accent3">
                      <a:lumMod val="50000"/>
                    </a:schemeClr>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304" name="Arrow: Right 141">
                  <a:extLst>
                    <a:ext uri="{FF2B5EF4-FFF2-40B4-BE49-F238E27FC236}">
                      <a16:creationId xmlns:a16="http://schemas.microsoft.com/office/drawing/2014/main" id="{3A45BF02-A8DB-4995-9863-1874220618E2}"/>
                    </a:ext>
                  </a:extLst>
                </p:cNvPr>
                <p:cNvSpPr/>
                <p:nvPr/>
              </p:nvSpPr>
              <p:spPr>
                <a:xfrm rot="2165248">
                  <a:off x="4953538" y="3863462"/>
                  <a:ext cx="154184" cy="183028"/>
                </a:xfrm>
                <a:prstGeom prst="rightArrow">
                  <a:avLst/>
                </a:prstGeom>
                <a:solidFill>
                  <a:srgbClr val="FFED00"/>
                </a:solidFill>
                <a:ln>
                  <a:solidFill>
                    <a:schemeClr val="accent3">
                      <a:lumMod val="50000"/>
                    </a:schemeClr>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305" name="Arrow: Right 142">
                  <a:extLst>
                    <a:ext uri="{FF2B5EF4-FFF2-40B4-BE49-F238E27FC236}">
                      <a16:creationId xmlns:a16="http://schemas.microsoft.com/office/drawing/2014/main" id="{279079D7-C7BD-4140-8510-EA6E98D77DAD}"/>
                    </a:ext>
                  </a:extLst>
                </p:cNvPr>
                <p:cNvSpPr/>
                <p:nvPr/>
              </p:nvSpPr>
              <p:spPr>
                <a:xfrm rot="2165248">
                  <a:off x="6358952" y="3862188"/>
                  <a:ext cx="154184" cy="183028"/>
                </a:xfrm>
                <a:prstGeom prst="rightArrow">
                  <a:avLst/>
                </a:prstGeom>
                <a:solidFill>
                  <a:srgbClr val="FFED00"/>
                </a:solidFill>
                <a:ln>
                  <a:solidFill>
                    <a:schemeClr val="accent3">
                      <a:lumMod val="50000"/>
                    </a:schemeClr>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306" name="Arrow: Right 143">
                  <a:extLst>
                    <a:ext uri="{FF2B5EF4-FFF2-40B4-BE49-F238E27FC236}">
                      <a16:creationId xmlns:a16="http://schemas.microsoft.com/office/drawing/2014/main" id="{4634DB89-9F12-4590-9DED-2847638A7592}"/>
                    </a:ext>
                  </a:extLst>
                </p:cNvPr>
                <p:cNvSpPr/>
                <p:nvPr/>
              </p:nvSpPr>
              <p:spPr>
                <a:xfrm rot="2165248">
                  <a:off x="7749410" y="3862189"/>
                  <a:ext cx="154184" cy="183028"/>
                </a:xfrm>
                <a:prstGeom prst="rightArrow">
                  <a:avLst/>
                </a:prstGeom>
                <a:solidFill>
                  <a:srgbClr val="FFED00"/>
                </a:solidFill>
                <a:ln>
                  <a:solidFill>
                    <a:schemeClr val="accent3">
                      <a:lumMod val="50000"/>
                    </a:schemeClr>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307" name="Arrow: Right 144">
                  <a:extLst>
                    <a:ext uri="{FF2B5EF4-FFF2-40B4-BE49-F238E27FC236}">
                      <a16:creationId xmlns:a16="http://schemas.microsoft.com/office/drawing/2014/main" id="{C2CDFBE3-CB8D-43CC-B7E4-0C83B60C8DCE}"/>
                    </a:ext>
                  </a:extLst>
                </p:cNvPr>
                <p:cNvSpPr/>
                <p:nvPr/>
              </p:nvSpPr>
              <p:spPr>
                <a:xfrm rot="2165248">
                  <a:off x="6358952" y="5591259"/>
                  <a:ext cx="154184" cy="183028"/>
                </a:xfrm>
                <a:prstGeom prst="rightArrow">
                  <a:avLst/>
                </a:prstGeom>
                <a:solidFill>
                  <a:srgbClr val="FFED00"/>
                </a:solidFill>
                <a:ln>
                  <a:solidFill>
                    <a:schemeClr val="accent3">
                      <a:lumMod val="50000"/>
                    </a:schemeClr>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308" name="Arrow: Right 145">
                  <a:extLst>
                    <a:ext uri="{FF2B5EF4-FFF2-40B4-BE49-F238E27FC236}">
                      <a16:creationId xmlns:a16="http://schemas.microsoft.com/office/drawing/2014/main" id="{A07F2E02-11F3-47C2-BD75-95551C9292CF}"/>
                    </a:ext>
                  </a:extLst>
                </p:cNvPr>
                <p:cNvSpPr/>
                <p:nvPr/>
              </p:nvSpPr>
              <p:spPr>
                <a:xfrm rot="2165248">
                  <a:off x="7749410" y="5591260"/>
                  <a:ext cx="154184" cy="183028"/>
                </a:xfrm>
                <a:prstGeom prst="rightArrow">
                  <a:avLst/>
                </a:prstGeom>
                <a:solidFill>
                  <a:srgbClr val="FFED00"/>
                </a:solidFill>
                <a:ln>
                  <a:solidFill>
                    <a:schemeClr val="accent3">
                      <a:lumMod val="50000"/>
                    </a:schemeClr>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309" name="Arrow: Right 146">
                  <a:extLst>
                    <a:ext uri="{FF2B5EF4-FFF2-40B4-BE49-F238E27FC236}">
                      <a16:creationId xmlns:a16="http://schemas.microsoft.com/office/drawing/2014/main" id="{68A1083C-347E-4C1B-8D25-69EEE7BAD2A7}"/>
                    </a:ext>
                  </a:extLst>
                </p:cNvPr>
                <p:cNvSpPr/>
                <p:nvPr/>
              </p:nvSpPr>
              <p:spPr>
                <a:xfrm>
                  <a:off x="7430451" y="820843"/>
                  <a:ext cx="154184" cy="183028"/>
                </a:xfrm>
                <a:prstGeom prst="rightArrow">
                  <a:avLst/>
                </a:prstGeom>
                <a:solidFill>
                  <a:srgbClr val="00C9FF"/>
                </a:solidFill>
                <a:ln>
                  <a:solidFill>
                    <a:srgbClr val="00C9FF"/>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310" name="TextBox 109">
                  <a:extLst>
                    <a:ext uri="{FF2B5EF4-FFF2-40B4-BE49-F238E27FC236}">
                      <a16:creationId xmlns:a16="http://schemas.microsoft.com/office/drawing/2014/main" id="{CAFE6322-B132-4ADD-AD87-A527F315DA0A}"/>
                    </a:ext>
                  </a:extLst>
                </p:cNvPr>
                <p:cNvSpPr txBox="1"/>
                <p:nvPr/>
              </p:nvSpPr>
              <p:spPr>
                <a:xfrm>
                  <a:off x="2679667" y="1483154"/>
                  <a:ext cx="1182455" cy="240066"/>
                </a:xfrm>
                <a:prstGeom prst="rect">
                  <a:avLst/>
                </a:prstGeom>
                <a:noFill/>
              </p:spPr>
              <p:txBody>
                <a:bodyPr wrap="square" rtlCol="0">
                  <a:spAutoFit/>
                </a:bodyPr>
                <a:lstStyle/>
                <a:p>
                  <a:pPr defTabSz="914363">
                    <a:defRPr/>
                  </a:pPr>
                  <a:r>
                    <a:rPr lang="en-US" sz="700">
                      <a:solidFill>
                        <a:srgbClr val="000000"/>
                      </a:solidFill>
                    </a:rPr>
                    <a:t>Execution Squad 1</a:t>
                  </a:r>
                  <a:endParaRPr lang="en-US" sz="1050">
                    <a:solidFill>
                      <a:srgbClr val="000000"/>
                    </a:solidFill>
                  </a:endParaRPr>
                </a:p>
              </p:txBody>
            </p:sp>
            <p:sp>
              <p:nvSpPr>
                <p:cNvPr id="311" name="TextBox 110">
                  <a:extLst>
                    <a:ext uri="{FF2B5EF4-FFF2-40B4-BE49-F238E27FC236}">
                      <a16:creationId xmlns:a16="http://schemas.microsoft.com/office/drawing/2014/main" id="{4E78C376-DCCA-4DF7-904A-25C058FAC2AF}"/>
                    </a:ext>
                  </a:extLst>
                </p:cNvPr>
                <p:cNvSpPr txBox="1"/>
                <p:nvPr/>
              </p:nvSpPr>
              <p:spPr>
                <a:xfrm>
                  <a:off x="4024741" y="1493720"/>
                  <a:ext cx="1149977" cy="240066"/>
                </a:xfrm>
                <a:prstGeom prst="rect">
                  <a:avLst/>
                </a:prstGeom>
                <a:noFill/>
              </p:spPr>
              <p:txBody>
                <a:bodyPr wrap="square" rtlCol="0">
                  <a:spAutoFit/>
                </a:bodyPr>
                <a:lstStyle/>
                <a:p>
                  <a:pPr defTabSz="914363">
                    <a:defRPr/>
                  </a:pPr>
                  <a:r>
                    <a:rPr lang="en-US" sz="700">
                      <a:solidFill>
                        <a:srgbClr val="000000"/>
                      </a:solidFill>
                    </a:rPr>
                    <a:t>Execution Squad 1</a:t>
                  </a:r>
                  <a:endParaRPr lang="en-US" sz="1050">
                    <a:solidFill>
                      <a:srgbClr val="000000"/>
                    </a:solidFill>
                  </a:endParaRPr>
                </a:p>
              </p:txBody>
            </p:sp>
            <p:sp>
              <p:nvSpPr>
                <p:cNvPr id="312" name="TextBox 111">
                  <a:extLst>
                    <a:ext uri="{FF2B5EF4-FFF2-40B4-BE49-F238E27FC236}">
                      <a16:creationId xmlns:a16="http://schemas.microsoft.com/office/drawing/2014/main" id="{B2993836-1446-4A4D-9749-7452A5E4ABF8}"/>
                    </a:ext>
                  </a:extLst>
                </p:cNvPr>
                <p:cNvSpPr txBox="1"/>
                <p:nvPr/>
              </p:nvSpPr>
              <p:spPr>
                <a:xfrm>
                  <a:off x="5467811" y="1483644"/>
                  <a:ext cx="1149977" cy="240066"/>
                </a:xfrm>
                <a:prstGeom prst="rect">
                  <a:avLst/>
                </a:prstGeom>
                <a:noFill/>
              </p:spPr>
              <p:txBody>
                <a:bodyPr wrap="square" rtlCol="0">
                  <a:spAutoFit/>
                </a:bodyPr>
                <a:lstStyle/>
                <a:p>
                  <a:pPr defTabSz="914363">
                    <a:defRPr/>
                  </a:pPr>
                  <a:r>
                    <a:rPr lang="en-US" sz="700">
                      <a:solidFill>
                        <a:srgbClr val="000000"/>
                      </a:solidFill>
                    </a:rPr>
                    <a:t>Execution Squad 1</a:t>
                  </a:r>
                  <a:endParaRPr lang="en-US" sz="1050">
                    <a:solidFill>
                      <a:srgbClr val="000000"/>
                    </a:solidFill>
                  </a:endParaRPr>
                </a:p>
              </p:txBody>
            </p:sp>
            <p:sp>
              <p:nvSpPr>
                <p:cNvPr id="313" name="TextBox 112">
                  <a:extLst>
                    <a:ext uri="{FF2B5EF4-FFF2-40B4-BE49-F238E27FC236}">
                      <a16:creationId xmlns:a16="http://schemas.microsoft.com/office/drawing/2014/main" id="{83A75375-C019-434D-A807-68A9AF0565C9}"/>
                    </a:ext>
                  </a:extLst>
                </p:cNvPr>
                <p:cNvSpPr txBox="1"/>
                <p:nvPr/>
              </p:nvSpPr>
              <p:spPr>
                <a:xfrm>
                  <a:off x="6857216" y="1493720"/>
                  <a:ext cx="1149977" cy="240066"/>
                </a:xfrm>
                <a:prstGeom prst="rect">
                  <a:avLst/>
                </a:prstGeom>
                <a:noFill/>
              </p:spPr>
              <p:txBody>
                <a:bodyPr wrap="square" rtlCol="0">
                  <a:spAutoFit/>
                </a:bodyPr>
                <a:lstStyle/>
                <a:p>
                  <a:pPr defTabSz="914363">
                    <a:defRPr/>
                  </a:pPr>
                  <a:r>
                    <a:rPr lang="en-US" sz="700">
                      <a:solidFill>
                        <a:srgbClr val="000000"/>
                      </a:solidFill>
                    </a:rPr>
                    <a:t>Execution Squad 1</a:t>
                  </a:r>
                  <a:endParaRPr lang="en-US" sz="1050">
                    <a:solidFill>
                      <a:srgbClr val="000000"/>
                    </a:solidFill>
                  </a:endParaRPr>
                </a:p>
              </p:txBody>
            </p:sp>
            <p:sp>
              <p:nvSpPr>
                <p:cNvPr id="314" name="TextBox 113">
                  <a:extLst>
                    <a:ext uri="{FF2B5EF4-FFF2-40B4-BE49-F238E27FC236}">
                      <a16:creationId xmlns:a16="http://schemas.microsoft.com/office/drawing/2014/main" id="{9CC39D24-B251-4082-9874-1398FA821C26}"/>
                    </a:ext>
                  </a:extLst>
                </p:cNvPr>
                <p:cNvSpPr txBox="1"/>
                <p:nvPr/>
              </p:nvSpPr>
              <p:spPr>
                <a:xfrm>
                  <a:off x="4123016" y="3365539"/>
                  <a:ext cx="1149977" cy="240066"/>
                </a:xfrm>
                <a:prstGeom prst="rect">
                  <a:avLst/>
                </a:prstGeom>
                <a:noFill/>
              </p:spPr>
              <p:txBody>
                <a:bodyPr wrap="square" rtlCol="0">
                  <a:spAutoFit/>
                </a:bodyPr>
                <a:lstStyle/>
                <a:p>
                  <a:pPr defTabSz="914363">
                    <a:defRPr/>
                  </a:pPr>
                  <a:r>
                    <a:rPr lang="en-US" sz="700">
                      <a:solidFill>
                        <a:srgbClr val="000000"/>
                      </a:solidFill>
                    </a:rPr>
                    <a:t>Execution Squad 2</a:t>
                  </a:r>
                  <a:endParaRPr lang="en-US" sz="1050">
                    <a:solidFill>
                      <a:srgbClr val="000000"/>
                    </a:solidFill>
                  </a:endParaRPr>
                </a:p>
              </p:txBody>
            </p:sp>
            <p:sp>
              <p:nvSpPr>
                <p:cNvPr id="315" name="TextBox 114">
                  <a:extLst>
                    <a:ext uri="{FF2B5EF4-FFF2-40B4-BE49-F238E27FC236}">
                      <a16:creationId xmlns:a16="http://schemas.microsoft.com/office/drawing/2014/main" id="{B8A37128-8639-4C34-A42C-5D3139B01626}"/>
                    </a:ext>
                  </a:extLst>
                </p:cNvPr>
                <p:cNvSpPr txBox="1"/>
                <p:nvPr/>
              </p:nvSpPr>
              <p:spPr>
                <a:xfrm>
                  <a:off x="5566085" y="3355465"/>
                  <a:ext cx="1149977" cy="240066"/>
                </a:xfrm>
                <a:prstGeom prst="rect">
                  <a:avLst/>
                </a:prstGeom>
                <a:noFill/>
              </p:spPr>
              <p:txBody>
                <a:bodyPr wrap="square" rtlCol="0">
                  <a:spAutoFit/>
                </a:bodyPr>
                <a:lstStyle/>
                <a:p>
                  <a:pPr defTabSz="914363">
                    <a:defRPr/>
                  </a:pPr>
                  <a:r>
                    <a:rPr lang="en-US" sz="700">
                      <a:solidFill>
                        <a:srgbClr val="000000"/>
                      </a:solidFill>
                    </a:rPr>
                    <a:t>Execution Squad 2</a:t>
                  </a:r>
                  <a:endParaRPr lang="en-US" sz="1050">
                    <a:solidFill>
                      <a:srgbClr val="000000"/>
                    </a:solidFill>
                  </a:endParaRPr>
                </a:p>
              </p:txBody>
            </p:sp>
            <p:sp>
              <p:nvSpPr>
                <p:cNvPr id="316" name="TextBox 115">
                  <a:extLst>
                    <a:ext uri="{FF2B5EF4-FFF2-40B4-BE49-F238E27FC236}">
                      <a16:creationId xmlns:a16="http://schemas.microsoft.com/office/drawing/2014/main" id="{48D93917-CCEE-417F-8922-E048ACF3FF61}"/>
                    </a:ext>
                  </a:extLst>
                </p:cNvPr>
                <p:cNvSpPr txBox="1"/>
                <p:nvPr/>
              </p:nvSpPr>
              <p:spPr>
                <a:xfrm>
                  <a:off x="6955490" y="3365539"/>
                  <a:ext cx="1149977" cy="240066"/>
                </a:xfrm>
                <a:prstGeom prst="rect">
                  <a:avLst/>
                </a:prstGeom>
                <a:noFill/>
              </p:spPr>
              <p:txBody>
                <a:bodyPr wrap="square" rtlCol="0">
                  <a:spAutoFit/>
                </a:bodyPr>
                <a:lstStyle/>
                <a:p>
                  <a:pPr defTabSz="914363">
                    <a:defRPr/>
                  </a:pPr>
                  <a:r>
                    <a:rPr lang="en-US" sz="700">
                      <a:solidFill>
                        <a:srgbClr val="000000"/>
                      </a:solidFill>
                    </a:rPr>
                    <a:t>Execution Squad 2</a:t>
                  </a:r>
                  <a:endParaRPr lang="en-US" sz="1050">
                    <a:solidFill>
                      <a:srgbClr val="000000"/>
                    </a:solidFill>
                  </a:endParaRPr>
                </a:p>
              </p:txBody>
            </p:sp>
            <p:sp>
              <p:nvSpPr>
                <p:cNvPr id="317" name="TextBox 116">
                  <a:extLst>
                    <a:ext uri="{FF2B5EF4-FFF2-40B4-BE49-F238E27FC236}">
                      <a16:creationId xmlns:a16="http://schemas.microsoft.com/office/drawing/2014/main" id="{70DEE55A-D1C9-4E25-A95D-8690B0243705}"/>
                    </a:ext>
                  </a:extLst>
                </p:cNvPr>
                <p:cNvSpPr txBox="1"/>
                <p:nvPr/>
              </p:nvSpPr>
              <p:spPr>
                <a:xfrm>
                  <a:off x="5491076" y="5143527"/>
                  <a:ext cx="1149977" cy="240066"/>
                </a:xfrm>
                <a:prstGeom prst="rect">
                  <a:avLst/>
                </a:prstGeom>
                <a:noFill/>
              </p:spPr>
              <p:txBody>
                <a:bodyPr wrap="square" rtlCol="0">
                  <a:spAutoFit/>
                </a:bodyPr>
                <a:lstStyle/>
                <a:p>
                  <a:pPr defTabSz="914363">
                    <a:defRPr/>
                  </a:pPr>
                  <a:r>
                    <a:rPr lang="en-US" sz="700">
                      <a:solidFill>
                        <a:srgbClr val="000000"/>
                      </a:solidFill>
                    </a:rPr>
                    <a:t>Execution Squad 3</a:t>
                  </a:r>
                  <a:endParaRPr lang="en-US" sz="1050">
                    <a:solidFill>
                      <a:srgbClr val="000000"/>
                    </a:solidFill>
                  </a:endParaRPr>
                </a:p>
              </p:txBody>
            </p:sp>
            <p:sp>
              <p:nvSpPr>
                <p:cNvPr id="318" name="TextBox 117">
                  <a:extLst>
                    <a:ext uri="{FF2B5EF4-FFF2-40B4-BE49-F238E27FC236}">
                      <a16:creationId xmlns:a16="http://schemas.microsoft.com/office/drawing/2014/main" id="{71D6D31E-38DC-4E18-B142-BF5235931EDB}"/>
                    </a:ext>
                  </a:extLst>
                </p:cNvPr>
                <p:cNvSpPr txBox="1"/>
                <p:nvPr/>
              </p:nvSpPr>
              <p:spPr>
                <a:xfrm>
                  <a:off x="6880480" y="5153601"/>
                  <a:ext cx="1149977" cy="240066"/>
                </a:xfrm>
                <a:prstGeom prst="rect">
                  <a:avLst/>
                </a:prstGeom>
                <a:noFill/>
              </p:spPr>
              <p:txBody>
                <a:bodyPr wrap="square" rtlCol="0">
                  <a:spAutoFit/>
                </a:bodyPr>
                <a:lstStyle/>
                <a:p>
                  <a:pPr defTabSz="914363">
                    <a:defRPr/>
                  </a:pPr>
                  <a:r>
                    <a:rPr lang="en-US" sz="700">
                      <a:solidFill>
                        <a:srgbClr val="000000"/>
                      </a:solidFill>
                    </a:rPr>
                    <a:t>Execution Squad 3</a:t>
                  </a:r>
                  <a:endParaRPr lang="en-US" sz="1050">
                    <a:solidFill>
                      <a:srgbClr val="000000"/>
                    </a:solidFill>
                  </a:endParaRPr>
                </a:p>
              </p:txBody>
            </p:sp>
            <p:pic>
              <p:nvPicPr>
                <p:cNvPr id="319" name="Graphic 50" descr="Checklist">
                  <a:extLst>
                    <a:ext uri="{FF2B5EF4-FFF2-40B4-BE49-F238E27FC236}">
                      <a16:creationId xmlns:a16="http://schemas.microsoft.com/office/drawing/2014/main" id="{EBC162BC-EA9D-45B5-B241-55D128E18A32}"/>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1785" y="2760060"/>
                  <a:ext cx="435856" cy="435856"/>
                </a:xfrm>
                <a:prstGeom prst="rect">
                  <a:avLst/>
                </a:prstGeom>
              </p:spPr>
            </p:pic>
            <p:pic>
              <p:nvPicPr>
                <p:cNvPr id="320" name="Graphic 242" descr="Checklist">
                  <a:extLst>
                    <a:ext uri="{FF2B5EF4-FFF2-40B4-BE49-F238E27FC236}">
                      <a16:creationId xmlns:a16="http://schemas.microsoft.com/office/drawing/2014/main" id="{CE181B8B-DF46-409B-8465-913C901A96A5}"/>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1246" y="2760060"/>
                  <a:ext cx="435856" cy="435856"/>
                </a:xfrm>
                <a:prstGeom prst="rect">
                  <a:avLst/>
                </a:prstGeom>
              </p:spPr>
            </p:pic>
            <p:pic>
              <p:nvPicPr>
                <p:cNvPr id="321" name="Graphic 243" descr="Checklist">
                  <a:extLst>
                    <a:ext uri="{FF2B5EF4-FFF2-40B4-BE49-F238E27FC236}">
                      <a16:creationId xmlns:a16="http://schemas.microsoft.com/office/drawing/2014/main" id="{CED01EF9-8F76-43E4-A49F-B529DF765CEF}"/>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7509" y="2762223"/>
                  <a:ext cx="435856" cy="435856"/>
                </a:xfrm>
                <a:prstGeom prst="rect">
                  <a:avLst/>
                </a:prstGeom>
              </p:spPr>
            </p:pic>
            <p:pic>
              <p:nvPicPr>
                <p:cNvPr id="322" name="Graphic 244" descr="Checklist">
                  <a:extLst>
                    <a:ext uri="{FF2B5EF4-FFF2-40B4-BE49-F238E27FC236}">
                      <a16:creationId xmlns:a16="http://schemas.microsoft.com/office/drawing/2014/main" id="{815C619C-1D99-4D1F-B5B3-A1936147AF60}"/>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6971" y="2762223"/>
                  <a:ext cx="435856" cy="435856"/>
                </a:xfrm>
                <a:prstGeom prst="rect">
                  <a:avLst/>
                </a:prstGeom>
              </p:spPr>
            </p:pic>
            <p:pic>
              <p:nvPicPr>
                <p:cNvPr id="323" name="Graphic 245" descr="Checklist">
                  <a:extLst>
                    <a:ext uri="{FF2B5EF4-FFF2-40B4-BE49-F238E27FC236}">
                      <a16:creationId xmlns:a16="http://schemas.microsoft.com/office/drawing/2014/main" id="{F3D0E33B-46FB-4CCF-9166-6E39D0ECB42B}"/>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0229" y="4481900"/>
                  <a:ext cx="435856" cy="435856"/>
                </a:xfrm>
                <a:prstGeom prst="rect">
                  <a:avLst/>
                </a:prstGeom>
              </p:spPr>
            </p:pic>
            <p:pic>
              <p:nvPicPr>
                <p:cNvPr id="324" name="Graphic 246" descr="Checklist">
                  <a:extLst>
                    <a:ext uri="{FF2B5EF4-FFF2-40B4-BE49-F238E27FC236}">
                      <a16:creationId xmlns:a16="http://schemas.microsoft.com/office/drawing/2014/main" id="{60F98360-F938-43B2-87CE-8E7476A388DB}"/>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6492" y="4484064"/>
                  <a:ext cx="435856" cy="435856"/>
                </a:xfrm>
                <a:prstGeom prst="rect">
                  <a:avLst/>
                </a:prstGeom>
              </p:spPr>
            </p:pic>
            <p:pic>
              <p:nvPicPr>
                <p:cNvPr id="325" name="Graphic 247" descr="Checklist">
                  <a:extLst>
                    <a:ext uri="{FF2B5EF4-FFF2-40B4-BE49-F238E27FC236}">
                      <a16:creationId xmlns:a16="http://schemas.microsoft.com/office/drawing/2014/main" id="{71038316-EDCA-4F37-95B8-20CDEDEF47C0}"/>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5953" y="4484064"/>
                  <a:ext cx="435856" cy="435856"/>
                </a:xfrm>
                <a:prstGeom prst="rect">
                  <a:avLst/>
                </a:prstGeom>
              </p:spPr>
            </p:pic>
            <p:pic>
              <p:nvPicPr>
                <p:cNvPr id="326" name="Graphic 248" descr="Checklist">
                  <a:extLst>
                    <a:ext uri="{FF2B5EF4-FFF2-40B4-BE49-F238E27FC236}">
                      <a16:creationId xmlns:a16="http://schemas.microsoft.com/office/drawing/2014/main" id="{0218CA15-5BC1-4E15-8515-CBDC351F9CA9}"/>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6492" y="6245599"/>
                  <a:ext cx="435856" cy="435856"/>
                </a:xfrm>
                <a:prstGeom prst="rect">
                  <a:avLst/>
                </a:prstGeom>
              </p:spPr>
            </p:pic>
            <p:pic>
              <p:nvPicPr>
                <p:cNvPr id="327" name="Graphic 249" descr="Checklist">
                  <a:extLst>
                    <a:ext uri="{FF2B5EF4-FFF2-40B4-BE49-F238E27FC236}">
                      <a16:creationId xmlns:a16="http://schemas.microsoft.com/office/drawing/2014/main" id="{3DC8FB95-96BC-4968-B08D-E6F61F239CC1}"/>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5953" y="6245599"/>
                  <a:ext cx="435856" cy="435856"/>
                </a:xfrm>
                <a:prstGeom prst="rect">
                  <a:avLst/>
                </a:prstGeom>
              </p:spPr>
            </p:pic>
            <p:sp>
              <p:nvSpPr>
                <p:cNvPr id="328" name="TextBox 327">
                  <a:extLst>
                    <a:ext uri="{FF2B5EF4-FFF2-40B4-BE49-F238E27FC236}">
                      <a16:creationId xmlns:a16="http://schemas.microsoft.com/office/drawing/2014/main" id="{AE6BF141-23BB-4E83-A892-595E2F042DD6}"/>
                    </a:ext>
                  </a:extLst>
                </p:cNvPr>
                <p:cNvSpPr txBox="1"/>
                <p:nvPr/>
              </p:nvSpPr>
              <p:spPr>
                <a:xfrm>
                  <a:off x="1015766" y="4139128"/>
                  <a:ext cx="1884338" cy="313932"/>
                </a:xfrm>
                <a:prstGeom prst="rect">
                  <a:avLst/>
                </a:prstGeom>
                <a:noFill/>
              </p:spPr>
              <p:txBody>
                <a:bodyPr wrap="square" rtlCol="0">
                  <a:spAutoFit/>
                </a:bodyPr>
                <a:lstStyle/>
                <a:p>
                  <a:pPr defTabSz="914363">
                    <a:defRPr/>
                  </a:pPr>
                  <a:r>
                    <a:rPr lang="en-US" sz="1100">
                      <a:solidFill>
                        <a:srgbClr val="000000"/>
                      </a:solidFill>
                    </a:rPr>
                    <a:t>Prerequisites</a:t>
                  </a:r>
                </a:p>
              </p:txBody>
            </p:sp>
            <p:sp>
              <p:nvSpPr>
                <p:cNvPr id="329" name="Rectangle 328">
                  <a:extLst>
                    <a:ext uri="{FF2B5EF4-FFF2-40B4-BE49-F238E27FC236}">
                      <a16:creationId xmlns:a16="http://schemas.microsoft.com/office/drawing/2014/main" id="{4912B50F-6B81-4CED-B9C2-7B14B95352F5}"/>
                    </a:ext>
                  </a:extLst>
                </p:cNvPr>
                <p:cNvSpPr/>
                <p:nvPr/>
              </p:nvSpPr>
              <p:spPr>
                <a:xfrm>
                  <a:off x="812621" y="6131823"/>
                  <a:ext cx="1600536" cy="443198"/>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1000">
                      <a:solidFill>
                        <a:srgbClr val="FFFFFF"/>
                      </a:solidFill>
                      <a:latin typeface="Arial"/>
                    </a:rPr>
                    <a:t>Network Ready</a:t>
                  </a:r>
                </a:p>
              </p:txBody>
            </p:sp>
            <p:sp>
              <p:nvSpPr>
                <p:cNvPr id="330" name="Rectangle 329">
                  <a:extLst>
                    <a:ext uri="{FF2B5EF4-FFF2-40B4-BE49-F238E27FC236}">
                      <a16:creationId xmlns:a16="http://schemas.microsoft.com/office/drawing/2014/main" id="{0EC12B13-78AF-4661-8E31-E4859E27912B}"/>
                    </a:ext>
                  </a:extLst>
                </p:cNvPr>
                <p:cNvSpPr/>
                <p:nvPr/>
              </p:nvSpPr>
              <p:spPr>
                <a:xfrm>
                  <a:off x="819395" y="5581780"/>
                  <a:ext cx="1600536" cy="443198"/>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1000">
                      <a:solidFill>
                        <a:srgbClr val="FFFFFF"/>
                      </a:solidFill>
                      <a:latin typeface="Arial"/>
                    </a:rPr>
                    <a:t>Landing Zone Ready</a:t>
                  </a:r>
                </a:p>
              </p:txBody>
            </p:sp>
            <p:sp>
              <p:nvSpPr>
                <p:cNvPr id="331" name="Rectangle 330">
                  <a:extLst>
                    <a:ext uri="{FF2B5EF4-FFF2-40B4-BE49-F238E27FC236}">
                      <a16:creationId xmlns:a16="http://schemas.microsoft.com/office/drawing/2014/main" id="{DF4FF6BC-7214-4D65-BB33-B15F1E965D4F}"/>
                    </a:ext>
                  </a:extLst>
                </p:cNvPr>
                <p:cNvSpPr/>
                <p:nvPr/>
              </p:nvSpPr>
              <p:spPr>
                <a:xfrm>
                  <a:off x="3552208" y="1067177"/>
                  <a:ext cx="3144829" cy="276998"/>
                </a:xfrm>
                <a:prstGeom prst="rect">
                  <a:avLst/>
                </a:prstGeom>
              </p:spPr>
              <p:txBody>
                <a:bodyPr wrap="square">
                  <a:spAutoFit/>
                </a:bodyPr>
                <a:lstStyle/>
                <a:p>
                  <a:pPr algn="ctr" defTabSz="914363">
                    <a:defRPr/>
                  </a:pPr>
                  <a:r>
                    <a:rPr lang="en-US" sz="900" b="1">
                      <a:solidFill>
                        <a:srgbClr val="000000"/>
                      </a:solidFill>
                      <a:latin typeface="Arial"/>
                    </a:rPr>
                    <a:t>Rapid Assessment and Prioritization</a:t>
                  </a:r>
                </a:p>
              </p:txBody>
            </p:sp>
            <p:sp>
              <p:nvSpPr>
                <p:cNvPr id="332" name="Arrow: Right 204">
                  <a:extLst>
                    <a:ext uri="{FF2B5EF4-FFF2-40B4-BE49-F238E27FC236}">
                      <a16:creationId xmlns:a16="http://schemas.microsoft.com/office/drawing/2014/main" id="{804718CE-DE98-4AF3-802E-D0DD2FC34E0F}"/>
                    </a:ext>
                  </a:extLst>
                </p:cNvPr>
                <p:cNvSpPr/>
                <p:nvPr/>
              </p:nvSpPr>
              <p:spPr>
                <a:xfrm>
                  <a:off x="2695986" y="817550"/>
                  <a:ext cx="154184" cy="183028"/>
                </a:xfrm>
                <a:prstGeom prst="rightArrow">
                  <a:avLst/>
                </a:prstGeom>
                <a:solidFill>
                  <a:srgbClr val="00C9FF"/>
                </a:solidFill>
                <a:ln>
                  <a:solidFill>
                    <a:srgbClr val="00C9FF"/>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333" name="Arrow: Right 205">
                  <a:extLst>
                    <a:ext uri="{FF2B5EF4-FFF2-40B4-BE49-F238E27FC236}">
                      <a16:creationId xmlns:a16="http://schemas.microsoft.com/office/drawing/2014/main" id="{9980A5AB-9C2D-4F97-BAB7-9E710BB850C0}"/>
                    </a:ext>
                  </a:extLst>
                </p:cNvPr>
                <p:cNvSpPr/>
                <p:nvPr/>
              </p:nvSpPr>
              <p:spPr>
                <a:xfrm rot="11002459">
                  <a:off x="5093148" y="1421193"/>
                  <a:ext cx="154184" cy="183028"/>
                </a:xfrm>
                <a:prstGeom prst="rightArrow">
                  <a:avLst/>
                </a:prstGeom>
                <a:solidFill>
                  <a:srgbClr val="00C9FF"/>
                </a:solidFill>
                <a:ln>
                  <a:solidFill>
                    <a:srgbClr val="00C9FF"/>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grpSp>
              <p:nvGrpSpPr>
                <p:cNvPr id="334" name="Group 3114">
                  <a:extLst>
                    <a:ext uri="{FF2B5EF4-FFF2-40B4-BE49-F238E27FC236}">
                      <a16:creationId xmlns:a16="http://schemas.microsoft.com/office/drawing/2014/main" id="{FB797C51-9982-4426-943E-FABA0169ACF4}"/>
                    </a:ext>
                  </a:extLst>
                </p:cNvPr>
                <p:cNvGrpSpPr/>
                <p:nvPr/>
              </p:nvGrpSpPr>
              <p:grpSpPr>
                <a:xfrm>
                  <a:off x="1096400" y="613642"/>
                  <a:ext cx="1299594" cy="359053"/>
                  <a:chOff x="913657" y="511368"/>
                  <a:chExt cx="1082991" cy="299211"/>
                </a:xfrm>
              </p:grpSpPr>
              <p:pic>
                <p:nvPicPr>
                  <p:cNvPr id="397" name="Graphic 264" descr="Man">
                    <a:extLst>
                      <a:ext uri="{FF2B5EF4-FFF2-40B4-BE49-F238E27FC236}">
                        <a16:creationId xmlns:a16="http://schemas.microsoft.com/office/drawing/2014/main" id="{2F5D7DEC-8A2A-48D5-A522-3538BF37AEB3}"/>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3657" y="519245"/>
                    <a:ext cx="291334" cy="291334"/>
                  </a:xfrm>
                  <a:prstGeom prst="rect">
                    <a:avLst/>
                  </a:prstGeom>
                </p:spPr>
              </p:pic>
              <p:pic>
                <p:nvPicPr>
                  <p:cNvPr id="398" name="Graphic 264" descr="Man">
                    <a:extLst>
                      <a:ext uri="{FF2B5EF4-FFF2-40B4-BE49-F238E27FC236}">
                        <a16:creationId xmlns:a16="http://schemas.microsoft.com/office/drawing/2014/main" id="{48926387-CE06-4B3D-91CF-4C7BD4DE184E}"/>
                      </a:ext>
                    </a:extLst>
                  </p:cNvPr>
                  <p:cNvPicPr>
                    <a:picLocks noChangeAspect="1"/>
                  </p:cNvPicPr>
                  <p:nvPr/>
                </p:nvPicPr>
                <p: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506" y="519245"/>
                    <a:ext cx="291334" cy="291334"/>
                  </a:xfrm>
                  <a:prstGeom prst="rect">
                    <a:avLst/>
                  </a:prstGeom>
                </p:spPr>
              </p:pic>
              <p:pic>
                <p:nvPicPr>
                  <p:cNvPr id="399" name="Graphic 264" descr="Man">
                    <a:extLst>
                      <a:ext uri="{FF2B5EF4-FFF2-40B4-BE49-F238E27FC236}">
                        <a16:creationId xmlns:a16="http://schemas.microsoft.com/office/drawing/2014/main" id="{19C6637D-F863-4582-957B-832AE30DEA9B}"/>
                      </a:ext>
                    </a:extLst>
                  </p:cNvPr>
                  <p:cNvPicPr>
                    <a:picLocks noChangeAspect="1"/>
                  </p:cNvPicPr>
                  <p:nvPr/>
                </p:nvPicPr>
                <p:blipFill>
                  <a:blip r:embed="rId8" cstate="screen">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57513" y="514432"/>
                    <a:ext cx="291334" cy="291334"/>
                  </a:xfrm>
                  <a:prstGeom prst="rect">
                    <a:avLst/>
                  </a:prstGeom>
                </p:spPr>
              </p:pic>
              <p:pic>
                <p:nvPicPr>
                  <p:cNvPr id="400" name="Graphic 264" descr="Man">
                    <a:extLst>
                      <a:ext uri="{FF2B5EF4-FFF2-40B4-BE49-F238E27FC236}">
                        <a16:creationId xmlns:a16="http://schemas.microsoft.com/office/drawing/2014/main" id="{D20E3391-C610-41DF-9E3D-43E774A09136}"/>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08580" y="512900"/>
                    <a:ext cx="291334" cy="291334"/>
                  </a:xfrm>
                  <a:prstGeom prst="rect">
                    <a:avLst/>
                  </a:prstGeom>
                </p:spPr>
              </p:pic>
              <p:pic>
                <p:nvPicPr>
                  <p:cNvPr id="401" name="Graphic 264" descr="Man">
                    <a:extLst>
                      <a:ext uri="{FF2B5EF4-FFF2-40B4-BE49-F238E27FC236}">
                        <a16:creationId xmlns:a16="http://schemas.microsoft.com/office/drawing/2014/main" id="{0E96AA49-BB43-4274-9C6B-FAF32D32EF18}"/>
                      </a:ext>
                    </a:extLst>
                  </p:cNvPr>
                  <p:cNvPicPr>
                    <a:picLocks noChangeAspect="1"/>
                  </p:cNvPicPr>
                  <p:nvPr/>
                </p:nvPicPr>
                <p:blipFill>
                  <a:blip r:embed="rId12" cstate="screen">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60723" y="511368"/>
                    <a:ext cx="291334" cy="291334"/>
                  </a:xfrm>
                  <a:prstGeom prst="rect">
                    <a:avLst/>
                  </a:prstGeom>
                </p:spPr>
              </p:pic>
              <p:pic>
                <p:nvPicPr>
                  <p:cNvPr id="402" name="Graphic 217" descr="Man">
                    <a:extLst>
                      <a:ext uri="{FF2B5EF4-FFF2-40B4-BE49-F238E27FC236}">
                        <a16:creationId xmlns:a16="http://schemas.microsoft.com/office/drawing/2014/main" id="{31DA2671-5F0C-4D90-8026-B741272820C3}"/>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05314" y="512134"/>
                    <a:ext cx="291334" cy="291334"/>
                  </a:xfrm>
                  <a:prstGeom prst="rect">
                    <a:avLst/>
                  </a:prstGeom>
                </p:spPr>
              </p:pic>
            </p:grpSp>
            <p:grpSp>
              <p:nvGrpSpPr>
                <p:cNvPr id="335" name="Group 334">
                  <a:extLst>
                    <a:ext uri="{FF2B5EF4-FFF2-40B4-BE49-F238E27FC236}">
                      <a16:creationId xmlns:a16="http://schemas.microsoft.com/office/drawing/2014/main" id="{CB7FC435-236D-4710-A056-7C445B5DDF32}"/>
                    </a:ext>
                  </a:extLst>
                </p:cNvPr>
                <p:cNvGrpSpPr/>
                <p:nvPr/>
              </p:nvGrpSpPr>
              <p:grpSpPr>
                <a:xfrm>
                  <a:off x="2648745" y="1913544"/>
                  <a:ext cx="678501" cy="422933"/>
                  <a:chOff x="2325649" y="1527687"/>
                  <a:chExt cx="565417" cy="352444"/>
                </a:xfrm>
              </p:grpSpPr>
              <p:pic>
                <p:nvPicPr>
                  <p:cNvPr id="393" name="Graphic 264" descr="Man">
                    <a:extLst>
                      <a:ext uri="{FF2B5EF4-FFF2-40B4-BE49-F238E27FC236}">
                        <a16:creationId xmlns:a16="http://schemas.microsoft.com/office/drawing/2014/main" id="{65285A2F-DA76-4338-A227-7B0DE279808B}"/>
                      </a:ext>
                    </a:extLst>
                  </p:cNvPr>
                  <p:cNvPicPr>
                    <a:picLocks noChangeAspect="1"/>
                  </p:cNvPicPr>
                  <p:nvPr/>
                </p:nvPicPr>
                <p:blipFill>
                  <a:blip r:embed="rId16" cstate="screen">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5649" y="1575336"/>
                    <a:ext cx="291334" cy="291334"/>
                  </a:xfrm>
                  <a:prstGeom prst="rect">
                    <a:avLst/>
                  </a:prstGeom>
                </p:spPr>
              </p:pic>
              <p:pic>
                <p:nvPicPr>
                  <p:cNvPr id="394" name="Graphic 345" descr="Man">
                    <a:extLst>
                      <a:ext uri="{FF2B5EF4-FFF2-40B4-BE49-F238E27FC236}">
                        <a16:creationId xmlns:a16="http://schemas.microsoft.com/office/drawing/2014/main" id="{0741464D-A91D-48A1-93E8-1D6B0568CF9B}"/>
                      </a:ext>
                    </a:extLst>
                  </p:cNvPr>
                  <p:cNvPicPr>
                    <a:picLocks noChangeAspect="1"/>
                  </p:cNvPicPr>
                  <p:nvPr/>
                </p:nvPicPr>
                <p:blipFill>
                  <a:blip r:embed="rId18"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428553" y="1548415"/>
                    <a:ext cx="291334" cy="291334"/>
                  </a:xfrm>
                  <a:prstGeom prst="rect">
                    <a:avLst/>
                  </a:prstGeom>
                </p:spPr>
              </p:pic>
              <p:pic>
                <p:nvPicPr>
                  <p:cNvPr id="395" name="Graphic 264" descr="Man">
                    <a:extLst>
                      <a:ext uri="{FF2B5EF4-FFF2-40B4-BE49-F238E27FC236}">
                        <a16:creationId xmlns:a16="http://schemas.microsoft.com/office/drawing/2014/main" id="{29039F3E-79EC-4A47-B204-FFF29B4EE556}"/>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15351" y="1588797"/>
                    <a:ext cx="291334" cy="291334"/>
                  </a:xfrm>
                  <a:prstGeom prst="rect">
                    <a:avLst/>
                  </a:prstGeom>
                </p:spPr>
              </p:pic>
              <p:pic>
                <p:nvPicPr>
                  <p:cNvPr id="396" name="Graphic 347" descr="Man">
                    <a:extLst>
                      <a:ext uri="{FF2B5EF4-FFF2-40B4-BE49-F238E27FC236}">
                        <a16:creationId xmlns:a16="http://schemas.microsoft.com/office/drawing/2014/main" id="{37E8BEE5-3B42-4778-80DC-C2DE58C6B8BE}"/>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99732" y="1527687"/>
                    <a:ext cx="291334" cy="291334"/>
                  </a:xfrm>
                  <a:prstGeom prst="rect">
                    <a:avLst/>
                  </a:prstGeom>
                </p:spPr>
              </p:pic>
            </p:grpSp>
            <p:grpSp>
              <p:nvGrpSpPr>
                <p:cNvPr id="336" name="Group 335">
                  <a:extLst>
                    <a:ext uri="{FF2B5EF4-FFF2-40B4-BE49-F238E27FC236}">
                      <a16:creationId xmlns:a16="http://schemas.microsoft.com/office/drawing/2014/main" id="{65E069CC-1D79-4228-B92E-B5099B2D944E}"/>
                    </a:ext>
                  </a:extLst>
                </p:cNvPr>
                <p:cNvGrpSpPr/>
                <p:nvPr/>
              </p:nvGrpSpPr>
              <p:grpSpPr>
                <a:xfrm>
                  <a:off x="5482612" y="3675108"/>
                  <a:ext cx="678501" cy="422933"/>
                  <a:chOff x="2325649" y="1527687"/>
                  <a:chExt cx="565417" cy="352444"/>
                </a:xfrm>
              </p:grpSpPr>
              <p:pic>
                <p:nvPicPr>
                  <p:cNvPr id="389" name="Graphic 264" descr="Man">
                    <a:extLst>
                      <a:ext uri="{FF2B5EF4-FFF2-40B4-BE49-F238E27FC236}">
                        <a16:creationId xmlns:a16="http://schemas.microsoft.com/office/drawing/2014/main" id="{EB31D518-A3FD-4922-A99F-F8626989365C}"/>
                      </a:ext>
                    </a:extLst>
                  </p:cNvPr>
                  <p:cNvPicPr>
                    <a:picLocks noChangeAspect="1"/>
                  </p:cNvPicPr>
                  <p:nvPr/>
                </p:nvPicPr>
                <p:blipFill>
                  <a:blip r:embed="rId16" cstate="screen">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5649" y="1575336"/>
                    <a:ext cx="291334" cy="291334"/>
                  </a:xfrm>
                  <a:prstGeom prst="rect">
                    <a:avLst/>
                  </a:prstGeom>
                </p:spPr>
              </p:pic>
              <p:pic>
                <p:nvPicPr>
                  <p:cNvPr id="390" name="Graphic 350" descr="Man">
                    <a:extLst>
                      <a:ext uri="{FF2B5EF4-FFF2-40B4-BE49-F238E27FC236}">
                        <a16:creationId xmlns:a16="http://schemas.microsoft.com/office/drawing/2014/main" id="{1BDE3EE5-8B13-4825-A419-E1CFB1EA71AF}"/>
                      </a:ext>
                    </a:extLst>
                  </p:cNvPr>
                  <p:cNvPicPr>
                    <a:picLocks noChangeAspect="1"/>
                  </p:cNvPicPr>
                  <p:nvPr/>
                </p:nvPicPr>
                <p:blipFill>
                  <a:blip r:embed="rId18"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428553" y="1548415"/>
                    <a:ext cx="291334" cy="291334"/>
                  </a:xfrm>
                  <a:prstGeom prst="rect">
                    <a:avLst/>
                  </a:prstGeom>
                </p:spPr>
              </p:pic>
              <p:pic>
                <p:nvPicPr>
                  <p:cNvPr id="391" name="Graphic 264" descr="Man">
                    <a:extLst>
                      <a:ext uri="{FF2B5EF4-FFF2-40B4-BE49-F238E27FC236}">
                        <a16:creationId xmlns:a16="http://schemas.microsoft.com/office/drawing/2014/main" id="{53869A26-AD02-4B32-A306-A5CA9CD2D535}"/>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15351" y="1588797"/>
                    <a:ext cx="291334" cy="291334"/>
                  </a:xfrm>
                  <a:prstGeom prst="rect">
                    <a:avLst/>
                  </a:prstGeom>
                </p:spPr>
              </p:pic>
              <p:pic>
                <p:nvPicPr>
                  <p:cNvPr id="392" name="Graphic 352" descr="Man">
                    <a:extLst>
                      <a:ext uri="{FF2B5EF4-FFF2-40B4-BE49-F238E27FC236}">
                        <a16:creationId xmlns:a16="http://schemas.microsoft.com/office/drawing/2014/main" id="{01C99BE7-AC34-4A0A-8722-E041C34E0E25}"/>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99732" y="1527687"/>
                    <a:ext cx="291334" cy="291334"/>
                  </a:xfrm>
                  <a:prstGeom prst="rect">
                    <a:avLst/>
                  </a:prstGeom>
                </p:spPr>
              </p:pic>
            </p:grpSp>
            <p:grpSp>
              <p:nvGrpSpPr>
                <p:cNvPr id="337" name="Group 336">
                  <a:extLst>
                    <a:ext uri="{FF2B5EF4-FFF2-40B4-BE49-F238E27FC236}">
                      <a16:creationId xmlns:a16="http://schemas.microsoft.com/office/drawing/2014/main" id="{992A157F-CC23-47CF-990D-081E5144DF20}"/>
                    </a:ext>
                  </a:extLst>
                </p:cNvPr>
                <p:cNvGrpSpPr/>
                <p:nvPr/>
              </p:nvGrpSpPr>
              <p:grpSpPr>
                <a:xfrm>
                  <a:off x="6944851" y="5386232"/>
                  <a:ext cx="678501" cy="422933"/>
                  <a:chOff x="2325649" y="1527687"/>
                  <a:chExt cx="565417" cy="352444"/>
                </a:xfrm>
              </p:grpSpPr>
              <p:pic>
                <p:nvPicPr>
                  <p:cNvPr id="385" name="Graphic 264" descr="Man">
                    <a:extLst>
                      <a:ext uri="{FF2B5EF4-FFF2-40B4-BE49-F238E27FC236}">
                        <a16:creationId xmlns:a16="http://schemas.microsoft.com/office/drawing/2014/main" id="{5E9C7FC6-B2A3-41B0-A94B-688B52AE9533}"/>
                      </a:ext>
                    </a:extLst>
                  </p:cNvPr>
                  <p:cNvPicPr>
                    <a:picLocks noChangeAspect="1"/>
                  </p:cNvPicPr>
                  <p:nvPr/>
                </p:nvPicPr>
                <p:blipFill>
                  <a:blip r:embed="rId16" cstate="screen">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5649" y="1575336"/>
                    <a:ext cx="291334" cy="291334"/>
                  </a:xfrm>
                  <a:prstGeom prst="rect">
                    <a:avLst/>
                  </a:prstGeom>
                </p:spPr>
              </p:pic>
              <p:pic>
                <p:nvPicPr>
                  <p:cNvPr id="386" name="Graphic 355" descr="Man">
                    <a:extLst>
                      <a:ext uri="{FF2B5EF4-FFF2-40B4-BE49-F238E27FC236}">
                        <a16:creationId xmlns:a16="http://schemas.microsoft.com/office/drawing/2014/main" id="{4BE92E6D-D2B0-44AA-9045-0173FE4F492D}"/>
                      </a:ext>
                    </a:extLst>
                  </p:cNvPr>
                  <p:cNvPicPr>
                    <a:picLocks noChangeAspect="1"/>
                  </p:cNvPicPr>
                  <p:nvPr/>
                </p:nvPicPr>
                <p:blipFill>
                  <a:blip r:embed="rId18"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428553" y="1548415"/>
                    <a:ext cx="291334" cy="291334"/>
                  </a:xfrm>
                  <a:prstGeom prst="rect">
                    <a:avLst/>
                  </a:prstGeom>
                </p:spPr>
              </p:pic>
              <p:pic>
                <p:nvPicPr>
                  <p:cNvPr id="387" name="Graphic 264" descr="Man">
                    <a:extLst>
                      <a:ext uri="{FF2B5EF4-FFF2-40B4-BE49-F238E27FC236}">
                        <a16:creationId xmlns:a16="http://schemas.microsoft.com/office/drawing/2014/main" id="{0E699E76-A111-4263-8BCE-03C4EE0886DF}"/>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15351" y="1588797"/>
                    <a:ext cx="291334" cy="291334"/>
                  </a:xfrm>
                  <a:prstGeom prst="rect">
                    <a:avLst/>
                  </a:prstGeom>
                </p:spPr>
              </p:pic>
              <p:pic>
                <p:nvPicPr>
                  <p:cNvPr id="388" name="Graphic 357" descr="Man">
                    <a:extLst>
                      <a:ext uri="{FF2B5EF4-FFF2-40B4-BE49-F238E27FC236}">
                        <a16:creationId xmlns:a16="http://schemas.microsoft.com/office/drawing/2014/main" id="{2560CE37-F8E0-4464-8C6D-DC99F352A639}"/>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99732" y="1527687"/>
                    <a:ext cx="291334" cy="291334"/>
                  </a:xfrm>
                  <a:prstGeom prst="rect">
                    <a:avLst/>
                  </a:prstGeom>
                </p:spPr>
              </p:pic>
            </p:grpSp>
            <p:grpSp>
              <p:nvGrpSpPr>
                <p:cNvPr id="338" name="Group 337">
                  <a:extLst>
                    <a:ext uri="{FF2B5EF4-FFF2-40B4-BE49-F238E27FC236}">
                      <a16:creationId xmlns:a16="http://schemas.microsoft.com/office/drawing/2014/main" id="{076435F3-2190-491F-B41F-439388B86C69}"/>
                    </a:ext>
                  </a:extLst>
                </p:cNvPr>
                <p:cNvGrpSpPr/>
                <p:nvPr/>
              </p:nvGrpSpPr>
              <p:grpSpPr>
                <a:xfrm>
                  <a:off x="7012594" y="1864870"/>
                  <a:ext cx="678501" cy="422933"/>
                  <a:chOff x="2325649" y="1527687"/>
                  <a:chExt cx="565417" cy="352444"/>
                </a:xfrm>
              </p:grpSpPr>
              <p:pic>
                <p:nvPicPr>
                  <p:cNvPr id="381" name="Graphic 264" descr="Man">
                    <a:extLst>
                      <a:ext uri="{FF2B5EF4-FFF2-40B4-BE49-F238E27FC236}">
                        <a16:creationId xmlns:a16="http://schemas.microsoft.com/office/drawing/2014/main" id="{A0C137B6-1F91-41F0-9F59-A7F4456072F8}"/>
                      </a:ext>
                    </a:extLst>
                  </p:cNvPr>
                  <p:cNvPicPr>
                    <a:picLocks noChangeAspect="1"/>
                  </p:cNvPicPr>
                  <p:nvPr/>
                </p:nvPicPr>
                <p:blipFill>
                  <a:blip r:embed="rId16" cstate="screen">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5649" y="1575336"/>
                    <a:ext cx="291334" cy="291334"/>
                  </a:xfrm>
                  <a:prstGeom prst="rect">
                    <a:avLst/>
                  </a:prstGeom>
                </p:spPr>
              </p:pic>
              <p:pic>
                <p:nvPicPr>
                  <p:cNvPr id="382" name="Graphic 360" descr="Man">
                    <a:extLst>
                      <a:ext uri="{FF2B5EF4-FFF2-40B4-BE49-F238E27FC236}">
                        <a16:creationId xmlns:a16="http://schemas.microsoft.com/office/drawing/2014/main" id="{35429EFC-7449-4805-8590-C97333FE5624}"/>
                      </a:ext>
                    </a:extLst>
                  </p:cNvPr>
                  <p:cNvPicPr>
                    <a:picLocks noChangeAspect="1"/>
                  </p:cNvPicPr>
                  <p:nvPr/>
                </p:nvPicPr>
                <p:blipFill>
                  <a:blip r:embed="rId18"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428553" y="1548415"/>
                    <a:ext cx="291334" cy="291334"/>
                  </a:xfrm>
                  <a:prstGeom prst="rect">
                    <a:avLst/>
                  </a:prstGeom>
                </p:spPr>
              </p:pic>
              <p:pic>
                <p:nvPicPr>
                  <p:cNvPr id="383" name="Graphic 264" descr="Man">
                    <a:extLst>
                      <a:ext uri="{FF2B5EF4-FFF2-40B4-BE49-F238E27FC236}">
                        <a16:creationId xmlns:a16="http://schemas.microsoft.com/office/drawing/2014/main" id="{4DE7B31D-D4DA-441A-81C8-5669D0AB17C8}"/>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15351" y="1588797"/>
                    <a:ext cx="291334" cy="291334"/>
                  </a:xfrm>
                  <a:prstGeom prst="rect">
                    <a:avLst/>
                  </a:prstGeom>
                </p:spPr>
              </p:pic>
              <p:pic>
                <p:nvPicPr>
                  <p:cNvPr id="384" name="Graphic 362" descr="Man">
                    <a:extLst>
                      <a:ext uri="{FF2B5EF4-FFF2-40B4-BE49-F238E27FC236}">
                        <a16:creationId xmlns:a16="http://schemas.microsoft.com/office/drawing/2014/main" id="{BF7022EB-BA92-4E5B-BAD2-9199F69DCE33}"/>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99732" y="1527687"/>
                    <a:ext cx="291334" cy="291334"/>
                  </a:xfrm>
                  <a:prstGeom prst="rect">
                    <a:avLst/>
                  </a:prstGeom>
                </p:spPr>
              </p:pic>
            </p:grpSp>
            <p:grpSp>
              <p:nvGrpSpPr>
                <p:cNvPr id="339" name="Group 338">
                  <a:extLst>
                    <a:ext uri="{FF2B5EF4-FFF2-40B4-BE49-F238E27FC236}">
                      <a16:creationId xmlns:a16="http://schemas.microsoft.com/office/drawing/2014/main" id="{D47070C8-5064-4B9C-9C05-7C7BA06012CF}"/>
                    </a:ext>
                  </a:extLst>
                </p:cNvPr>
                <p:cNvGrpSpPr/>
                <p:nvPr/>
              </p:nvGrpSpPr>
              <p:grpSpPr>
                <a:xfrm>
                  <a:off x="4100149" y="1849290"/>
                  <a:ext cx="806145" cy="532957"/>
                  <a:chOff x="7159970" y="1838060"/>
                  <a:chExt cx="671787" cy="444129"/>
                </a:xfrm>
              </p:grpSpPr>
              <p:pic>
                <p:nvPicPr>
                  <p:cNvPr id="375" name="Graphic 364" descr="Man">
                    <a:extLst>
                      <a:ext uri="{FF2B5EF4-FFF2-40B4-BE49-F238E27FC236}">
                        <a16:creationId xmlns:a16="http://schemas.microsoft.com/office/drawing/2014/main" id="{81CD26DA-4D68-4574-9A21-30473FF619FD}"/>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40423" y="1858270"/>
                    <a:ext cx="291334" cy="291334"/>
                  </a:xfrm>
                  <a:prstGeom prst="rect">
                    <a:avLst/>
                  </a:prstGeom>
                </p:spPr>
              </p:pic>
              <p:pic>
                <p:nvPicPr>
                  <p:cNvPr id="376" name="Graphic 365" descr="Man">
                    <a:extLst>
                      <a:ext uri="{FF2B5EF4-FFF2-40B4-BE49-F238E27FC236}">
                        <a16:creationId xmlns:a16="http://schemas.microsoft.com/office/drawing/2014/main" id="{2C646C9E-EB4E-46E9-AD13-5AD6868C80BE}"/>
                      </a:ext>
                    </a:extLst>
                  </p:cNvPr>
                  <p:cNvPicPr>
                    <a:picLocks noChangeAspect="1"/>
                  </p:cNvPicPr>
                  <p:nvPr/>
                </p:nvPicPr>
                <p:blipFill>
                  <a:blip r:embed="rId18"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212051" y="1861458"/>
                    <a:ext cx="291334" cy="291334"/>
                  </a:xfrm>
                  <a:prstGeom prst="rect">
                    <a:avLst/>
                  </a:prstGeom>
                </p:spPr>
              </p:pic>
              <p:pic>
                <p:nvPicPr>
                  <p:cNvPr id="377" name="Graphic 264" descr="Man">
                    <a:extLst>
                      <a:ext uri="{FF2B5EF4-FFF2-40B4-BE49-F238E27FC236}">
                        <a16:creationId xmlns:a16="http://schemas.microsoft.com/office/drawing/2014/main" id="{DAF183AB-3280-42F8-BAD1-F216C3F0E761}"/>
                      </a:ext>
                    </a:extLst>
                  </p:cNvPr>
                  <p:cNvPicPr>
                    <a:picLocks noChangeAspect="1"/>
                  </p:cNvPicPr>
                  <p:nvPr/>
                </p:nvPicPr>
                <p:blipFill>
                  <a:blip r:embed="rId16" cstate="screen">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71303" y="1838060"/>
                    <a:ext cx="291334" cy="291334"/>
                  </a:xfrm>
                  <a:prstGeom prst="rect">
                    <a:avLst/>
                  </a:prstGeom>
                </p:spPr>
              </p:pic>
              <p:pic>
                <p:nvPicPr>
                  <p:cNvPr id="378" name="Graphic 264" descr="Man">
                    <a:extLst>
                      <a:ext uri="{FF2B5EF4-FFF2-40B4-BE49-F238E27FC236}">
                        <a16:creationId xmlns:a16="http://schemas.microsoft.com/office/drawing/2014/main" id="{92EC7C2F-2730-4675-A525-05C02C64E1EA}"/>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05637" y="1936065"/>
                    <a:ext cx="291334" cy="291334"/>
                  </a:xfrm>
                  <a:prstGeom prst="rect">
                    <a:avLst/>
                  </a:prstGeom>
                </p:spPr>
              </p:pic>
              <p:pic>
                <p:nvPicPr>
                  <p:cNvPr id="379" name="Graphic 264" descr="Man">
                    <a:extLst>
                      <a:ext uri="{FF2B5EF4-FFF2-40B4-BE49-F238E27FC236}">
                        <a16:creationId xmlns:a16="http://schemas.microsoft.com/office/drawing/2014/main" id="{57DD3C24-5DBA-48C2-B948-1B420AF8C711}"/>
                      </a:ext>
                    </a:extLst>
                  </p:cNvPr>
                  <p:cNvPicPr>
                    <a:picLocks noChangeAspect="1"/>
                  </p:cNvPicPr>
                  <p:nvPr/>
                </p:nvPicPr>
                <p:blipFill>
                  <a:blip r:embed="rId20" cstate="screen">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460422" y="1916954"/>
                    <a:ext cx="291334" cy="291334"/>
                  </a:xfrm>
                  <a:prstGeom prst="rect">
                    <a:avLst/>
                  </a:prstGeom>
                </p:spPr>
              </p:pic>
              <p:pic>
                <p:nvPicPr>
                  <p:cNvPr id="380" name="Graphic 264" descr="Man">
                    <a:extLst>
                      <a:ext uri="{FF2B5EF4-FFF2-40B4-BE49-F238E27FC236}">
                        <a16:creationId xmlns:a16="http://schemas.microsoft.com/office/drawing/2014/main" id="{5FE83616-503E-49B3-8054-AF6A437E9713}"/>
                      </a:ext>
                    </a:extLst>
                  </p:cNvPr>
                  <p:cNvPicPr>
                    <a:picLocks noChangeAspect="1"/>
                  </p:cNvPicPr>
                  <p:nvPr/>
                </p:nvPicPr>
                <p:blipFill>
                  <a:blip r:embed="rId22" cstate="screen">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159970" y="1990855"/>
                    <a:ext cx="291334" cy="291334"/>
                  </a:xfrm>
                  <a:prstGeom prst="rect">
                    <a:avLst/>
                  </a:prstGeom>
                </p:spPr>
              </p:pic>
            </p:grpSp>
            <p:grpSp>
              <p:nvGrpSpPr>
                <p:cNvPr id="340" name="Group 339">
                  <a:extLst>
                    <a:ext uri="{FF2B5EF4-FFF2-40B4-BE49-F238E27FC236}">
                      <a16:creationId xmlns:a16="http://schemas.microsoft.com/office/drawing/2014/main" id="{84C2050F-A362-4FE6-B966-51CF58EF4342}"/>
                    </a:ext>
                  </a:extLst>
                </p:cNvPr>
                <p:cNvGrpSpPr/>
                <p:nvPr/>
              </p:nvGrpSpPr>
              <p:grpSpPr>
                <a:xfrm>
                  <a:off x="6880490" y="3586871"/>
                  <a:ext cx="806145" cy="569865"/>
                  <a:chOff x="6929176" y="2555310"/>
                  <a:chExt cx="671787" cy="474886"/>
                </a:xfrm>
              </p:grpSpPr>
              <p:pic>
                <p:nvPicPr>
                  <p:cNvPr id="368" name="Graphic 264" descr="Man">
                    <a:extLst>
                      <a:ext uri="{FF2B5EF4-FFF2-40B4-BE49-F238E27FC236}">
                        <a16:creationId xmlns:a16="http://schemas.microsoft.com/office/drawing/2014/main" id="{23A08828-762E-4DAC-9561-BC5B0950510F}"/>
                      </a:ext>
                    </a:extLst>
                  </p:cNvPr>
                  <p:cNvPicPr>
                    <a:picLocks noChangeAspect="1"/>
                  </p:cNvPicPr>
                  <p:nvPr/>
                </p:nvPicPr>
                <p:blipFill>
                  <a:blip r:embed="rId24" cstate="screen">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123902" y="2555310"/>
                    <a:ext cx="291334" cy="291334"/>
                  </a:xfrm>
                  <a:prstGeom prst="rect">
                    <a:avLst/>
                  </a:prstGeom>
                </p:spPr>
              </p:pic>
              <p:grpSp>
                <p:nvGrpSpPr>
                  <p:cNvPr id="369" name="Group 177">
                    <a:extLst>
                      <a:ext uri="{FF2B5EF4-FFF2-40B4-BE49-F238E27FC236}">
                        <a16:creationId xmlns:a16="http://schemas.microsoft.com/office/drawing/2014/main" id="{A235CA20-DD06-465D-B70E-2C746A47D7D5}"/>
                      </a:ext>
                    </a:extLst>
                  </p:cNvPr>
                  <p:cNvGrpSpPr/>
                  <p:nvPr/>
                </p:nvGrpSpPr>
                <p:grpSpPr>
                  <a:xfrm>
                    <a:off x="6929176" y="2606277"/>
                    <a:ext cx="671787" cy="423919"/>
                    <a:chOff x="7159970" y="1858270"/>
                    <a:chExt cx="671787" cy="423919"/>
                  </a:xfrm>
                </p:grpSpPr>
                <p:pic>
                  <p:nvPicPr>
                    <p:cNvPr id="370" name="Graphic 373" descr="Man">
                      <a:extLst>
                        <a:ext uri="{FF2B5EF4-FFF2-40B4-BE49-F238E27FC236}">
                          <a16:creationId xmlns:a16="http://schemas.microsoft.com/office/drawing/2014/main" id="{BE141AAA-9211-42E7-8890-7DE7484468F1}"/>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40423" y="1858270"/>
                      <a:ext cx="291334" cy="291334"/>
                    </a:xfrm>
                    <a:prstGeom prst="rect">
                      <a:avLst/>
                    </a:prstGeom>
                  </p:spPr>
                </p:pic>
                <p:pic>
                  <p:nvPicPr>
                    <p:cNvPr id="371" name="Graphic 374" descr="Man">
                      <a:extLst>
                        <a:ext uri="{FF2B5EF4-FFF2-40B4-BE49-F238E27FC236}">
                          <a16:creationId xmlns:a16="http://schemas.microsoft.com/office/drawing/2014/main" id="{29D33387-6849-4ACA-9D25-A6FC460B1914}"/>
                        </a:ext>
                      </a:extLst>
                    </p:cNvPr>
                    <p:cNvPicPr>
                      <a:picLocks noChangeAspect="1"/>
                    </p:cNvPicPr>
                    <p:nvPr/>
                  </p:nvPicPr>
                  <p:blipFill>
                    <a:blip r:embed="rId18"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212051" y="1861458"/>
                      <a:ext cx="291334" cy="291334"/>
                    </a:xfrm>
                    <a:prstGeom prst="rect">
                      <a:avLst/>
                    </a:prstGeom>
                  </p:spPr>
                </p:pic>
                <p:pic>
                  <p:nvPicPr>
                    <p:cNvPr id="372" name="Graphic 264" descr="Man">
                      <a:extLst>
                        <a:ext uri="{FF2B5EF4-FFF2-40B4-BE49-F238E27FC236}">
                          <a16:creationId xmlns:a16="http://schemas.microsoft.com/office/drawing/2014/main" id="{5F2E2665-38CC-4098-AEB8-FB01A69834C7}"/>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05637" y="1936065"/>
                      <a:ext cx="291334" cy="291334"/>
                    </a:xfrm>
                    <a:prstGeom prst="rect">
                      <a:avLst/>
                    </a:prstGeom>
                  </p:spPr>
                </p:pic>
                <p:pic>
                  <p:nvPicPr>
                    <p:cNvPr id="373" name="Graphic 264" descr="Man">
                      <a:extLst>
                        <a:ext uri="{FF2B5EF4-FFF2-40B4-BE49-F238E27FC236}">
                          <a16:creationId xmlns:a16="http://schemas.microsoft.com/office/drawing/2014/main" id="{63D3A599-9D35-4C69-A2F8-470D302B3A22}"/>
                        </a:ext>
                      </a:extLst>
                    </p:cNvPr>
                    <p:cNvPicPr>
                      <a:picLocks noChangeAspect="1"/>
                    </p:cNvPicPr>
                    <p:nvPr/>
                  </p:nvPicPr>
                  <p:blipFill>
                    <a:blip r:embed="rId20" cstate="screen">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460422" y="1916954"/>
                      <a:ext cx="291334" cy="291334"/>
                    </a:xfrm>
                    <a:prstGeom prst="rect">
                      <a:avLst/>
                    </a:prstGeom>
                  </p:spPr>
                </p:pic>
                <p:pic>
                  <p:nvPicPr>
                    <p:cNvPr id="374" name="Graphic 264" descr="Man">
                      <a:extLst>
                        <a:ext uri="{FF2B5EF4-FFF2-40B4-BE49-F238E27FC236}">
                          <a16:creationId xmlns:a16="http://schemas.microsoft.com/office/drawing/2014/main" id="{4C378A39-1E9B-4550-8F00-B97A1BAC3520}"/>
                        </a:ext>
                      </a:extLst>
                    </p:cNvPr>
                    <p:cNvPicPr>
                      <a:picLocks noChangeAspect="1"/>
                    </p:cNvPicPr>
                    <p:nvPr/>
                  </p:nvPicPr>
                  <p:blipFill>
                    <a:blip r:embed="rId22" cstate="screen">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159970" y="1990855"/>
                      <a:ext cx="291334" cy="291334"/>
                    </a:xfrm>
                    <a:prstGeom prst="rect">
                      <a:avLst/>
                    </a:prstGeom>
                  </p:spPr>
                </p:pic>
              </p:grpSp>
            </p:grpSp>
            <p:grpSp>
              <p:nvGrpSpPr>
                <p:cNvPr id="341" name="Group 340">
                  <a:extLst>
                    <a:ext uri="{FF2B5EF4-FFF2-40B4-BE49-F238E27FC236}">
                      <a16:creationId xmlns:a16="http://schemas.microsoft.com/office/drawing/2014/main" id="{6C33DBCB-ECE8-4672-8F63-EBC199EFF6EB}"/>
                    </a:ext>
                  </a:extLst>
                </p:cNvPr>
                <p:cNvGrpSpPr/>
                <p:nvPr/>
              </p:nvGrpSpPr>
              <p:grpSpPr>
                <a:xfrm>
                  <a:off x="5416085" y="5383450"/>
                  <a:ext cx="891212" cy="510266"/>
                  <a:chOff x="7075547" y="1913933"/>
                  <a:chExt cx="742674" cy="425222"/>
                </a:xfrm>
              </p:grpSpPr>
              <p:pic>
                <p:nvPicPr>
                  <p:cNvPr id="360" name="Graphic 379" descr="Man">
                    <a:extLst>
                      <a:ext uri="{FF2B5EF4-FFF2-40B4-BE49-F238E27FC236}">
                        <a16:creationId xmlns:a16="http://schemas.microsoft.com/office/drawing/2014/main" id="{298C06D4-A5B0-4941-8D92-3C0D7E381D27}"/>
                      </a:ext>
                    </a:extLst>
                  </p:cNvPr>
                  <p:cNvPicPr>
                    <a:picLocks noChangeAspect="1"/>
                  </p:cNvPicPr>
                  <p:nvPr/>
                </p:nvPicPr>
                <p:blipFill>
                  <a:blip r:embed="rId18"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075547" y="2000227"/>
                    <a:ext cx="291334" cy="291334"/>
                  </a:xfrm>
                  <a:prstGeom prst="rect">
                    <a:avLst/>
                  </a:prstGeom>
                </p:spPr>
              </p:pic>
              <p:pic>
                <p:nvPicPr>
                  <p:cNvPr id="361" name="Graphic 264" descr="Man">
                    <a:extLst>
                      <a:ext uri="{FF2B5EF4-FFF2-40B4-BE49-F238E27FC236}">
                        <a16:creationId xmlns:a16="http://schemas.microsoft.com/office/drawing/2014/main" id="{D6D01450-4E02-4934-9DED-2138FD213186}"/>
                      </a:ext>
                    </a:extLst>
                  </p:cNvPr>
                  <p:cNvPicPr>
                    <a:picLocks noChangeAspect="1"/>
                  </p:cNvPicPr>
                  <p:nvPr/>
                </p:nvPicPr>
                <p:blipFill>
                  <a:blip r:embed="rId26" cstate="screen">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257269" y="1932609"/>
                    <a:ext cx="291334" cy="291334"/>
                  </a:xfrm>
                  <a:prstGeom prst="rect">
                    <a:avLst/>
                  </a:prstGeom>
                </p:spPr>
              </p:pic>
              <p:pic>
                <p:nvPicPr>
                  <p:cNvPr id="362" name="Graphic 381" descr="Man">
                    <a:extLst>
                      <a:ext uri="{FF2B5EF4-FFF2-40B4-BE49-F238E27FC236}">
                        <a16:creationId xmlns:a16="http://schemas.microsoft.com/office/drawing/2014/main" id="{01CBC010-D445-4035-975A-922AB2278B6E}"/>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35145" y="1913933"/>
                    <a:ext cx="291334" cy="291334"/>
                  </a:xfrm>
                  <a:prstGeom prst="rect">
                    <a:avLst/>
                  </a:prstGeom>
                </p:spPr>
              </p:pic>
              <p:grpSp>
                <p:nvGrpSpPr>
                  <p:cNvPr id="363" name="Group 167">
                    <a:extLst>
                      <a:ext uri="{FF2B5EF4-FFF2-40B4-BE49-F238E27FC236}">
                        <a16:creationId xmlns:a16="http://schemas.microsoft.com/office/drawing/2014/main" id="{FA5B4948-1073-4587-A2C6-7F8434ABA234}"/>
                      </a:ext>
                    </a:extLst>
                  </p:cNvPr>
                  <p:cNvGrpSpPr/>
                  <p:nvPr/>
                </p:nvGrpSpPr>
                <p:grpSpPr>
                  <a:xfrm>
                    <a:off x="7152943" y="1940186"/>
                    <a:ext cx="665278" cy="398969"/>
                    <a:chOff x="4699364" y="1573890"/>
                    <a:chExt cx="665278" cy="398969"/>
                  </a:xfrm>
                </p:grpSpPr>
                <p:pic>
                  <p:nvPicPr>
                    <p:cNvPr id="364" name="Graphic 264" descr="Man">
                      <a:extLst>
                        <a:ext uri="{FF2B5EF4-FFF2-40B4-BE49-F238E27FC236}">
                          <a16:creationId xmlns:a16="http://schemas.microsoft.com/office/drawing/2014/main" id="{C7FF3C0E-06E9-4232-8058-AB5E473962CA}"/>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83649" y="1600122"/>
                      <a:ext cx="291334" cy="291334"/>
                    </a:xfrm>
                    <a:prstGeom prst="rect">
                      <a:avLst/>
                    </a:prstGeom>
                  </p:spPr>
                </p:pic>
                <p:pic>
                  <p:nvPicPr>
                    <p:cNvPr id="365" name="Graphic 264" descr="Man">
                      <a:extLst>
                        <a:ext uri="{FF2B5EF4-FFF2-40B4-BE49-F238E27FC236}">
                          <a16:creationId xmlns:a16="http://schemas.microsoft.com/office/drawing/2014/main" id="{F55A416C-3749-4005-8397-55474B4B20C9}"/>
                        </a:ext>
                      </a:extLst>
                    </p:cNvPr>
                    <p:cNvPicPr>
                      <a:picLocks noChangeAspect="1"/>
                    </p:cNvPicPr>
                    <p:nvPr/>
                  </p:nvPicPr>
                  <p:blipFill>
                    <a:blip r:embed="rId24" cstate="screen">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699364" y="1573890"/>
                      <a:ext cx="291334" cy="291334"/>
                    </a:xfrm>
                    <a:prstGeom prst="rect">
                      <a:avLst/>
                    </a:prstGeom>
                  </p:spPr>
                </p:pic>
                <p:pic>
                  <p:nvPicPr>
                    <p:cNvPr id="366" name="Graphic 264" descr="Man">
                      <a:extLst>
                        <a:ext uri="{FF2B5EF4-FFF2-40B4-BE49-F238E27FC236}">
                          <a16:creationId xmlns:a16="http://schemas.microsoft.com/office/drawing/2014/main" id="{0410DDD4-7ADD-48EA-90A1-B7279F46BC8D}"/>
                        </a:ext>
                      </a:extLst>
                    </p:cNvPr>
                    <p:cNvPicPr>
                      <a:picLocks noChangeAspect="1"/>
                    </p:cNvPicPr>
                    <p:nvPr/>
                  </p:nvPicPr>
                  <p:blipFill>
                    <a:blip r:embed="rId20" cstate="screen">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073308" y="1647528"/>
                      <a:ext cx="291334" cy="291334"/>
                    </a:xfrm>
                    <a:prstGeom prst="rect">
                      <a:avLst/>
                    </a:prstGeom>
                  </p:spPr>
                </p:pic>
                <p:pic>
                  <p:nvPicPr>
                    <p:cNvPr id="367" name="Graphic 264" descr="Man">
                      <a:extLst>
                        <a:ext uri="{FF2B5EF4-FFF2-40B4-BE49-F238E27FC236}">
                          <a16:creationId xmlns:a16="http://schemas.microsoft.com/office/drawing/2014/main" id="{8B8D0B64-E188-4C98-BB61-2904A8E9C2D9}"/>
                        </a:ext>
                      </a:extLst>
                    </p:cNvPr>
                    <p:cNvPicPr>
                      <a:picLocks noChangeAspect="1"/>
                    </p:cNvPicPr>
                    <p:nvPr/>
                  </p:nvPicPr>
                  <p:blipFill>
                    <a:blip r:embed="rId22" cstate="screen">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761307" y="1681525"/>
                      <a:ext cx="291334" cy="291334"/>
                    </a:xfrm>
                    <a:prstGeom prst="rect">
                      <a:avLst/>
                    </a:prstGeom>
                  </p:spPr>
                </p:pic>
              </p:grpSp>
            </p:grpSp>
            <p:grpSp>
              <p:nvGrpSpPr>
                <p:cNvPr id="342" name="Group 341">
                  <a:extLst>
                    <a:ext uri="{FF2B5EF4-FFF2-40B4-BE49-F238E27FC236}">
                      <a16:creationId xmlns:a16="http://schemas.microsoft.com/office/drawing/2014/main" id="{0D210A1F-80F5-4089-8509-721B7CCABC96}"/>
                    </a:ext>
                  </a:extLst>
                </p:cNvPr>
                <p:cNvGrpSpPr/>
                <p:nvPr/>
              </p:nvGrpSpPr>
              <p:grpSpPr>
                <a:xfrm>
                  <a:off x="4120739" y="3558618"/>
                  <a:ext cx="738714" cy="514523"/>
                  <a:chOff x="7154744" y="2616382"/>
                  <a:chExt cx="615594" cy="428769"/>
                </a:xfrm>
              </p:grpSpPr>
              <p:pic>
                <p:nvPicPr>
                  <p:cNvPr id="354" name="Graphic 388" descr="Man">
                    <a:extLst>
                      <a:ext uri="{FF2B5EF4-FFF2-40B4-BE49-F238E27FC236}">
                        <a16:creationId xmlns:a16="http://schemas.microsoft.com/office/drawing/2014/main" id="{C0C31459-0075-4DED-8C4F-1970066509D3}"/>
                      </a:ext>
                    </a:extLst>
                  </p:cNvPr>
                  <p:cNvPicPr>
                    <a:picLocks noChangeAspect="1"/>
                  </p:cNvPicPr>
                  <p:nvPr/>
                </p:nvPicPr>
                <p:blipFill>
                  <a:blip r:embed="rId18"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154744" y="2635691"/>
                    <a:ext cx="291334" cy="291334"/>
                  </a:xfrm>
                  <a:prstGeom prst="rect">
                    <a:avLst/>
                  </a:prstGeom>
                </p:spPr>
              </p:pic>
              <p:pic>
                <p:nvPicPr>
                  <p:cNvPr id="355" name="Graphic 264" descr="Man">
                    <a:extLst>
                      <a:ext uri="{FF2B5EF4-FFF2-40B4-BE49-F238E27FC236}">
                        <a16:creationId xmlns:a16="http://schemas.microsoft.com/office/drawing/2014/main" id="{1E02B83B-E609-4D4E-9EBA-956EE6C64FA8}"/>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2103" y="2650553"/>
                    <a:ext cx="291334" cy="291334"/>
                  </a:xfrm>
                  <a:prstGeom prst="rect">
                    <a:avLst/>
                  </a:prstGeom>
                </p:spPr>
              </p:pic>
              <p:pic>
                <p:nvPicPr>
                  <p:cNvPr id="356" name="Graphic 264" descr="Man">
                    <a:extLst>
                      <a:ext uri="{FF2B5EF4-FFF2-40B4-BE49-F238E27FC236}">
                        <a16:creationId xmlns:a16="http://schemas.microsoft.com/office/drawing/2014/main" id="{E3304CC6-AB64-408A-937C-71B634E99E19}"/>
                      </a:ext>
                    </a:extLst>
                  </p:cNvPr>
                  <p:cNvPicPr>
                    <a:picLocks noChangeAspect="1"/>
                  </p:cNvPicPr>
                  <p:nvPr/>
                </p:nvPicPr>
                <p:blipFill>
                  <a:blip r:embed="rId16" cstate="screen">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01824" y="2753817"/>
                    <a:ext cx="291334" cy="291334"/>
                  </a:xfrm>
                  <a:prstGeom prst="rect">
                    <a:avLst/>
                  </a:prstGeom>
                </p:spPr>
              </p:pic>
              <p:pic>
                <p:nvPicPr>
                  <p:cNvPr id="357" name="Graphic 264" descr="Man">
                    <a:extLst>
                      <a:ext uri="{FF2B5EF4-FFF2-40B4-BE49-F238E27FC236}">
                        <a16:creationId xmlns:a16="http://schemas.microsoft.com/office/drawing/2014/main" id="{3E9AF445-7373-41D0-8B54-8646B07179D3}"/>
                      </a:ext>
                    </a:extLst>
                  </p:cNvPr>
                  <p:cNvPicPr>
                    <a:picLocks noChangeAspect="1"/>
                  </p:cNvPicPr>
                  <p:nvPr/>
                </p:nvPicPr>
                <p:blipFill>
                  <a:blip r:embed="rId28" cstate="screen">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394571" y="2616382"/>
                    <a:ext cx="291334" cy="291334"/>
                  </a:xfrm>
                  <a:prstGeom prst="rect">
                    <a:avLst/>
                  </a:prstGeom>
                </p:spPr>
              </p:pic>
              <p:pic>
                <p:nvPicPr>
                  <p:cNvPr id="358" name="Graphic 392" descr="Man">
                    <a:extLst>
                      <a:ext uri="{FF2B5EF4-FFF2-40B4-BE49-F238E27FC236}">
                        <a16:creationId xmlns:a16="http://schemas.microsoft.com/office/drawing/2014/main" id="{74146207-F236-4F0B-BF24-0F25B09D7C20}"/>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79004" y="2690472"/>
                    <a:ext cx="291334" cy="291334"/>
                  </a:xfrm>
                  <a:prstGeom prst="rect">
                    <a:avLst/>
                  </a:prstGeom>
                </p:spPr>
              </p:pic>
              <p:pic>
                <p:nvPicPr>
                  <p:cNvPr id="359" name="Graphic 264" descr="Man">
                    <a:extLst>
                      <a:ext uri="{FF2B5EF4-FFF2-40B4-BE49-F238E27FC236}">
                        <a16:creationId xmlns:a16="http://schemas.microsoft.com/office/drawing/2014/main" id="{14EB36CF-244C-43B6-8023-26566724455E}"/>
                      </a:ext>
                    </a:extLst>
                  </p:cNvPr>
                  <p:cNvPicPr>
                    <a:picLocks noChangeAspect="1"/>
                  </p:cNvPicPr>
                  <p:nvPr/>
                </p:nvPicPr>
                <p:blipFill>
                  <a:blip r:embed="rId22" cstate="screen">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340414" y="2753817"/>
                    <a:ext cx="291334" cy="291334"/>
                  </a:xfrm>
                  <a:prstGeom prst="rect">
                    <a:avLst/>
                  </a:prstGeom>
                </p:spPr>
              </p:pic>
            </p:grpSp>
            <p:grpSp>
              <p:nvGrpSpPr>
                <p:cNvPr id="343" name="Group 342">
                  <a:extLst>
                    <a:ext uri="{FF2B5EF4-FFF2-40B4-BE49-F238E27FC236}">
                      <a16:creationId xmlns:a16="http://schemas.microsoft.com/office/drawing/2014/main" id="{D6BD2FF7-8CC4-4859-9531-CABE3311F5B0}"/>
                    </a:ext>
                  </a:extLst>
                </p:cNvPr>
                <p:cNvGrpSpPr/>
                <p:nvPr/>
              </p:nvGrpSpPr>
              <p:grpSpPr>
                <a:xfrm>
                  <a:off x="5528954" y="1794889"/>
                  <a:ext cx="738714" cy="514523"/>
                  <a:chOff x="7154744" y="2616382"/>
                  <a:chExt cx="615594" cy="428769"/>
                </a:xfrm>
              </p:grpSpPr>
              <p:pic>
                <p:nvPicPr>
                  <p:cNvPr id="348" name="Graphic 395" descr="Man">
                    <a:extLst>
                      <a:ext uri="{FF2B5EF4-FFF2-40B4-BE49-F238E27FC236}">
                        <a16:creationId xmlns:a16="http://schemas.microsoft.com/office/drawing/2014/main" id="{4B6F0F77-F9CF-42FE-876B-8BF9FAFE8441}"/>
                      </a:ext>
                    </a:extLst>
                  </p:cNvPr>
                  <p:cNvPicPr>
                    <a:picLocks noChangeAspect="1"/>
                  </p:cNvPicPr>
                  <p:nvPr/>
                </p:nvPicPr>
                <p:blipFill>
                  <a:blip r:embed="rId18"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154744" y="2635691"/>
                    <a:ext cx="291334" cy="291334"/>
                  </a:xfrm>
                  <a:prstGeom prst="rect">
                    <a:avLst/>
                  </a:prstGeom>
                </p:spPr>
              </p:pic>
              <p:pic>
                <p:nvPicPr>
                  <p:cNvPr id="349" name="Graphic 264" descr="Man">
                    <a:extLst>
                      <a:ext uri="{FF2B5EF4-FFF2-40B4-BE49-F238E27FC236}">
                        <a16:creationId xmlns:a16="http://schemas.microsoft.com/office/drawing/2014/main" id="{E2A4FDCF-E5A9-4139-BBF1-84BD4C857AA1}"/>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2103" y="2650553"/>
                    <a:ext cx="291334" cy="291334"/>
                  </a:xfrm>
                  <a:prstGeom prst="rect">
                    <a:avLst/>
                  </a:prstGeom>
                </p:spPr>
              </p:pic>
              <p:pic>
                <p:nvPicPr>
                  <p:cNvPr id="350" name="Graphic 264" descr="Man">
                    <a:extLst>
                      <a:ext uri="{FF2B5EF4-FFF2-40B4-BE49-F238E27FC236}">
                        <a16:creationId xmlns:a16="http://schemas.microsoft.com/office/drawing/2014/main" id="{D1325565-AD52-4865-BE6F-339311A5A588}"/>
                      </a:ext>
                    </a:extLst>
                  </p:cNvPr>
                  <p:cNvPicPr>
                    <a:picLocks noChangeAspect="1"/>
                  </p:cNvPicPr>
                  <p:nvPr/>
                </p:nvPicPr>
                <p:blipFill>
                  <a:blip r:embed="rId16" cstate="screen">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01824" y="2753817"/>
                    <a:ext cx="291334" cy="291334"/>
                  </a:xfrm>
                  <a:prstGeom prst="rect">
                    <a:avLst/>
                  </a:prstGeom>
                </p:spPr>
              </p:pic>
              <p:pic>
                <p:nvPicPr>
                  <p:cNvPr id="351" name="Graphic 264" descr="Man">
                    <a:extLst>
                      <a:ext uri="{FF2B5EF4-FFF2-40B4-BE49-F238E27FC236}">
                        <a16:creationId xmlns:a16="http://schemas.microsoft.com/office/drawing/2014/main" id="{03BAB7D2-1FA3-40F6-BC11-AB23A0BAB5E4}"/>
                      </a:ext>
                    </a:extLst>
                  </p:cNvPr>
                  <p:cNvPicPr>
                    <a:picLocks noChangeAspect="1"/>
                  </p:cNvPicPr>
                  <p:nvPr/>
                </p:nvPicPr>
                <p:blipFill>
                  <a:blip r:embed="rId28" cstate="screen">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394571" y="2616382"/>
                    <a:ext cx="291334" cy="291334"/>
                  </a:xfrm>
                  <a:prstGeom prst="rect">
                    <a:avLst/>
                  </a:prstGeom>
                </p:spPr>
              </p:pic>
              <p:pic>
                <p:nvPicPr>
                  <p:cNvPr id="352" name="Graphic 399" descr="Man">
                    <a:extLst>
                      <a:ext uri="{FF2B5EF4-FFF2-40B4-BE49-F238E27FC236}">
                        <a16:creationId xmlns:a16="http://schemas.microsoft.com/office/drawing/2014/main" id="{7653EF64-EDE6-427B-B95C-CB6FAAA6F4D5}"/>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79004" y="2690472"/>
                    <a:ext cx="291334" cy="291334"/>
                  </a:xfrm>
                  <a:prstGeom prst="rect">
                    <a:avLst/>
                  </a:prstGeom>
                </p:spPr>
              </p:pic>
              <p:pic>
                <p:nvPicPr>
                  <p:cNvPr id="353" name="Graphic 264" descr="Man">
                    <a:extLst>
                      <a:ext uri="{FF2B5EF4-FFF2-40B4-BE49-F238E27FC236}">
                        <a16:creationId xmlns:a16="http://schemas.microsoft.com/office/drawing/2014/main" id="{24CCD220-DB4D-4273-AA1D-9EC7C96F06CE}"/>
                      </a:ext>
                    </a:extLst>
                  </p:cNvPr>
                  <p:cNvPicPr>
                    <a:picLocks noChangeAspect="1"/>
                  </p:cNvPicPr>
                  <p:nvPr/>
                </p:nvPicPr>
                <p:blipFill>
                  <a:blip r:embed="rId22" cstate="screen">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340414" y="2753817"/>
                    <a:ext cx="291334" cy="291334"/>
                  </a:xfrm>
                  <a:prstGeom prst="rect">
                    <a:avLst/>
                  </a:prstGeom>
                </p:spPr>
              </p:pic>
            </p:grpSp>
            <p:pic>
              <p:nvPicPr>
                <p:cNvPr id="344" name="Graphic 264" descr="Man">
                  <a:extLst>
                    <a:ext uri="{FF2B5EF4-FFF2-40B4-BE49-F238E27FC236}">
                      <a16:creationId xmlns:a16="http://schemas.microsoft.com/office/drawing/2014/main" id="{B1DB1B89-34A8-4B7A-92A1-9B56E3AB0315}"/>
                    </a:ext>
                  </a:extLst>
                </p:cNvPr>
                <p:cNvPicPr>
                  <a:picLocks noChangeAspect="1"/>
                </p:cNvPicPr>
                <p:nvPr/>
              </p:nvPicPr>
              <p:blipFill>
                <a:blip r:embed="rId30" cstate="screen">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096804" y="6610856"/>
                  <a:ext cx="349601" cy="349601"/>
                </a:xfrm>
                <a:prstGeom prst="rect">
                  <a:avLst/>
                </a:prstGeom>
              </p:spPr>
            </p:pic>
            <p:sp>
              <p:nvSpPr>
                <p:cNvPr id="345" name="Rectangle 147">
                  <a:extLst>
                    <a:ext uri="{FF2B5EF4-FFF2-40B4-BE49-F238E27FC236}">
                      <a16:creationId xmlns:a16="http://schemas.microsoft.com/office/drawing/2014/main" id="{56D2E5EB-9C12-4C80-A430-07C4DBF268C3}"/>
                    </a:ext>
                  </a:extLst>
                </p:cNvPr>
                <p:cNvSpPr/>
                <p:nvPr/>
              </p:nvSpPr>
              <p:spPr>
                <a:xfrm>
                  <a:off x="810468" y="5033423"/>
                  <a:ext cx="1600536" cy="443198"/>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1000">
                      <a:solidFill>
                        <a:srgbClr val="FFFFFF"/>
                      </a:solidFill>
                      <a:latin typeface="Arial"/>
                    </a:rPr>
                    <a:t>Commitment from Client</a:t>
                  </a:r>
                </a:p>
              </p:txBody>
            </p:sp>
            <p:sp>
              <p:nvSpPr>
                <p:cNvPr id="346" name="Rectangle 148">
                  <a:extLst>
                    <a:ext uri="{FF2B5EF4-FFF2-40B4-BE49-F238E27FC236}">
                      <a16:creationId xmlns:a16="http://schemas.microsoft.com/office/drawing/2014/main" id="{05242C2C-AF3D-42FC-B187-94B6FEE84605}"/>
                    </a:ext>
                  </a:extLst>
                </p:cNvPr>
                <p:cNvSpPr/>
                <p:nvPr/>
              </p:nvSpPr>
              <p:spPr>
                <a:xfrm>
                  <a:off x="823322" y="4473226"/>
                  <a:ext cx="1600536" cy="443198"/>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1000">
                      <a:solidFill>
                        <a:srgbClr val="FFFFFF"/>
                      </a:solidFill>
                      <a:latin typeface="Arial"/>
                    </a:rPr>
                    <a:t>Change Control Agreed</a:t>
                  </a:r>
                </a:p>
              </p:txBody>
            </p:sp>
            <p:pic>
              <p:nvPicPr>
                <p:cNvPr id="347" name="Graphic 264" descr="Man">
                  <a:extLst>
                    <a:ext uri="{FF2B5EF4-FFF2-40B4-BE49-F238E27FC236}">
                      <a16:creationId xmlns:a16="http://schemas.microsoft.com/office/drawing/2014/main" id="{71527C83-ED69-4FD7-B44B-9AC8FDAC83A8}"/>
                    </a:ext>
                  </a:extLst>
                </p:cNvPr>
                <p:cNvPicPr>
                  <a:picLocks noChangeAspect="1"/>
                </p:cNvPicPr>
                <p:nvPr/>
              </p:nvPicPr>
              <p:blipFill>
                <a:blip r:embed="rId32" cstate="screen">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092854" y="6495527"/>
                  <a:ext cx="349601" cy="349601"/>
                </a:xfrm>
                <a:prstGeom prst="rect">
                  <a:avLst/>
                </a:prstGeom>
              </p:spPr>
            </p:pic>
            <p:pic>
              <p:nvPicPr>
                <p:cNvPr id="280" name="Graphic 49" descr="List">
                  <a:extLst>
                    <a:ext uri="{FF2B5EF4-FFF2-40B4-BE49-F238E27FC236}">
                      <a16:creationId xmlns:a16="http://schemas.microsoft.com/office/drawing/2014/main" id="{3C40B2E0-8A01-425F-9C43-2B8A15EA26C5}"/>
                    </a:ext>
                  </a:extLst>
                </p:cNvPr>
                <p:cNvPicPr>
                  <a:picLocks noChangeAspect="1"/>
                </p:cNvPicPr>
                <p:nvPr/>
              </p:nvPicPr>
              <p:blipFill>
                <a:blip r:embed="rId34" cstate="screen">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901577" y="1494845"/>
                  <a:ext cx="739225" cy="739225"/>
                </a:xfrm>
                <a:prstGeom prst="rect">
                  <a:avLst/>
                </a:prstGeom>
              </p:spPr>
            </p:pic>
          </p:grpSp>
          <p:sp>
            <p:nvSpPr>
              <p:cNvPr id="87" name="Rectangle: Rounded Corners 15">
                <a:extLst>
                  <a:ext uri="{FF2B5EF4-FFF2-40B4-BE49-F238E27FC236}">
                    <a16:creationId xmlns:a16="http://schemas.microsoft.com/office/drawing/2014/main" id="{39FECB10-6D95-46E4-8236-C1EAD28BD237}"/>
                  </a:ext>
                </a:extLst>
              </p:cNvPr>
              <p:cNvSpPr/>
              <p:nvPr/>
            </p:nvSpPr>
            <p:spPr>
              <a:xfrm>
                <a:off x="3932317" y="953927"/>
                <a:ext cx="8022930" cy="605923"/>
              </a:xfrm>
              <a:prstGeom prst="roundRect">
                <a:avLst>
                  <a:gd name="adj" fmla="val 50000"/>
                </a:avLst>
              </a:prstGeom>
              <a:solidFill>
                <a:srgbClr val="D9D9D9"/>
              </a:solidFill>
              <a:ln w="19050">
                <a:solidFill>
                  <a:srgbClr val="00C9FF"/>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363">
                  <a:defRPr/>
                </a:pPr>
                <a:endParaRPr lang="en-US">
                  <a:solidFill>
                    <a:srgbClr val="000000"/>
                  </a:solidFill>
                  <a:latin typeface="Arial"/>
                </a:endParaRPr>
              </a:p>
            </p:txBody>
          </p:sp>
          <p:sp>
            <p:nvSpPr>
              <p:cNvPr id="89" name="TextBox 63">
                <a:extLst>
                  <a:ext uri="{FF2B5EF4-FFF2-40B4-BE49-F238E27FC236}">
                    <a16:creationId xmlns:a16="http://schemas.microsoft.com/office/drawing/2014/main" id="{45E9017A-F215-49CB-9939-2C013DAC6A6D}"/>
                  </a:ext>
                </a:extLst>
              </p:cNvPr>
              <p:cNvSpPr txBox="1"/>
              <p:nvPr/>
            </p:nvSpPr>
            <p:spPr>
              <a:xfrm>
                <a:off x="4755706" y="1052984"/>
                <a:ext cx="989712" cy="498598"/>
              </a:xfrm>
              <a:prstGeom prst="rect">
                <a:avLst/>
              </a:prstGeom>
              <a:noFill/>
            </p:spPr>
            <p:txBody>
              <a:bodyPr wrap="square" rtlCol="0">
                <a:spAutoFit/>
              </a:bodyPr>
              <a:lstStyle/>
              <a:p>
                <a:pPr defTabSz="914363">
                  <a:defRPr/>
                </a:pPr>
                <a:r>
                  <a:rPr lang="en-US" sz="700">
                    <a:solidFill>
                      <a:srgbClr val="000000"/>
                    </a:solidFill>
                  </a:rPr>
                  <a:t>Lean Portfolio Management Squad </a:t>
                </a:r>
              </a:p>
            </p:txBody>
          </p:sp>
          <p:sp>
            <p:nvSpPr>
              <p:cNvPr id="91" name="TextBox 64">
                <a:extLst>
                  <a:ext uri="{FF2B5EF4-FFF2-40B4-BE49-F238E27FC236}">
                    <a16:creationId xmlns:a16="http://schemas.microsoft.com/office/drawing/2014/main" id="{581E4DCD-8445-4859-A2FD-1222640248BD}"/>
                  </a:ext>
                </a:extLst>
              </p:cNvPr>
              <p:cNvSpPr txBox="1"/>
              <p:nvPr/>
            </p:nvSpPr>
            <p:spPr>
              <a:xfrm>
                <a:off x="4105927" y="1065098"/>
                <a:ext cx="634568" cy="369332"/>
              </a:xfrm>
              <a:prstGeom prst="rect">
                <a:avLst/>
              </a:prstGeom>
              <a:noFill/>
            </p:spPr>
            <p:txBody>
              <a:bodyPr wrap="square" rtlCol="0">
                <a:spAutoFit/>
              </a:bodyPr>
              <a:lstStyle/>
              <a:p>
                <a:pPr defTabSz="914363">
                  <a:defRPr/>
                </a:pPr>
                <a:r>
                  <a:rPr lang="en-US" sz="700">
                    <a:solidFill>
                      <a:srgbClr val="000000"/>
                    </a:solidFill>
                  </a:rPr>
                  <a:t>Product Backlog</a:t>
                </a:r>
                <a:endParaRPr lang="en-US" sz="1050">
                  <a:solidFill>
                    <a:srgbClr val="000000"/>
                  </a:solidFill>
                </a:endParaRPr>
              </a:p>
            </p:txBody>
          </p:sp>
          <p:cxnSp>
            <p:nvCxnSpPr>
              <p:cNvPr id="92" name="Straight Connector 65">
                <a:extLst>
                  <a:ext uri="{FF2B5EF4-FFF2-40B4-BE49-F238E27FC236}">
                    <a16:creationId xmlns:a16="http://schemas.microsoft.com/office/drawing/2014/main" id="{1A1CB04E-5D40-4D2F-9052-78A23A5010A3}"/>
                  </a:ext>
                </a:extLst>
              </p:cNvPr>
              <p:cNvCxnSpPr>
                <a:cxnSpLocks/>
              </p:cNvCxnSpPr>
              <p:nvPr/>
            </p:nvCxnSpPr>
            <p:spPr>
              <a:xfrm>
                <a:off x="5651264" y="848406"/>
                <a:ext cx="0" cy="6164515"/>
              </a:xfrm>
              <a:prstGeom prst="line">
                <a:avLst/>
              </a:prstGeom>
              <a:ln w="38100" cap="sq">
                <a:solidFill>
                  <a:srgbClr val="64FF00"/>
                </a:solidFill>
              </a:ln>
            </p:spPr>
            <p:style>
              <a:lnRef idx="1">
                <a:schemeClr val="accent1"/>
              </a:lnRef>
              <a:fillRef idx="0">
                <a:schemeClr val="accent1"/>
              </a:fillRef>
              <a:effectRef idx="0">
                <a:schemeClr val="accent1"/>
              </a:effectRef>
              <a:fontRef idx="minor">
                <a:schemeClr val="lt1"/>
              </a:fontRef>
            </p:style>
          </p:cxnSp>
          <p:sp>
            <p:nvSpPr>
              <p:cNvPr id="93" name="Arrow: Right 95">
                <a:extLst>
                  <a:ext uri="{FF2B5EF4-FFF2-40B4-BE49-F238E27FC236}">
                    <a16:creationId xmlns:a16="http://schemas.microsoft.com/office/drawing/2014/main" id="{905DFC16-8C47-4751-920C-EC6767996B03}"/>
                  </a:ext>
                </a:extLst>
              </p:cNvPr>
              <p:cNvSpPr/>
              <p:nvPr/>
            </p:nvSpPr>
            <p:spPr>
              <a:xfrm>
                <a:off x="7087172" y="6899966"/>
                <a:ext cx="4868076" cy="670996"/>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sz="1600">
                  <a:solidFill>
                    <a:srgbClr val="FFFFFF"/>
                  </a:solidFill>
                </a:endParaRPr>
              </a:p>
            </p:txBody>
          </p:sp>
          <p:sp>
            <p:nvSpPr>
              <p:cNvPr id="99" name="TextBox 67">
                <a:extLst>
                  <a:ext uri="{FF2B5EF4-FFF2-40B4-BE49-F238E27FC236}">
                    <a16:creationId xmlns:a16="http://schemas.microsoft.com/office/drawing/2014/main" id="{B54B22F6-6924-467F-BD17-3571EAE37F80}"/>
                  </a:ext>
                </a:extLst>
              </p:cNvPr>
              <p:cNvSpPr txBox="1"/>
              <p:nvPr/>
            </p:nvSpPr>
            <p:spPr>
              <a:xfrm>
                <a:off x="8512690" y="7012921"/>
                <a:ext cx="2763163" cy="406265"/>
              </a:xfrm>
              <a:prstGeom prst="rect">
                <a:avLst/>
              </a:prstGeom>
              <a:noFill/>
            </p:spPr>
            <p:txBody>
              <a:bodyPr wrap="square" rtlCol="0">
                <a:spAutoFit/>
              </a:bodyPr>
              <a:lstStyle/>
              <a:p>
                <a:pPr defTabSz="914363">
                  <a:defRPr/>
                </a:pPr>
                <a:r>
                  <a:rPr lang="en-US" sz="1600">
                    <a:solidFill>
                      <a:srgbClr val="FFFFFF"/>
                    </a:solidFill>
                  </a:rPr>
                  <a:t>Transition to Client</a:t>
                </a:r>
              </a:p>
            </p:txBody>
          </p:sp>
          <p:cxnSp>
            <p:nvCxnSpPr>
              <p:cNvPr id="100" name="Straight Connector 68">
                <a:extLst>
                  <a:ext uri="{FF2B5EF4-FFF2-40B4-BE49-F238E27FC236}">
                    <a16:creationId xmlns:a16="http://schemas.microsoft.com/office/drawing/2014/main" id="{F79D0068-C09E-418F-96D0-9CAE476739CE}"/>
                  </a:ext>
                </a:extLst>
              </p:cNvPr>
              <p:cNvCxnSpPr>
                <a:cxnSpLocks/>
              </p:cNvCxnSpPr>
              <p:nvPr/>
            </p:nvCxnSpPr>
            <p:spPr>
              <a:xfrm>
                <a:off x="7066748" y="1540500"/>
                <a:ext cx="25720" cy="5823349"/>
              </a:xfrm>
              <a:prstGeom prst="line">
                <a:avLst/>
              </a:prstGeom>
              <a:ln w="6350" cap="sq">
                <a:solidFill>
                  <a:srgbClr val="000000"/>
                </a:solidFill>
              </a:ln>
            </p:spPr>
            <p:style>
              <a:lnRef idx="1">
                <a:schemeClr val="accent1"/>
              </a:lnRef>
              <a:fillRef idx="0">
                <a:schemeClr val="accent1"/>
              </a:fillRef>
              <a:effectRef idx="0">
                <a:schemeClr val="accent1"/>
              </a:effectRef>
              <a:fontRef idx="minor">
                <a:schemeClr val="lt1"/>
              </a:fontRef>
            </p:style>
          </p:cxnSp>
          <p:cxnSp>
            <p:nvCxnSpPr>
              <p:cNvPr id="101" name="Straight Connector 69">
                <a:extLst>
                  <a:ext uri="{FF2B5EF4-FFF2-40B4-BE49-F238E27FC236}">
                    <a16:creationId xmlns:a16="http://schemas.microsoft.com/office/drawing/2014/main" id="{43912D57-DF3A-483F-A699-F3FA1045B7BF}"/>
                  </a:ext>
                </a:extLst>
              </p:cNvPr>
              <p:cNvCxnSpPr>
                <a:cxnSpLocks/>
              </p:cNvCxnSpPr>
              <p:nvPr/>
            </p:nvCxnSpPr>
            <p:spPr>
              <a:xfrm flipH="1">
                <a:off x="8480172" y="1540500"/>
                <a:ext cx="32519" cy="5601129"/>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102" name="Straight Connector 70">
                <a:extLst>
                  <a:ext uri="{FF2B5EF4-FFF2-40B4-BE49-F238E27FC236}">
                    <a16:creationId xmlns:a16="http://schemas.microsoft.com/office/drawing/2014/main" id="{961CA484-719B-4A0F-BB81-566841E29B70}"/>
                  </a:ext>
                </a:extLst>
              </p:cNvPr>
              <p:cNvCxnSpPr>
                <a:cxnSpLocks/>
              </p:cNvCxnSpPr>
              <p:nvPr/>
            </p:nvCxnSpPr>
            <p:spPr>
              <a:xfrm>
                <a:off x="9835758" y="1540500"/>
                <a:ext cx="46006" cy="5601129"/>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103" name="Straight Connector 71">
                <a:extLst>
                  <a:ext uri="{FF2B5EF4-FFF2-40B4-BE49-F238E27FC236}">
                    <a16:creationId xmlns:a16="http://schemas.microsoft.com/office/drawing/2014/main" id="{E979823C-DFA9-46B6-B01C-F3987DC0B92C}"/>
                  </a:ext>
                </a:extLst>
              </p:cNvPr>
              <p:cNvCxnSpPr>
                <a:cxnSpLocks/>
              </p:cNvCxnSpPr>
              <p:nvPr/>
            </p:nvCxnSpPr>
            <p:spPr>
              <a:xfrm flipH="1">
                <a:off x="11274764" y="1540500"/>
                <a:ext cx="1088" cy="5601129"/>
              </a:xfrm>
              <a:prstGeom prst="line">
                <a:avLst/>
              </a:prstGeom>
              <a:ln w="6350" cap="sq"/>
            </p:spPr>
            <p:style>
              <a:lnRef idx="1">
                <a:schemeClr val="accent1"/>
              </a:lnRef>
              <a:fillRef idx="0">
                <a:schemeClr val="accent1"/>
              </a:fillRef>
              <a:effectRef idx="0">
                <a:schemeClr val="accent1"/>
              </a:effectRef>
              <a:fontRef idx="minor">
                <a:schemeClr val="lt1"/>
              </a:fontRef>
            </p:style>
          </p:cxnSp>
          <p:sp>
            <p:nvSpPr>
              <p:cNvPr id="111" name="Arrow: Right 101">
                <a:extLst>
                  <a:ext uri="{FF2B5EF4-FFF2-40B4-BE49-F238E27FC236}">
                    <a16:creationId xmlns:a16="http://schemas.microsoft.com/office/drawing/2014/main" id="{4D3446BB-6E7A-4B77-9A8D-D121A021C8FE}"/>
                  </a:ext>
                </a:extLst>
              </p:cNvPr>
              <p:cNvSpPr/>
              <p:nvPr/>
            </p:nvSpPr>
            <p:spPr>
              <a:xfrm>
                <a:off x="3932317" y="3193573"/>
                <a:ext cx="1743132" cy="290456"/>
              </a:xfrm>
              <a:prstGeom prst="rightArrow">
                <a:avLst/>
              </a:prstGeom>
              <a:solidFill>
                <a:srgbClr val="64FF00"/>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113" name="Oval 74">
                <a:extLst>
                  <a:ext uri="{FF2B5EF4-FFF2-40B4-BE49-F238E27FC236}">
                    <a16:creationId xmlns:a16="http://schemas.microsoft.com/office/drawing/2014/main" id="{CA927712-718D-4C16-8834-4BD8F2AC9B21}"/>
                  </a:ext>
                </a:extLst>
              </p:cNvPr>
              <p:cNvSpPr/>
              <p:nvPr/>
            </p:nvSpPr>
            <p:spPr>
              <a:xfrm>
                <a:off x="5826314" y="2113638"/>
                <a:ext cx="1114734" cy="1094060"/>
              </a:xfrm>
              <a:prstGeom prst="ellipse">
                <a:avLst/>
              </a:prstGeom>
              <a:solidFill>
                <a:srgbClr val="D9D9D9"/>
              </a:solidFill>
              <a:ln w="38100">
                <a:solidFill>
                  <a:srgbClr val="FFED00"/>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800">
                    <a:solidFill>
                      <a:srgbClr val="000000"/>
                    </a:solidFill>
                  </a:rPr>
                  <a:t>High Value,</a:t>
                </a:r>
              </a:p>
              <a:p>
                <a:pPr algn="ctr" defTabSz="914363">
                  <a:defRPr/>
                </a:pPr>
                <a:r>
                  <a:rPr lang="en-US" sz="800">
                    <a:solidFill>
                      <a:srgbClr val="000000"/>
                    </a:solidFill>
                  </a:rPr>
                  <a:t>Low Risk</a:t>
                </a:r>
              </a:p>
            </p:txBody>
          </p:sp>
          <p:sp>
            <p:nvSpPr>
              <p:cNvPr id="114" name="Arrow: Right 120">
                <a:extLst>
                  <a:ext uri="{FF2B5EF4-FFF2-40B4-BE49-F238E27FC236}">
                    <a16:creationId xmlns:a16="http://schemas.microsoft.com/office/drawing/2014/main" id="{62D77486-2AB5-4B34-ACC4-DBC85CE01588}"/>
                  </a:ext>
                </a:extLst>
              </p:cNvPr>
              <p:cNvSpPr/>
              <p:nvPr/>
            </p:nvSpPr>
            <p:spPr>
              <a:xfrm>
                <a:off x="5672659" y="3193573"/>
                <a:ext cx="1394089" cy="290456"/>
              </a:xfrm>
              <a:prstGeom prst="rightArrow">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115" name="Oval 76">
                <a:extLst>
                  <a:ext uri="{FF2B5EF4-FFF2-40B4-BE49-F238E27FC236}">
                    <a16:creationId xmlns:a16="http://schemas.microsoft.com/office/drawing/2014/main" id="{3A34DC47-BAEE-4A04-AC37-3795768F6B0A}"/>
                  </a:ext>
                </a:extLst>
              </p:cNvPr>
              <p:cNvSpPr/>
              <p:nvPr/>
            </p:nvSpPr>
            <p:spPr>
              <a:xfrm>
                <a:off x="7246123" y="2113638"/>
                <a:ext cx="1114734" cy="1094060"/>
              </a:xfrm>
              <a:prstGeom prst="ellipse">
                <a:avLst/>
              </a:prstGeom>
              <a:solidFill>
                <a:srgbClr val="D9D9D9"/>
              </a:solidFill>
              <a:ln w="38100">
                <a:solidFill>
                  <a:srgbClr val="FFED00"/>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800">
                    <a:solidFill>
                      <a:srgbClr val="000000"/>
                    </a:solidFill>
                  </a:rPr>
                  <a:t>High Value,</a:t>
                </a:r>
              </a:p>
              <a:p>
                <a:pPr algn="ctr" defTabSz="914363">
                  <a:defRPr/>
                </a:pPr>
                <a:r>
                  <a:rPr lang="en-US" sz="800">
                    <a:solidFill>
                      <a:srgbClr val="000000"/>
                    </a:solidFill>
                  </a:rPr>
                  <a:t>Medium Risk</a:t>
                </a:r>
              </a:p>
            </p:txBody>
          </p:sp>
          <p:sp>
            <p:nvSpPr>
              <p:cNvPr id="116" name="Arrow: Right 122">
                <a:extLst>
                  <a:ext uri="{FF2B5EF4-FFF2-40B4-BE49-F238E27FC236}">
                    <a16:creationId xmlns:a16="http://schemas.microsoft.com/office/drawing/2014/main" id="{A66D1FB7-3DBC-4E9A-AD77-675E7E3B4094}"/>
                  </a:ext>
                </a:extLst>
              </p:cNvPr>
              <p:cNvSpPr/>
              <p:nvPr/>
            </p:nvSpPr>
            <p:spPr>
              <a:xfrm>
                <a:off x="7075402" y="3193573"/>
                <a:ext cx="1419810" cy="290456"/>
              </a:xfrm>
              <a:prstGeom prst="rightArrow">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117" name="Oval 78">
                <a:extLst>
                  <a:ext uri="{FF2B5EF4-FFF2-40B4-BE49-F238E27FC236}">
                    <a16:creationId xmlns:a16="http://schemas.microsoft.com/office/drawing/2014/main" id="{AFFD0863-0338-4ACB-A5D2-1941C78A3294}"/>
                  </a:ext>
                </a:extLst>
              </p:cNvPr>
              <p:cNvSpPr/>
              <p:nvPr/>
            </p:nvSpPr>
            <p:spPr>
              <a:xfrm>
                <a:off x="8643874" y="2109055"/>
                <a:ext cx="1114734" cy="1094060"/>
              </a:xfrm>
              <a:prstGeom prst="ellipse">
                <a:avLst/>
              </a:prstGeom>
              <a:solidFill>
                <a:srgbClr val="D9D9D9"/>
              </a:solidFill>
              <a:ln w="38100">
                <a:solidFill>
                  <a:srgbClr val="FFED00"/>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800">
                    <a:solidFill>
                      <a:srgbClr val="000000"/>
                    </a:solidFill>
                  </a:rPr>
                  <a:t>High Value,</a:t>
                </a:r>
              </a:p>
              <a:p>
                <a:pPr algn="ctr" defTabSz="914363">
                  <a:defRPr/>
                </a:pPr>
                <a:r>
                  <a:rPr lang="en-US" sz="800">
                    <a:solidFill>
                      <a:srgbClr val="000000"/>
                    </a:solidFill>
                  </a:rPr>
                  <a:t>Medium Risk</a:t>
                </a:r>
              </a:p>
            </p:txBody>
          </p:sp>
          <p:sp>
            <p:nvSpPr>
              <p:cNvPr id="118" name="Arrow: Right 124">
                <a:extLst>
                  <a:ext uri="{FF2B5EF4-FFF2-40B4-BE49-F238E27FC236}">
                    <a16:creationId xmlns:a16="http://schemas.microsoft.com/office/drawing/2014/main" id="{9E854216-7977-42A9-9919-3141D74518CE}"/>
                  </a:ext>
                </a:extLst>
              </p:cNvPr>
              <p:cNvSpPr/>
              <p:nvPr/>
            </p:nvSpPr>
            <p:spPr>
              <a:xfrm>
                <a:off x="8495212" y="3188990"/>
                <a:ext cx="1356083" cy="290456"/>
              </a:xfrm>
              <a:prstGeom prst="rightArrow">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119" name="Oval 80">
                <a:extLst>
                  <a:ext uri="{FF2B5EF4-FFF2-40B4-BE49-F238E27FC236}">
                    <a16:creationId xmlns:a16="http://schemas.microsoft.com/office/drawing/2014/main" id="{969E1823-DC48-446F-AE85-E6213600C887}"/>
                  </a:ext>
                </a:extLst>
              </p:cNvPr>
              <p:cNvSpPr/>
              <p:nvPr/>
            </p:nvSpPr>
            <p:spPr>
              <a:xfrm>
                <a:off x="10035419" y="2109055"/>
                <a:ext cx="1114734" cy="1094060"/>
              </a:xfrm>
              <a:prstGeom prst="ellipse">
                <a:avLst/>
              </a:prstGeom>
              <a:solidFill>
                <a:srgbClr val="D9D9D9"/>
              </a:solidFill>
              <a:ln w="38100">
                <a:solidFill>
                  <a:srgbClr val="FFED00"/>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800">
                    <a:solidFill>
                      <a:srgbClr val="000000"/>
                    </a:solidFill>
                  </a:rPr>
                  <a:t>High Value,</a:t>
                </a:r>
              </a:p>
              <a:p>
                <a:pPr algn="ctr" defTabSz="914363">
                  <a:defRPr/>
                </a:pPr>
                <a:r>
                  <a:rPr lang="en-US" sz="800">
                    <a:solidFill>
                      <a:srgbClr val="000000"/>
                    </a:solidFill>
                  </a:rPr>
                  <a:t>High Risk</a:t>
                </a:r>
              </a:p>
            </p:txBody>
          </p:sp>
          <p:sp>
            <p:nvSpPr>
              <p:cNvPr id="120" name="Arrow: Right 126">
                <a:extLst>
                  <a:ext uri="{FF2B5EF4-FFF2-40B4-BE49-F238E27FC236}">
                    <a16:creationId xmlns:a16="http://schemas.microsoft.com/office/drawing/2014/main" id="{237554AE-27A4-44C2-AA81-04EC86913334}"/>
                  </a:ext>
                </a:extLst>
              </p:cNvPr>
              <p:cNvSpPr/>
              <p:nvPr/>
            </p:nvSpPr>
            <p:spPr>
              <a:xfrm>
                <a:off x="9859950" y="3188990"/>
                <a:ext cx="1415904" cy="290456"/>
              </a:xfrm>
              <a:prstGeom prst="rightArrow">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121" name="Oval 82">
                <a:extLst>
                  <a:ext uri="{FF2B5EF4-FFF2-40B4-BE49-F238E27FC236}">
                    <a16:creationId xmlns:a16="http://schemas.microsoft.com/office/drawing/2014/main" id="{094380E2-7D82-4F26-93F1-1F80A968734C}"/>
                  </a:ext>
                </a:extLst>
              </p:cNvPr>
              <p:cNvSpPr/>
              <p:nvPr/>
            </p:nvSpPr>
            <p:spPr>
              <a:xfrm>
                <a:off x="7246123" y="3867134"/>
                <a:ext cx="1114734" cy="1094060"/>
              </a:xfrm>
              <a:prstGeom prst="ellipse">
                <a:avLst/>
              </a:prstGeom>
              <a:solidFill>
                <a:srgbClr val="D9D9D9"/>
              </a:solidFill>
              <a:ln w="38100">
                <a:solidFill>
                  <a:srgbClr val="FFED00"/>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800">
                    <a:solidFill>
                      <a:srgbClr val="000000"/>
                    </a:solidFill>
                  </a:rPr>
                  <a:t>High Value,</a:t>
                </a:r>
              </a:p>
              <a:p>
                <a:pPr algn="ctr" defTabSz="914363">
                  <a:defRPr/>
                </a:pPr>
                <a:r>
                  <a:rPr lang="en-US" sz="800">
                    <a:solidFill>
                      <a:srgbClr val="000000"/>
                    </a:solidFill>
                  </a:rPr>
                  <a:t>Low Risk</a:t>
                </a:r>
              </a:p>
            </p:txBody>
          </p:sp>
          <p:sp>
            <p:nvSpPr>
              <p:cNvPr id="122" name="Arrow: Right 128">
                <a:extLst>
                  <a:ext uri="{FF2B5EF4-FFF2-40B4-BE49-F238E27FC236}">
                    <a16:creationId xmlns:a16="http://schemas.microsoft.com/office/drawing/2014/main" id="{015BE021-5A57-4B68-AD6E-F3396396AC21}"/>
                  </a:ext>
                </a:extLst>
              </p:cNvPr>
              <p:cNvSpPr/>
              <p:nvPr/>
            </p:nvSpPr>
            <p:spPr>
              <a:xfrm>
                <a:off x="7087172" y="4947069"/>
                <a:ext cx="1399385" cy="290456"/>
              </a:xfrm>
              <a:prstGeom prst="rightArrow">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123" name="Oval 86">
                <a:extLst>
                  <a:ext uri="{FF2B5EF4-FFF2-40B4-BE49-F238E27FC236}">
                    <a16:creationId xmlns:a16="http://schemas.microsoft.com/office/drawing/2014/main" id="{1F8BD67A-E0D3-46C3-A94F-BA49DAC77FC6}"/>
                  </a:ext>
                </a:extLst>
              </p:cNvPr>
              <p:cNvSpPr/>
              <p:nvPr/>
            </p:nvSpPr>
            <p:spPr>
              <a:xfrm>
                <a:off x="8643874" y="3862551"/>
                <a:ext cx="1114734" cy="1094060"/>
              </a:xfrm>
              <a:prstGeom prst="ellipse">
                <a:avLst/>
              </a:prstGeom>
              <a:solidFill>
                <a:srgbClr val="D9D9D9"/>
              </a:solidFill>
              <a:ln w="38100">
                <a:solidFill>
                  <a:srgbClr val="FFED00"/>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800">
                    <a:solidFill>
                      <a:srgbClr val="000000"/>
                    </a:solidFill>
                  </a:rPr>
                  <a:t>High Value,</a:t>
                </a:r>
              </a:p>
              <a:p>
                <a:pPr algn="ctr" defTabSz="914363">
                  <a:defRPr/>
                </a:pPr>
                <a:r>
                  <a:rPr lang="en-US" sz="800">
                    <a:solidFill>
                      <a:srgbClr val="000000"/>
                    </a:solidFill>
                  </a:rPr>
                  <a:t>Low Risk</a:t>
                </a:r>
              </a:p>
            </p:txBody>
          </p:sp>
          <p:sp>
            <p:nvSpPr>
              <p:cNvPr id="124" name="Arrow: Right 130">
                <a:extLst>
                  <a:ext uri="{FF2B5EF4-FFF2-40B4-BE49-F238E27FC236}">
                    <a16:creationId xmlns:a16="http://schemas.microsoft.com/office/drawing/2014/main" id="{1035B412-E235-47BA-B2DF-B7FAB60B0C1C}"/>
                  </a:ext>
                </a:extLst>
              </p:cNvPr>
              <p:cNvSpPr/>
              <p:nvPr/>
            </p:nvSpPr>
            <p:spPr>
              <a:xfrm>
                <a:off x="8490218" y="4942486"/>
                <a:ext cx="1361077" cy="290456"/>
              </a:xfrm>
              <a:prstGeom prst="rightArrow">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125" name="Oval 88">
                <a:extLst>
                  <a:ext uri="{FF2B5EF4-FFF2-40B4-BE49-F238E27FC236}">
                    <a16:creationId xmlns:a16="http://schemas.microsoft.com/office/drawing/2014/main" id="{CC42EC09-CE16-4837-B83B-6479F5FE82F7}"/>
                  </a:ext>
                </a:extLst>
              </p:cNvPr>
              <p:cNvSpPr/>
              <p:nvPr/>
            </p:nvSpPr>
            <p:spPr>
              <a:xfrm>
                <a:off x="10035419" y="3862551"/>
                <a:ext cx="1114734" cy="1094060"/>
              </a:xfrm>
              <a:prstGeom prst="ellipse">
                <a:avLst/>
              </a:prstGeom>
              <a:solidFill>
                <a:srgbClr val="D9D9D9"/>
              </a:solidFill>
              <a:ln w="38100">
                <a:solidFill>
                  <a:srgbClr val="FFED00"/>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800">
                    <a:solidFill>
                      <a:srgbClr val="000000"/>
                    </a:solidFill>
                  </a:rPr>
                  <a:t>High Value,</a:t>
                </a:r>
              </a:p>
              <a:p>
                <a:pPr algn="ctr" defTabSz="914363">
                  <a:defRPr/>
                </a:pPr>
                <a:r>
                  <a:rPr lang="en-US" sz="800">
                    <a:solidFill>
                      <a:srgbClr val="000000"/>
                    </a:solidFill>
                  </a:rPr>
                  <a:t>Medium Risk</a:t>
                </a:r>
              </a:p>
            </p:txBody>
          </p:sp>
          <p:sp>
            <p:nvSpPr>
              <p:cNvPr id="126" name="Arrow: Right 132">
                <a:extLst>
                  <a:ext uri="{FF2B5EF4-FFF2-40B4-BE49-F238E27FC236}">
                    <a16:creationId xmlns:a16="http://schemas.microsoft.com/office/drawing/2014/main" id="{35C22170-1869-4DBB-BC2E-0A37F4DF5E18}"/>
                  </a:ext>
                </a:extLst>
              </p:cNvPr>
              <p:cNvSpPr/>
              <p:nvPr/>
            </p:nvSpPr>
            <p:spPr>
              <a:xfrm>
                <a:off x="9865418" y="4942486"/>
                <a:ext cx="1410435" cy="290456"/>
              </a:xfrm>
              <a:prstGeom prst="rightArrow">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127" name="Oval 90">
                <a:extLst>
                  <a:ext uri="{FF2B5EF4-FFF2-40B4-BE49-F238E27FC236}">
                    <a16:creationId xmlns:a16="http://schemas.microsoft.com/office/drawing/2014/main" id="{3F9AE244-EC7D-439D-8844-8B4F392FAE78}"/>
                  </a:ext>
                </a:extLst>
              </p:cNvPr>
              <p:cNvSpPr/>
              <p:nvPr/>
            </p:nvSpPr>
            <p:spPr>
              <a:xfrm>
                <a:off x="8643874" y="5597340"/>
                <a:ext cx="1114734" cy="1094060"/>
              </a:xfrm>
              <a:prstGeom prst="ellipse">
                <a:avLst/>
              </a:prstGeom>
              <a:solidFill>
                <a:srgbClr val="D9D9D9"/>
              </a:solidFill>
              <a:ln w="38100">
                <a:solidFill>
                  <a:srgbClr val="FFED00"/>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800">
                    <a:solidFill>
                      <a:srgbClr val="000000"/>
                    </a:solidFill>
                  </a:rPr>
                  <a:t>High Value,</a:t>
                </a:r>
              </a:p>
              <a:p>
                <a:pPr algn="ctr" defTabSz="914363">
                  <a:defRPr/>
                </a:pPr>
                <a:r>
                  <a:rPr lang="en-US" sz="800">
                    <a:solidFill>
                      <a:srgbClr val="000000"/>
                    </a:solidFill>
                  </a:rPr>
                  <a:t>Medium Risk</a:t>
                </a:r>
              </a:p>
            </p:txBody>
          </p:sp>
          <p:sp>
            <p:nvSpPr>
              <p:cNvPr id="128" name="Arrow: Right 134">
                <a:extLst>
                  <a:ext uri="{FF2B5EF4-FFF2-40B4-BE49-F238E27FC236}">
                    <a16:creationId xmlns:a16="http://schemas.microsoft.com/office/drawing/2014/main" id="{28116BCA-8473-4B42-8791-B4D215D0C436}"/>
                  </a:ext>
                </a:extLst>
              </p:cNvPr>
              <p:cNvSpPr/>
              <p:nvPr/>
            </p:nvSpPr>
            <p:spPr>
              <a:xfrm>
                <a:off x="8490218" y="6677275"/>
                <a:ext cx="1394089" cy="290456"/>
              </a:xfrm>
              <a:prstGeom prst="rightArrow">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129" name="Oval 92">
                <a:extLst>
                  <a:ext uri="{FF2B5EF4-FFF2-40B4-BE49-F238E27FC236}">
                    <a16:creationId xmlns:a16="http://schemas.microsoft.com/office/drawing/2014/main" id="{01A30552-9332-4E55-8D8C-8ADCF0EE5564}"/>
                  </a:ext>
                </a:extLst>
              </p:cNvPr>
              <p:cNvSpPr/>
              <p:nvPr/>
            </p:nvSpPr>
            <p:spPr>
              <a:xfrm>
                <a:off x="10035419" y="5597340"/>
                <a:ext cx="1114734" cy="1094060"/>
              </a:xfrm>
              <a:prstGeom prst="ellipse">
                <a:avLst/>
              </a:prstGeom>
              <a:solidFill>
                <a:srgbClr val="D9D9D9"/>
              </a:solidFill>
              <a:ln w="38100">
                <a:solidFill>
                  <a:srgbClr val="FFED00"/>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800">
                    <a:solidFill>
                      <a:srgbClr val="000000"/>
                    </a:solidFill>
                  </a:rPr>
                  <a:t>High Value,</a:t>
                </a:r>
              </a:p>
              <a:p>
                <a:pPr algn="ctr" defTabSz="914363">
                  <a:defRPr/>
                </a:pPr>
                <a:r>
                  <a:rPr lang="en-US" sz="800">
                    <a:solidFill>
                      <a:srgbClr val="000000"/>
                    </a:solidFill>
                  </a:rPr>
                  <a:t>Medium Risk</a:t>
                </a:r>
              </a:p>
            </p:txBody>
          </p:sp>
          <p:sp>
            <p:nvSpPr>
              <p:cNvPr id="130" name="Arrow: Right 136">
                <a:extLst>
                  <a:ext uri="{FF2B5EF4-FFF2-40B4-BE49-F238E27FC236}">
                    <a16:creationId xmlns:a16="http://schemas.microsoft.com/office/drawing/2014/main" id="{6BBB28DE-EF37-411E-AB42-5C2FA0609260}"/>
                  </a:ext>
                </a:extLst>
              </p:cNvPr>
              <p:cNvSpPr/>
              <p:nvPr/>
            </p:nvSpPr>
            <p:spPr>
              <a:xfrm>
                <a:off x="9881764" y="6677275"/>
                <a:ext cx="1394089" cy="290456"/>
              </a:xfrm>
              <a:prstGeom prst="rightArrow">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131" name="Arrow: Right 33">
                <a:extLst>
                  <a:ext uri="{FF2B5EF4-FFF2-40B4-BE49-F238E27FC236}">
                    <a16:creationId xmlns:a16="http://schemas.microsoft.com/office/drawing/2014/main" id="{74DAC71E-E410-4180-B481-976E672A65CC}"/>
                  </a:ext>
                </a:extLst>
              </p:cNvPr>
              <p:cNvSpPr/>
              <p:nvPr/>
            </p:nvSpPr>
            <p:spPr>
              <a:xfrm rot="2538589">
                <a:off x="6669233" y="2155211"/>
                <a:ext cx="154184" cy="183028"/>
              </a:xfrm>
              <a:prstGeom prst="rightArrow">
                <a:avLst/>
              </a:prstGeom>
              <a:solidFill>
                <a:srgbClr val="FFED00"/>
              </a:solidFill>
              <a:ln>
                <a:solidFill>
                  <a:schemeClr val="accent3">
                    <a:lumMod val="50000"/>
                  </a:schemeClr>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132" name="Arrow: Right 137">
                <a:extLst>
                  <a:ext uri="{FF2B5EF4-FFF2-40B4-BE49-F238E27FC236}">
                    <a16:creationId xmlns:a16="http://schemas.microsoft.com/office/drawing/2014/main" id="{6CA96331-642C-47AA-9FBC-83A1D736B04A}"/>
                  </a:ext>
                </a:extLst>
              </p:cNvPr>
              <p:cNvSpPr/>
              <p:nvPr/>
            </p:nvSpPr>
            <p:spPr>
              <a:xfrm rot="2165248">
                <a:off x="8073234" y="2155417"/>
                <a:ext cx="154184" cy="183028"/>
              </a:xfrm>
              <a:prstGeom prst="rightArrow">
                <a:avLst/>
              </a:prstGeom>
              <a:solidFill>
                <a:srgbClr val="FFED00"/>
              </a:solidFill>
              <a:ln>
                <a:solidFill>
                  <a:schemeClr val="accent3">
                    <a:lumMod val="50000"/>
                  </a:schemeClr>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133" name="Arrow: Right 138">
                <a:extLst>
                  <a:ext uri="{FF2B5EF4-FFF2-40B4-BE49-F238E27FC236}">
                    <a16:creationId xmlns:a16="http://schemas.microsoft.com/office/drawing/2014/main" id="{2808D0F0-BF05-49AA-9185-B889A5C5BCBB}"/>
                  </a:ext>
                </a:extLst>
              </p:cNvPr>
              <p:cNvSpPr/>
              <p:nvPr/>
            </p:nvSpPr>
            <p:spPr>
              <a:xfrm rot="2165248">
                <a:off x="9478648" y="2154143"/>
                <a:ext cx="154184" cy="183028"/>
              </a:xfrm>
              <a:prstGeom prst="rightArrow">
                <a:avLst/>
              </a:prstGeom>
              <a:solidFill>
                <a:srgbClr val="FFED00"/>
              </a:solidFill>
              <a:ln>
                <a:solidFill>
                  <a:schemeClr val="accent3">
                    <a:lumMod val="50000"/>
                  </a:schemeClr>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134" name="Arrow: Right 139">
                <a:extLst>
                  <a:ext uri="{FF2B5EF4-FFF2-40B4-BE49-F238E27FC236}">
                    <a16:creationId xmlns:a16="http://schemas.microsoft.com/office/drawing/2014/main" id="{C9861A10-A0E3-447C-8059-F82F2A6B7942}"/>
                  </a:ext>
                </a:extLst>
              </p:cNvPr>
              <p:cNvSpPr/>
              <p:nvPr/>
            </p:nvSpPr>
            <p:spPr>
              <a:xfrm rot="2165248">
                <a:off x="10869106" y="2154144"/>
                <a:ext cx="154184" cy="183028"/>
              </a:xfrm>
              <a:prstGeom prst="rightArrow">
                <a:avLst/>
              </a:prstGeom>
              <a:solidFill>
                <a:srgbClr val="FFED00"/>
              </a:solidFill>
              <a:ln>
                <a:solidFill>
                  <a:schemeClr val="accent3">
                    <a:lumMod val="50000"/>
                  </a:schemeClr>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135" name="Arrow: Right 141">
                <a:extLst>
                  <a:ext uri="{FF2B5EF4-FFF2-40B4-BE49-F238E27FC236}">
                    <a16:creationId xmlns:a16="http://schemas.microsoft.com/office/drawing/2014/main" id="{D1D503A8-D9B4-4254-97FD-22E0CFB0AC9E}"/>
                  </a:ext>
                </a:extLst>
              </p:cNvPr>
              <p:cNvSpPr/>
              <p:nvPr/>
            </p:nvSpPr>
            <p:spPr>
              <a:xfrm rot="2165248">
                <a:off x="8073234" y="3907550"/>
                <a:ext cx="154184" cy="183028"/>
              </a:xfrm>
              <a:prstGeom prst="rightArrow">
                <a:avLst/>
              </a:prstGeom>
              <a:solidFill>
                <a:srgbClr val="FFED00"/>
              </a:solidFill>
              <a:ln>
                <a:solidFill>
                  <a:schemeClr val="accent3">
                    <a:lumMod val="50000"/>
                  </a:schemeClr>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136" name="Arrow: Right 142">
                <a:extLst>
                  <a:ext uri="{FF2B5EF4-FFF2-40B4-BE49-F238E27FC236}">
                    <a16:creationId xmlns:a16="http://schemas.microsoft.com/office/drawing/2014/main" id="{01E66C26-FA99-44A4-BF63-037D9A06135D}"/>
                  </a:ext>
                </a:extLst>
              </p:cNvPr>
              <p:cNvSpPr/>
              <p:nvPr/>
            </p:nvSpPr>
            <p:spPr>
              <a:xfrm rot="2165248">
                <a:off x="9478648" y="3906276"/>
                <a:ext cx="154184" cy="183028"/>
              </a:xfrm>
              <a:prstGeom prst="rightArrow">
                <a:avLst/>
              </a:prstGeom>
              <a:solidFill>
                <a:srgbClr val="FFED00"/>
              </a:solidFill>
              <a:ln>
                <a:solidFill>
                  <a:schemeClr val="accent3">
                    <a:lumMod val="50000"/>
                  </a:schemeClr>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137" name="Arrow: Right 143">
                <a:extLst>
                  <a:ext uri="{FF2B5EF4-FFF2-40B4-BE49-F238E27FC236}">
                    <a16:creationId xmlns:a16="http://schemas.microsoft.com/office/drawing/2014/main" id="{8178A5A9-AA49-4100-847C-6FEFDDD18667}"/>
                  </a:ext>
                </a:extLst>
              </p:cNvPr>
              <p:cNvSpPr/>
              <p:nvPr/>
            </p:nvSpPr>
            <p:spPr>
              <a:xfrm rot="2165248">
                <a:off x="10869106" y="3906277"/>
                <a:ext cx="154184" cy="183028"/>
              </a:xfrm>
              <a:prstGeom prst="rightArrow">
                <a:avLst/>
              </a:prstGeom>
              <a:solidFill>
                <a:srgbClr val="FFED00"/>
              </a:solidFill>
              <a:ln>
                <a:solidFill>
                  <a:schemeClr val="accent3">
                    <a:lumMod val="50000"/>
                  </a:schemeClr>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138" name="Arrow: Right 144">
                <a:extLst>
                  <a:ext uri="{FF2B5EF4-FFF2-40B4-BE49-F238E27FC236}">
                    <a16:creationId xmlns:a16="http://schemas.microsoft.com/office/drawing/2014/main" id="{F615574A-6FA1-4833-99D9-0DC5126BB1F5}"/>
                  </a:ext>
                </a:extLst>
              </p:cNvPr>
              <p:cNvSpPr/>
              <p:nvPr/>
            </p:nvSpPr>
            <p:spPr>
              <a:xfrm rot="2165248">
                <a:off x="9478648" y="5635347"/>
                <a:ext cx="154184" cy="183028"/>
              </a:xfrm>
              <a:prstGeom prst="rightArrow">
                <a:avLst/>
              </a:prstGeom>
              <a:solidFill>
                <a:srgbClr val="FFED00"/>
              </a:solidFill>
              <a:ln>
                <a:solidFill>
                  <a:schemeClr val="accent3">
                    <a:lumMod val="50000"/>
                  </a:schemeClr>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139" name="Arrow: Right 145">
                <a:extLst>
                  <a:ext uri="{FF2B5EF4-FFF2-40B4-BE49-F238E27FC236}">
                    <a16:creationId xmlns:a16="http://schemas.microsoft.com/office/drawing/2014/main" id="{1248E900-8789-48D4-81FF-C8988F5E9428}"/>
                  </a:ext>
                </a:extLst>
              </p:cNvPr>
              <p:cNvSpPr/>
              <p:nvPr/>
            </p:nvSpPr>
            <p:spPr>
              <a:xfrm rot="2165248">
                <a:off x="10869106" y="5635348"/>
                <a:ext cx="154184" cy="183028"/>
              </a:xfrm>
              <a:prstGeom prst="rightArrow">
                <a:avLst/>
              </a:prstGeom>
              <a:solidFill>
                <a:srgbClr val="FFED00"/>
              </a:solidFill>
              <a:ln>
                <a:solidFill>
                  <a:schemeClr val="accent3">
                    <a:lumMod val="50000"/>
                  </a:schemeClr>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140" name="Arrow: Right 146">
                <a:extLst>
                  <a:ext uri="{FF2B5EF4-FFF2-40B4-BE49-F238E27FC236}">
                    <a16:creationId xmlns:a16="http://schemas.microsoft.com/office/drawing/2014/main" id="{00CE3218-F65B-49ED-9472-66D1441166C0}"/>
                  </a:ext>
                </a:extLst>
              </p:cNvPr>
              <p:cNvSpPr/>
              <p:nvPr/>
            </p:nvSpPr>
            <p:spPr>
              <a:xfrm>
                <a:off x="10550147" y="864931"/>
                <a:ext cx="154184" cy="183028"/>
              </a:xfrm>
              <a:prstGeom prst="rightArrow">
                <a:avLst/>
              </a:prstGeom>
              <a:solidFill>
                <a:srgbClr val="00C9FF"/>
              </a:solidFill>
              <a:ln>
                <a:solidFill>
                  <a:srgbClr val="00C9FF"/>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pic>
            <p:nvPicPr>
              <p:cNvPr id="150" name="Graphic 50" descr="Checklist">
                <a:extLst>
                  <a:ext uri="{FF2B5EF4-FFF2-40B4-BE49-F238E27FC236}">
                    <a16:creationId xmlns:a16="http://schemas.microsoft.com/office/drawing/2014/main" id="{FDB5E8D7-7D30-4ED4-A29D-AC0BA0ED2A3C}"/>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1481" y="2804148"/>
                <a:ext cx="435856" cy="435856"/>
              </a:xfrm>
              <a:prstGeom prst="rect">
                <a:avLst/>
              </a:prstGeom>
            </p:spPr>
          </p:pic>
          <p:pic>
            <p:nvPicPr>
              <p:cNvPr id="151" name="Graphic 242" descr="Checklist">
                <a:extLst>
                  <a:ext uri="{FF2B5EF4-FFF2-40B4-BE49-F238E27FC236}">
                    <a16:creationId xmlns:a16="http://schemas.microsoft.com/office/drawing/2014/main" id="{26450AE7-D829-43ED-8250-8B77324F51BF}"/>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0942" y="2804148"/>
                <a:ext cx="435856" cy="435856"/>
              </a:xfrm>
              <a:prstGeom prst="rect">
                <a:avLst/>
              </a:prstGeom>
            </p:spPr>
          </p:pic>
          <p:pic>
            <p:nvPicPr>
              <p:cNvPr id="152" name="Graphic 243" descr="Checklist">
                <a:extLst>
                  <a:ext uri="{FF2B5EF4-FFF2-40B4-BE49-F238E27FC236}">
                    <a16:creationId xmlns:a16="http://schemas.microsoft.com/office/drawing/2014/main" id="{3942BD2C-60B2-4190-B30F-A3FE3D563686}"/>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57205" y="2806311"/>
                <a:ext cx="435856" cy="435856"/>
              </a:xfrm>
              <a:prstGeom prst="rect">
                <a:avLst/>
              </a:prstGeom>
            </p:spPr>
          </p:pic>
          <p:pic>
            <p:nvPicPr>
              <p:cNvPr id="153" name="Graphic 244" descr="Checklist">
                <a:extLst>
                  <a:ext uri="{FF2B5EF4-FFF2-40B4-BE49-F238E27FC236}">
                    <a16:creationId xmlns:a16="http://schemas.microsoft.com/office/drawing/2014/main" id="{E487D463-36CD-436C-846C-D9761325E553}"/>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6667" y="2806311"/>
                <a:ext cx="435856" cy="435856"/>
              </a:xfrm>
              <a:prstGeom prst="rect">
                <a:avLst/>
              </a:prstGeom>
            </p:spPr>
          </p:pic>
          <p:pic>
            <p:nvPicPr>
              <p:cNvPr id="154" name="Graphic 245" descr="Checklist">
                <a:extLst>
                  <a:ext uri="{FF2B5EF4-FFF2-40B4-BE49-F238E27FC236}">
                    <a16:creationId xmlns:a16="http://schemas.microsoft.com/office/drawing/2014/main" id="{FF7E9BD9-4056-4A2B-BCDC-D5BD1CB5240F}"/>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69925" y="4525988"/>
                <a:ext cx="435856" cy="435856"/>
              </a:xfrm>
              <a:prstGeom prst="rect">
                <a:avLst/>
              </a:prstGeom>
            </p:spPr>
          </p:pic>
          <p:pic>
            <p:nvPicPr>
              <p:cNvPr id="155" name="Graphic 246" descr="Checklist">
                <a:extLst>
                  <a:ext uri="{FF2B5EF4-FFF2-40B4-BE49-F238E27FC236}">
                    <a16:creationId xmlns:a16="http://schemas.microsoft.com/office/drawing/2014/main" id="{CFAB6C66-0359-4C9C-826E-E8A23BA53794}"/>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56188" y="4528152"/>
                <a:ext cx="435856" cy="435856"/>
              </a:xfrm>
              <a:prstGeom prst="rect">
                <a:avLst/>
              </a:prstGeom>
            </p:spPr>
          </p:pic>
          <p:pic>
            <p:nvPicPr>
              <p:cNvPr id="156" name="Graphic 247" descr="Checklist">
                <a:extLst>
                  <a:ext uri="{FF2B5EF4-FFF2-40B4-BE49-F238E27FC236}">
                    <a16:creationId xmlns:a16="http://schemas.microsoft.com/office/drawing/2014/main" id="{08524BA4-48A7-42A5-851D-828A8A17E71C}"/>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5649" y="4528152"/>
                <a:ext cx="435856" cy="435856"/>
              </a:xfrm>
              <a:prstGeom prst="rect">
                <a:avLst/>
              </a:prstGeom>
            </p:spPr>
          </p:pic>
          <p:pic>
            <p:nvPicPr>
              <p:cNvPr id="157" name="Graphic 248" descr="Checklist">
                <a:extLst>
                  <a:ext uri="{FF2B5EF4-FFF2-40B4-BE49-F238E27FC236}">
                    <a16:creationId xmlns:a16="http://schemas.microsoft.com/office/drawing/2014/main" id="{43E442E5-045F-4B3D-9901-95D0FB5205DA}"/>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56188" y="6289687"/>
                <a:ext cx="435856" cy="435856"/>
              </a:xfrm>
              <a:prstGeom prst="rect">
                <a:avLst/>
              </a:prstGeom>
            </p:spPr>
          </p:pic>
          <p:pic>
            <p:nvPicPr>
              <p:cNvPr id="158" name="Graphic 249" descr="Checklist">
                <a:extLst>
                  <a:ext uri="{FF2B5EF4-FFF2-40B4-BE49-F238E27FC236}">
                    <a16:creationId xmlns:a16="http://schemas.microsoft.com/office/drawing/2014/main" id="{070CB3B6-03ED-4AA0-A2BD-87DFF36A79A0}"/>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5649" y="6289687"/>
                <a:ext cx="435856" cy="435856"/>
              </a:xfrm>
              <a:prstGeom prst="rect">
                <a:avLst/>
              </a:prstGeom>
            </p:spPr>
          </p:pic>
          <p:sp>
            <p:nvSpPr>
              <p:cNvPr id="160" name="Rectangle 328">
                <a:extLst>
                  <a:ext uri="{FF2B5EF4-FFF2-40B4-BE49-F238E27FC236}">
                    <a16:creationId xmlns:a16="http://schemas.microsoft.com/office/drawing/2014/main" id="{9280404D-46D1-4876-94CB-7B3EA58307F4}"/>
                  </a:ext>
                </a:extLst>
              </p:cNvPr>
              <p:cNvSpPr/>
              <p:nvPr/>
            </p:nvSpPr>
            <p:spPr>
              <a:xfrm>
                <a:off x="3932317" y="6175911"/>
                <a:ext cx="1600536" cy="443198"/>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1000">
                    <a:solidFill>
                      <a:srgbClr val="FFFFFF"/>
                    </a:solidFill>
                  </a:rPr>
                  <a:t>Network Ready</a:t>
                </a:r>
              </a:p>
            </p:txBody>
          </p:sp>
          <p:sp>
            <p:nvSpPr>
              <p:cNvPr id="161" name="Rectangle 329">
                <a:extLst>
                  <a:ext uri="{FF2B5EF4-FFF2-40B4-BE49-F238E27FC236}">
                    <a16:creationId xmlns:a16="http://schemas.microsoft.com/office/drawing/2014/main" id="{81D9672D-9031-4364-BD07-37259BB0F673}"/>
                  </a:ext>
                </a:extLst>
              </p:cNvPr>
              <p:cNvSpPr/>
              <p:nvPr/>
            </p:nvSpPr>
            <p:spPr>
              <a:xfrm>
                <a:off x="3939091" y="5625868"/>
                <a:ext cx="1600536" cy="443198"/>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1000">
                    <a:solidFill>
                      <a:srgbClr val="FFFFFF"/>
                    </a:solidFill>
                  </a:rPr>
                  <a:t>Landing Zone Ready</a:t>
                </a:r>
              </a:p>
            </p:txBody>
          </p:sp>
          <p:sp>
            <p:nvSpPr>
              <p:cNvPr id="162" name="Rectangle 330">
                <a:extLst>
                  <a:ext uri="{FF2B5EF4-FFF2-40B4-BE49-F238E27FC236}">
                    <a16:creationId xmlns:a16="http://schemas.microsoft.com/office/drawing/2014/main" id="{3935C83A-F939-4E09-ACA3-3F6DDD66B89D}"/>
                  </a:ext>
                </a:extLst>
              </p:cNvPr>
              <p:cNvSpPr/>
              <p:nvPr/>
            </p:nvSpPr>
            <p:spPr>
              <a:xfrm>
                <a:off x="6671904" y="1111265"/>
                <a:ext cx="3144829" cy="276998"/>
              </a:xfrm>
              <a:prstGeom prst="rect">
                <a:avLst/>
              </a:prstGeom>
            </p:spPr>
            <p:txBody>
              <a:bodyPr wrap="square">
                <a:spAutoFit/>
              </a:bodyPr>
              <a:lstStyle/>
              <a:p>
                <a:pPr algn="ctr" defTabSz="914363">
                  <a:defRPr/>
                </a:pPr>
                <a:r>
                  <a:rPr lang="en-US" sz="900" b="1">
                    <a:solidFill>
                      <a:srgbClr val="000000"/>
                    </a:solidFill>
                  </a:rPr>
                  <a:t>Rapid Assessment and Prioritization</a:t>
                </a:r>
              </a:p>
            </p:txBody>
          </p:sp>
          <p:sp>
            <p:nvSpPr>
              <p:cNvPr id="163" name="Arrow: Right 204">
                <a:extLst>
                  <a:ext uri="{FF2B5EF4-FFF2-40B4-BE49-F238E27FC236}">
                    <a16:creationId xmlns:a16="http://schemas.microsoft.com/office/drawing/2014/main" id="{F4C3BE04-4B32-407E-AD3B-0EAFEB0D50EB}"/>
                  </a:ext>
                </a:extLst>
              </p:cNvPr>
              <p:cNvSpPr/>
              <p:nvPr/>
            </p:nvSpPr>
            <p:spPr>
              <a:xfrm>
                <a:off x="5815682" y="861638"/>
                <a:ext cx="154184" cy="183028"/>
              </a:xfrm>
              <a:prstGeom prst="rightArrow">
                <a:avLst/>
              </a:prstGeom>
              <a:solidFill>
                <a:srgbClr val="00C9FF"/>
              </a:solidFill>
              <a:ln>
                <a:solidFill>
                  <a:srgbClr val="00C9FF"/>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164" name="Arrow: Right 205">
                <a:extLst>
                  <a:ext uri="{FF2B5EF4-FFF2-40B4-BE49-F238E27FC236}">
                    <a16:creationId xmlns:a16="http://schemas.microsoft.com/office/drawing/2014/main" id="{4258E7B4-C0A5-45AF-87C0-060D919C86F8}"/>
                  </a:ext>
                </a:extLst>
              </p:cNvPr>
              <p:cNvSpPr/>
              <p:nvPr/>
            </p:nvSpPr>
            <p:spPr>
              <a:xfrm rot="11002459">
                <a:off x="8212844" y="1465281"/>
                <a:ext cx="154184" cy="183028"/>
              </a:xfrm>
              <a:prstGeom prst="rightArrow">
                <a:avLst/>
              </a:prstGeom>
              <a:solidFill>
                <a:srgbClr val="00C9FF"/>
              </a:solidFill>
              <a:ln>
                <a:solidFill>
                  <a:srgbClr val="00C9FF"/>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grpSp>
            <p:nvGrpSpPr>
              <p:cNvPr id="165" name="Group 333">
                <a:extLst>
                  <a:ext uri="{FF2B5EF4-FFF2-40B4-BE49-F238E27FC236}">
                    <a16:creationId xmlns:a16="http://schemas.microsoft.com/office/drawing/2014/main" id="{0C29BB44-9409-437D-8BD3-C31BE2A032ED}"/>
                  </a:ext>
                </a:extLst>
              </p:cNvPr>
              <p:cNvGrpSpPr/>
              <p:nvPr/>
            </p:nvGrpSpPr>
            <p:grpSpPr>
              <a:xfrm>
                <a:off x="4216095" y="657730"/>
                <a:ext cx="1299594" cy="359053"/>
                <a:chOff x="913657" y="511368"/>
                <a:chExt cx="1082991" cy="299211"/>
              </a:xfrm>
            </p:grpSpPr>
            <p:pic>
              <p:nvPicPr>
                <p:cNvPr id="264" name="Graphic 264" descr="Man">
                  <a:extLst>
                    <a:ext uri="{FF2B5EF4-FFF2-40B4-BE49-F238E27FC236}">
                      <a16:creationId xmlns:a16="http://schemas.microsoft.com/office/drawing/2014/main" id="{2DE78468-CC85-4A8C-93CE-CB9441724907}"/>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3657" y="519245"/>
                  <a:ext cx="291334" cy="291334"/>
                </a:xfrm>
                <a:prstGeom prst="rect">
                  <a:avLst/>
                </a:prstGeom>
              </p:spPr>
            </p:pic>
            <p:pic>
              <p:nvPicPr>
                <p:cNvPr id="265" name="Graphic 264" descr="Man">
                  <a:extLst>
                    <a:ext uri="{FF2B5EF4-FFF2-40B4-BE49-F238E27FC236}">
                      <a16:creationId xmlns:a16="http://schemas.microsoft.com/office/drawing/2014/main" id="{D94FB3D2-DB20-4C1B-9C14-95D308CFFDA8}"/>
                    </a:ext>
                  </a:extLst>
                </p:cNvPr>
                <p:cNvPicPr>
                  <a:picLocks noChangeAspect="1"/>
                </p:cNvPicPr>
                <p:nvPr/>
              </p:nvPicPr>
              <p: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506" y="519245"/>
                  <a:ext cx="291334" cy="291334"/>
                </a:xfrm>
                <a:prstGeom prst="rect">
                  <a:avLst/>
                </a:prstGeom>
              </p:spPr>
            </p:pic>
            <p:pic>
              <p:nvPicPr>
                <p:cNvPr id="266" name="Graphic 264" descr="Man">
                  <a:extLst>
                    <a:ext uri="{FF2B5EF4-FFF2-40B4-BE49-F238E27FC236}">
                      <a16:creationId xmlns:a16="http://schemas.microsoft.com/office/drawing/2014/main" id="{E62348A7-BBDB-419A-906C-9CA012B00D14}"/>
                    </a:ext>
                  </a:extLst>
                </p:cNvPr>
                <p:cNvPicPr>
                  <a:picLocks noChangeAspect="1"/>
                </p:cNvPicPr>
                <p:nvPr/>
              </p:nvPicPr>
              <p:blipFill>
                <a:blip r:embed="rId8" cstate="screen">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57513" y="514432"/>
                  <a:ext cx="291334" cy="291334"/>
                </a:xfrm>
                <a:prstGeom prst="rect">
                  <a:avLst/>
                </a:prstGeom>
              </p:spPr>
            </p:pic>
            <p:pic>
              <p:nvPicPr>
                <p:cNvPr id="267" name="Graphic 264" descr="Man">
                  <a:extLst>
                    <a:ext uri="{FF2B5EF4-FFF2-40B4-BE49-F238E27FC236}">
                      <a16:creationId xmlns:a16="http://schemas.microsoft.com/office/drawing/2014/main" id="{94C8AD74-2C5C-43E3-A5CE-9329CD18B4C7}"/>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08580" y="512900"/>
                  <a:ext cx="291334" cy="291334"/>
                </a:xfrm>
                <a:prstGeom prst="rect">
                  <a:avLst/>
                </a:prstGeom>
              </p:spPr>
            </p:pic>
            <p:pic>
              <p:nvPicPr>
                <p:cNvPr id="268" name="Graphic 264" descr="Man">
                  <a:extLst>
                    <a:ext uri="{FF2B5EF4-FFF2-40B4-BE49-F238E27FC236}">
                      <a16:creationId xmlns:a16="http://schemas.microsoft.com/office/drawing/2014/main" id="{E1679A16-C749-498C-AE3A-267C99B5BDD0}"/>
                    </a:ext>
                  </a:extLst>
                </p:cNvPr>
                <p:cNvPicPr>
                  <a:picLocks noChangeAspect="1"/>
                </p:cNvPicPr>
                <p:nvPr/>
              </p:nvPicPr>
              <p:blipFill>
                <a:blip r:embed="rId12" cstate="screen">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60723" y="511368"/>
                  <a:ext cx="291334" cy="291334"/>
                </a:xfrm>
                <a:prstGeom prst="rect">
                  <a:avLst/>
                </a:prstGeom>
              </p:spPr>
            </p:pic>
            <p:pic>
              <p:nvPicPr>
                <p:cNvPr id="269" name="Graphic 217" descr="Man">
                  <a:extLst>
                    <a:ext uri="{FF2B5EF4-FFF2-40B4-BE49-F238E27FC236}">
                      <a16:creationId xmlns:a16="http://schemas.microsoft.com/office/drawing/2014/main" id="{8A61D090-2EA7-486E-8287-D17EE3172AC5}"/>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05314" y="512134"/>
                  <a:ext cx="291334" cy="291334"/>
                </a:xfrm>
                <a:prstGeom prst="rect">
                  <a:avLst/>
                </a:prstGeom>
              </p:spPr>
            </p:pic>
          </p:grpSp>
          <p:grpSp>
            <p:nvGrpSpPr>
              <p:cNvPr id="166" name="Group 334">
                <a:extLst>
                  <a:ext uri="{FF2B5EF4-FFF2-40B4-BE49-F238E27FC236}">
                    <a16:creationId xmlns:a16="http://schemas.microsoft.com/office/drawing/2014/main" id="{908C0369-CB09-4747-9AAE-80BFEA4DBE70}"/>
                  </a:ext>
                </a:extLst>
              </p:cNvPr>
              <p:cNvGrpSpPr/>
              <p:nvPr/>
            </p:nvGrpSpPr>
            <p:grpSpPr>
              <a:xfrm>
                <a:off x="5768440" y="1957632"/>
                <a:ext cx="678501" cy="422933"/>
                <a:chOff x="2325649" y="1527687"/>
                <a:chExt cx="565417" cy="352444"/>
              </a:xfrm>
            </p:grpSpPr>
            <p:pic>
              <p:nvPicPr>
                <p:cNvPr id="260" name="Graphic 264" descr="Man">
                  <a:extLst>
                    <a:ext uri="{FF2B5EF4-FFF2-40B4-BE49-F238E27FC236}">
                      <a16:creationId xmlns:a16="http://schemas.microsoft.com/office/drawing/2014/main" id="{45CAF23B-01C0-418C-BBE4-7001D93EDD65}"/>
                    </a:ext>
                  </a:extLst>
                </p:cNvPr>
                <p:cNvPicPr>
                  <a:picLocks noChangeAspect="1"/>
                </p:cNvPicPr>
                <p:nvPr/>
              </p:nvPicPr>
              <p:blipFill>
                <a:blip r:embed="rId16" cstate="screen">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5649" y="1575336"/>
                  <a:ext cx="291334" cy="291334"/>
                </a:xfrm>
                <a:prstGeom prst="rect">
                  <a:avLst/>
                </a:prstGeom>
              </p:spPr>
            </p:pic>
            <p:pic>
              <p:nvPicPr>
                <p:cNvPr id="261" name="Graphic 345" descr="Man">
                  <a:extLst>
                    <a:ext uri="{FF2B5EF4-FFF2-40B4-BE49-F238E27FC236}">
                      <a16:creationId xmlns:a16="http://schemas.microsoft.com/office/drawing/2014/main" id="{32BEA137-ABAC-429E-A026-D7461908817F}"/>
                    </a:ext>
                  </a:extLst>
                </p:cNvPr>
                <p:cNvPicPr>
                  <a:picLocks noChangeAspect="1"/>
                </p:cNvPicPr>
                <p:nvPr/>
              </p:nvPicPr>
              <p:blipFill>
                <a:blip r:embed="rId18"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428553" y="1548415"/>
                  <a:ext cx="291334" cy="291334"/>
                </a:xfrm>
                <a:prstGeom prst="rect">
                  <a:avLst/>
                </a:prstGeom>
              </p:spPr>
            </p:pic>
            <p:pic>
              <p:nvPicPr>
                <p:cNvPr id="262" name="Graphic 264" descr="Man">
                  <a:extLst>
                    <a:ext uri="{FF2B5EF4-FFF2-40B4-BE49-F238E27FC236}">
                      <a16:creationId xmlns:a16="http://schemas.microsoft.com/office/drawing/2014/main" id="{A68E5E1B-12D4-4D22-9C3E-A2E1A0D2E960}"/>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15351" y="1588797"/>
                  <a:ext cx="291334" cy="291334"/>
                </a:xfrm>
                <a:prstGeom prst="rect">
                  <a:avLst/>
                </a:prstGeom>
              </p:spPr>
            </p:pic>
            <p:pic>
              <p:nvPicPr>
                <p:cNvPr id="263" name="Graphic 347" descr="Man">
                  <a:extLst>
                    <a:ext uri="{FF2B5EF4-FFF2-40B4-BE49-F238E27FC236}">
                      <a16:creationId xmlns:a16="http://schemas.microsoft.com/office/drawing/2014/main" id="{BAED16B3-2B16-4D04-A87B-B49F4F3D8F87}"/>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99732" y="1527687"/>
                  <a:ext cx="291334" cy="291334"/>
                </a:xfrm>
                <a:prstGeom prst="rect">
                  <a:avLst/>
                </a:prstGeom>
              </p:spPr>
            </p:pic>
          </p:grpSp>
          <p:grpSp>
            <p:nvGrpSpPr>
              <p:cNvPr id="167" name="Group 335">
                <a:extLst>
                  <a:ext uri="{FF2B5EF4-FFF2-40B4-BE49-F238E27FC236}">
                    <a16:creationId xmlns:a16="http://schemas.microsoft.com/office/drawing/2014/main" id="{EC9BB914-DF42-4C92-9843-AB346BECFE4B}"/>
                  </a:ext>
                </a:extLst>
              </p:cNvPr>
              <p:cNvGrpSpPr/>
              <p:nvPr/>
            </p:nvGrpSpPr>
            <p:grpSpPr>
              <a:xfrm>
                <a:off x="8602307" y="3719196"/>
                <a:ext cx="678501" cy="422933"/>
                <a:chOff x="2325649" y="1527687"/>
                <a:chExt cx="565417" cy="352444"/>
              </a:xfrm>
            </p:grpSpPr>
            <p:pic>
              <p:nvPicPr>
                <p:cNvPr id="256" name="Graphic 264" descr="Man">
                  <a:extLst>
                    <a:ext uri="{FF2B5EF4-FFF2-40B4-BE49-F238E27FC236}">
                      <a16:creationId xmlns:a16="http://schemas.microsoft.com/office/drawing/2014/main" id="{29B34F12-A4F6-4B8D-AA60-8C5EC5EA4464}"/>
                    </a:ext>
                  </a:extLst>
                </p:cNvPr>
                <p:cNvPicPr>
                  <a:picLocks noChangeAspect="1"/>
                </p:cNvPicPr>
                <p:nvPr/>
              </p:nvPicPr>
              <p:blipFill>
                <a:blip r:embed="rId16" cstate="screen">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5649" y="1575336"/>
                  <a:ext cx="291334" cy="291334"/>
                </a:xfrm>
                <a:prstGeom prst="rect">
                  <a:avLst/>
                </a:prstGeom>
              </p:spPr>
            </p:pic>
            <p:pic>
              <p:nvPicPr>
                <p:cNvPr id="257" name="Graphic 350" descr="Man">
                  <a:extLst>
                    <a:ext uri="{FF2B5EF4-FFF2-40B4-BE49-F238E27FC236}">
                      <a16:creationId xmlns:a16="http://schemas.microsoft.com/office/drawing/2014/main" id="{92F761EB-FABD-45D7-941B-5569A0990139}"/>
                    </a:ext>
                  </a:extLst>
                </p:cNvPr>
                <p:cNvPicPr>
                  <a:picLocks noChangeAspect="1"/>
                </p:cNvPicPr>
                <p:nvPr/>
              </p:nvPicPr>
              <p:blipFill>
                <a:blip r:embed="rId18"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428553" y="1548415"/>
                  <a:ext cx="291334" cy="291334"/>
                </a:xfrm>
                <a:prstGeom prst="rect">
                  <a:avLst/>
                </a:prstGeom>
              </p:spPr>
            </p:pic>
            <p:pic>
              <p:nvPicPr>
                <p:cNvPr id="258" name="Graphic 264" descr="Man">
                  <a:extLst>
                    <a:ext uri="{FF2B5EF4-FFF2-40B4-BE49-F238E27FC236}">
                      <a16:creationId xmlns:a16="http://schemas.microsoft.com/office/drawing/2014/main" id="{A40CAF2E-9761-4F98-B1D1-1CFC947649C4}"/>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15351" y="1588797"/>
                  <a:ext cx="291334" cy="291334"/>
                </a:xfrm>
                <a:prstGeom prst="rect">
                  <a:avLst/>
                </a:prstGeom>
              </p:spPr>
            </p:pic>
            <p:pic>
              <p:nvPicPr>
                <p:cNvPr id="259" name="Graphic 352" descr="Man">
                  <a:extLst>
                    <a:ext uri="{FF2B5EF4-FFF2-40B4-BE49-F238E27FC236}">
                      <a16:creationId xmlns:a16="http://schemas.microsoft.com/office/drawing/2014/main" id="{D6B55D9F-DCAB-4888-A95E-8C2EF49A4433}"/>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99732" y="1527687"/>
                  <a:ext cx="291334" cy="291334"/>
                </a:xfrm>
                <a:prstGeom prst="rect">
                  <a:avLst/>
                </a:prstGeom>
              </p:spPr>
            </p:pic>
          </p:grpSp>
          <p:grpSp>
            <p:nvGrpSpPr>
              <p:cNvPr id="168" name="Group 336">
                <a:extLst>
                  <a:ext uri="{FF2B5EF4-FFF2-40B4-BE49-F238E27FC236}">
                    <a16:creationId xmlns:a16="http://schemas.microsoft.com/office/drawing/2014/main" id="{657708AB-A8CF-484F-A17A-A557944F798D}"/>
                  </a:ext>
                </a:extLst>
              </p:cNvPr>
              <p:cNvGrpSpPr/>
              <p:nvPr/>
            </p:nvGrpSpPr>
            <p:grpSpPr>
              <a:xfrm>
                <a:off x="10064546" y="5430320"/>
                <a:ext cx="678501" cy="422933"/>
                <a:chOff x="2325649" y="1527687"/>
                <a:chExt cx="565417" cy="352444"/>
              </a:xfrm>
            </p:grpSpPr>
            <p:pic>
              <p:nvPicPr>
                <p:cNvPr id="252" name="Graphic 264" descr="Man">
                  <a:extLst>
                    <a:ext uri="{FF2B5EF4-FFF2-40B4-BE49-F238E27FC236}">
                      <a16:creationId xmlns:a16="http://schemas.microsoft.com/office/drawing/2014/main" id="{963E97AA-E8E3-4386-BBE6-0B16D757F078}"/>
                    </a:ext>
                  </a:extLst>
                </p:cNvPr>
                <p:cNvPicPr>
                  <a:picLocks noChangeAspect="1"/>
                </p:cNvPicPr>
                <p:nvPr/>
              </p:nvPicPr>
              <p:blipFill>
                <a:blip r:embed="rId16" cstate="screen">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5649" y="1575336"/>
                  <a:ext cx="291334" cy="291334"/>
                </a:xfrm>
                <a:prstGeom prst="rect">
                  <a:avLst/>
                </a:prstGeom>
              </p:spPr>
            </p:pic>
            <p:pic>
              <p:nvPicPr>
                <p:cNvPr id="253" name="Graphic 355" descr="Man">
                  <a:extLst>
                    <a:ext uri="{FF2B5EF4-FFF2-40B4-BE49-F238E27FC236}">
                      <a16:creationId xmlns:a16="http://schemas.microsoft.com/office/drawing/2014/main" id="{33C5082D-29D2-4385-A277-CBB4A3DDEC86}"/>
                    </a:ext>
                  </a:extLst>
                </p:cNvPr>
                <p:cNvPicPr>
                  <a:picLocks noChangeAspect="1"/>
                </p:cNvPicPr>
                <p:nvPr/>
              </p:nvPicPr>
              <p:blipFill>
                <a:blip r:embed="rId18"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428553" y="1548415"/>
                  <a:ext cx="291334" cy="291334"/>
                </a:xfrm>
                <a:prstGeom prst="rect">
                  <a:avLst/>
                </a:prstGeom>
              </p:spPr>
            </p:pic>
            <p:pic>
              <p:nvPicPr>
                <p:cNvPr id="254" name="Graphic 264" descr="Man">
                  <a:extLst>
                    <a:ext uri="{FF2B5EF4-FFF2-40B4-BE49-F238E27FC236}">
                      <a16:creationId xmlns:a16="http://schemas.microsoft.com/office/drawing/2014/main" id="{6715B7BB-DA08-4C82-AAD9-911A937F1587}"/>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15351" y="1588797"/>
                  <a:ext cx="291334" cy="291334"/>
                </a:xfrm>
                <a:prstGeom prst="rect">
                  <a:avLst/>
                </a:prstGeom>
              </p:spPr>
            </p:pic>
            <p:pic>
              <p:nvPicPr>
                <p:cNvPr id="255" name="Graphic 357" descr="Man">
                  <a:extLst>
                    <a:ext uri="{FF2B5EF4-FFF2-40B4-BE49-F238E27FC236}">
                      <a16:creationId xmlns:a16="http://schemas.microsoft.com/office/drawing/2014/main" id="{5F7E9904-670B-432B-A3F0-3CADBBFA88B0}"/>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99732" y="1527687"/>
                  <a:ext cx="291334" cy="291334"/>
                </a:xfrm>
                <a:prstGeom prst="rect">
                  <a:avLst/>
                </a:prstGeom>
              </p:spPr>
            </p:pic>
          </p:grpSp>
          <p:grpSp>
            <p:nvGrpSpPr>
              <p:cNvPr id="169" name="Group 337">
                <a:extLst>
                  <a:ext uri="{FF2B5EF4-FFF2-40B4-BE49-F238E27FC236}">
                    <a16:creationId xmlns:a16="http://schemas.microsoft.com/office/drawing/2014/main" id="{9AC484F6-AEDF-42E4-9946-EF420EB058DD}"/>
                  </a:ext>
                </a:extLst>
              </p:cNvPr>
              <p:cNvGrpSpPr/>
              <p:nvPr/>
            </p:nvGrpSpPr>
            <p:grpSpPr>
              <a:xfrm>
                <a:off x="10132289" y="1908958"/>
                <a:ext cx="678501" cy="422933"/>
                <a:chOff x="2325649" y="1527687"/>
                <a:chExt cx="565417" cy="352444"/>
              </a:xfrm>
            </p:grpSpPr>
            <p:pic>
              <p:nvPicPr>
                <p:cNvPr id="248" name="Graphic 264" descr="Man">
                  <a:extLst>
                    <a:ext uri="{FF2B5EF4-FFF2-40B4-BE49-F238E27FC236}">
                      <a16:creationId xmlns:a16="http://schemas.microsoft.com/office/drawing/2014/main" id="{BE460A82-09EC-449D-A170-6E78AA28FECF}"/>
                    </a:ext>
                  </a:extLst>
                </p:cNvPr>
                <p:cNvPicPr>
                  <a:picLocks noChangeAspect="1"/>
                </p:cNvPicPr>
                <p:nvPr/>
              </p:nvPicPr>
              <p:blipFill>
                <a:blip r:embed="rId16" cstate="screen">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5649" y="1575336"/>
                  <a:ext cx="291334" cy="291334"/>
                </a:xfrm>
                <a:prstGeom prst="rect">
                  <a:avLst/>
                </a:prstGeom>
              </p:spPr>
            </p:pic>
            <p:pic>
              <p:nvPicPr>
                <p:cNvPr id="249" name="Graphic 360" descr="Man">
                  <a:extLst>
                    <a:ext uri="{FF2B5EF4-FFF2-40B4-BE49-F238E27FC236}">
                      <a16:creationId xmlns:a16="http://schemas.microsoft.com/office/drawing/2014/main" id="{C315F124-4A21-4AD6-8D9C-EA8FD43DD11E}"/>
                    </a:ext>
                  </a:extLst>
                </p:cNvPr>
                <p:cNvPicPr>
                  <a:picLocks noChangeAspect="1"/>
                </p:cNvPicPr>
                <p:nvPr/>
              </p:nvPicPr>
              <p:blipFill>
                <a:blip r:embed="rId18"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428553" y="1548415"/>
                  <a:ext cx="291334" cy="291334"/>
                </a:xfrm>
                <a:prstGeom prst="rect">
                  <a:avLst/>
                </a:prstGeom>
              </p:spPr>
            </p:pic>
            <p:pic>
              <p:nvPicPr>
                <p:cNvPr id="250" name="Graphic 264" descr="Man">
                  <a:extLst>
                    <a:ext uri="{FF2B5EF4-FFF2-40B4-BE49-F238E27FC236}">
                      <a16:creationId xmlns:a16="http://schemas.microsoft.com/office/drawing/2014/main" id="{63D47426-D593-4486-80F6-CADE2886CDEC}"/>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15351" y="1588797"/>
                  <a:ext cx="291334" cy="291334"/>
                </a:xfrm>
                <a:prstGeom prst="rect">
                  <a:avLst/>
                </a:prstGeom>
              </p:spPr>
            </p:pic>
            <p:pic>
              <p:nvPicPr>
                <p:cNvPr id="251" name="Graphic 362" descr="Man">
                  <a:extLst>
                    <a:ext uri="{FF2B5EF4-FFF2-40B4-BE49-F238E27FC236}">
                      <a16:creationId xmlns:a16="http://schemas.microsoft.com/office/drawing/2014/main" id="{CC19C1F1-0487-40F6-811E-17D866D2D8D6}"/>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99732" y="1527687"/>
                  <a:ext cx="291334" cy="291334"/>
                </a:xfrm>
                <a:prstGeom prst="rect">
                  <a:avLst/>
                </a:prstGeom>
              </p:spPr>
            </p:pic>
          </p:grpSp>
          <p:grpSp>
            <p:nvGrpSpPr>
              <p:cNvPr id="170" name="Group 338">
                <a:extLst>
                  <a:ext uri="{FF2B5EF4-FFF2-40B4-BE49-F238E27FC236}">
                    <a16:creationId xmlns:a16="http://schemas.microsoft.com/office/drawing/2014/main" id="{9BA2034E-3ECE-4FB3-AB88-9CD68E6A6183}"/>
                  </a:ext>
                </a:extLst>
              </p:cNvPr>
              <p:cNvGrpSpPr/>
              <p:nvPr/>
            </p:nvGrpSpPr>
            <p:grpSpPr>
              <a:xfrm>
                <a:off x="7219845" y="1893378"/>
                <a:ext cx="806145" cy="532957"/>
                <a:chOff x="7159970" y="1838060"/>
                <a:chExt cx="671787" cy="444129"/>
              </a:xfrm>
            </p:grpSpPr>
            <p:pic>
              <p:nvPicPr>
                <p:cNvPr id="242" name="Graphic 364" descr="Man">
                  <a:extLst>
                    <a:ext uri="{FF2B5EF4-FFF2-40B4-BE49-F238E27FC236}">
                      <a16:creationId xmlns:a16="http://schemas.microsoft.com/office/drawing/2014/main" id="{F0FE9F10-EAA2-4B81-AFE4-32E4BEBADC87}"/>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40423" y="1858270"/>
                  <a:ext cx="291334" cy="291334"/>
                </a:xfrm>
                <a:prstGeom prst="rect">
                  <a:avLst/>
                </a:prstGeom>
              </p:spPr>
            </p:pic>
            <p:pic>
              <p:nvPicPr>
                <p:cNvPr id="243" name="Graphic 365" descr="Man">
                  <a:extLst>
                    <a:ext uri="{FF2B5EF4-FFF2-40B4-BE49-F238E27FC236}">
                      <a16:creationId xmlns:a16="http://schemas.microsoft.com/office/drawing/2014/main" id="{98646788-FB57-46F0-AC03-36D0AEFCAE20}"/>
                    </a:ext>
                  </a:extLst>
                </p:cNvPr>
                <p:cNvPicPr>
                  <a:picLocks noChangeAspect="1"/>
                </p:cNvPicPr>
                <p:nvPr/>
              </p:nvPicPr>
              <p:blipFill>
                <a:blip r:embed="rId18"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212051" y="1861458"/>
                  <a:ext cx="291334" cy="291334"/>
                </a:xfrm>
                <a:prstGeom prst="rect">
                  <a:avLst/>
                </a:prstGeom>
              </p:spPr>
            </p:pic>
            <p:pic>
              <p:nvPicPr>
                <p:cNvPr id="244" name="Graphic 264" descr="Man">
                  <a:extLst>
                    <a:ext uri="{FF2B5EF4-FFF2-40B4-BE49-F238E27FC236}">
                      <a16:creationId xmlns:a16="http://schemas.microsoft.com/office/drawing/2014/main" id="{EA89A269-C32A-413D-BB4A-5BA19F7FB0F5}"/>
                    </a:ext>
                  </a:extLst>
                </p:cNvPr>
                <p:cNvPicPr>
                  <a:picLocks noChangeAspect="1"/>
                </p:cNvPicPr>
                <p:nvPr/>
              </p:nvPicPr>
              <p:blipFill>
                <a:blip r:embed="rId16" cstate="screen">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71303" y="1838060"/>
                  <a:ext cx="291334" cy="291334"/>
                </a:xfrm>
                <a:prstGeom prst="rect">
                  <a:avLst/>
                </a:prstGeom>
              </p:spPr>
            </p:pic>
            <p:pic>
              <p:nvPicPr>
                <p:cNvPr id="245" name="Graphic 264" descr="Man">
                  <a:extLst>
                    <a:ext uri="{FF2B5EF4-FFF2-40B4-BE49-F238E27FC236}">
                      <a16:creationId xmlns:a16="http://schemas.microsoft.com/office/drawing/2014/main" id="{D51CBE01-F070-4A87-8614-ECD85F6E70B2}"/>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05637" y="1936065"/>
                  <a:ext cx="291334" cy="291334"/>
                </a:xfrm>
                <a:prstGeom prst="rect">
                  <a:avLst/>
                </a:prstGeom>
              </p:spPr>
            </p:pic>
            <p:pic>
              <p:nvPicPr>
                <p:cNvPr id="246" name="Graphic 264" descr="Man">
                  <a:extLst>
                    <a:ext uri="{FF2B5EF4-FFF2-40B4-BE49-F238E27FC236}">
                      <a16:creationId xmlns:a16="http://schemas.microsoft.com/office/drawing/2014/main" id="{D69DB1BF-CC0E-4505-8FC9-C672D5B19439}"/>
                    </a:ext>
                  </a:extLst>
                </p:cNvPr>
                <p:cNvPicPr>
                  <a:picLocks noChangeAspect="1"/>
                </p:cNvPicPr>
                <p:nvPr/>
              </p:nvPicPr>
              <p:blipFill>
                <a:blip r:embed="rId20" cstate="screen">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460422" y="1916954"/>
                  <a:ext cx="291334" cy="291334"/>
                </a:xfrm>
                <a:prstGeom prst="rect">
                  <a:avLst/>
                </a:prstGeom>
              </p:spPr>
            </p:pic>
            <p:pic>
              <p:nvPicPr>
                <p:cNvPr id="247" name="Graphic 264" descr="Man">
                  <a:extLst>
                    <a:ext uri="{FF2B5EF4-FFF2-40B4-BE49-F238E27FC236}">
                      <a16:creationId xmlns:a16="http://schemas.microsoft.com/office/drawing/2014/main" id="{6D9A1B72-2D29-42E5-8A00-87DD9CEEBD4A}"/>
                    </a:ext>
                  </a:extLst>
                </p:cNvPr>
                <p:cNvPicPr>
                  <a:picLocks noChangeAspect="1"/>
                </p:cNvPicPr>
                <p:nvPr/>
              </p:nvPicPr>
              <p:blipFill>
                <a:blip r:embed="rId22" cstate="screen">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159970" y="1990855"/>
                  <a:ext cx="291334" cy="291334"/>
                </a:xfrm>
                <a:prstGeom prst="rect">
                  <a:avLst/>
                </a:prstGeom>
              </p:spPr>
            </p:pic>
          </p:grpSp>
          <p:grpSp>
            <p:nvGrpSpPr>
              <p:cNvPr id="171" name="Group 339">
                <a:extLst>
                  <a:ext uri="{FF2B5EF4-FFF2-40B4-BE49-F238E27FC236}">
                    <a16:creationId xmlns:a16="http://schemas.microsoft.com/office/drawing/2014/main" id="{6501EF81-B7BF-40A3-919B-BA383CBA2A6E}"/>
                  </a:ext>
                </a:extLst>
              </p:cNvPr>
              <p:cNvGrpSpPr/>
              <p:nvPr/>
            </p:nvGrpSpPr>
            <p:grpSpPr>
              <a:xfrm>
                <a:off x="10000186" y="3630959"/>
                <a:ext cx="806145" cy="569865"/>
                <a:chOff x="6929176" y="2555310"/>
                <a:chExt cx="671787" cy="474886"/>
              </a:xfrm>
            </p:grpSpPr>
            <p:pic>
              <p:nvPicPr>
                <p:cNvPr id="235" name="Graphic 264" descr="Man">
                  <a:extLst>
                    <a:ext uri="{FF2B5EF4-FFF2-40B4-BE49-F238E27FC236}">
                      <a16:creationId xmlns:a16="http://schemas.microsoft.com/office/drawing/2014/main" id="{839A1817-A560-4315-A3D0-5D036642DA0C}"/>
                    </a:ext>
                  </a:extLst>
                </p:cNvPr>
                <p:cNvPicPr>
                  <a:picLocks noChangeAspect="1"/>
                </p:cNvPicPr>
                <p:nvPr/>
              </p:nvPicPr>
              <p:blipFill>
                <a:blip r:embed="rId24" cstate="screen">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123902" y="2555310"/>
                  <a:ext cx="291334" cy="291334"/>
                </a:xfrm>
                <a:prstGeom prst="rect">
                  <a:avLst/>
                </a:prstGeom>
              </p:spPr>
            </p:pic>
            <p:grpSp>
              <p:nvGrpSpPr>
                <p:cNvPr id="236" name="Group 177">
                  <a:extLst>
                    <a:ext uri="{FF2B5EF4-FFF2-40B4-BE49-F238E27FC236}">
                      <a16:creationId xmlns:a16="http://schemas.microsoft.com/office/drawing/2014/main" id="{A62F951C-1AAA-41C8-BC72-8CD0BA1729D8}"/>
                    </a:ext>
                  </a:extLst>
                </p:cNvPr>
                <p:cNvGrpSpPr/>
                <p:nvPr/>
              </p:nvGrpSpPr>
              <p:grpSpPr>
                <a:xfrm>
                  <a:off x="6929176" y="2606277"/>
                  <a:ext cx="671787" cy="423919"/>
                  <a:chOff x="7159970" y="1858270"/>
                  <a:chExt cx="671787" cy="423919"/>
                </a:xfrm>
              </p:grpSpPr>
              <p:pic>
                <p:nvPicPr>
                  <p:cNvPr id="237" name="Graphic 373" descr="Man">
                    <a:extLst>
                      <a:ext uri="{FF2B5EF4-FFF2-40B4-BE49-F238E27FC236}">
                        <a16:creationId xmlns:a16="http://schemas.microsoft.com/office/drawing/2014/main" id="{5767314F-9C0D-412B-9537-187BC3354498}"/>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40423" y="1858270"/>
                    <a:ext cx="291334" cy="291334"/>
                  </a:xfrm>
                  <a:prstGeom prst="rect">
                    <a:avLst/>
                  </a:prstGeom>
                </p:spPr>
              </p:pic>
              <p:pic>
                <p:nvPicPr>
                  <p:cNvPr id="238" name="Graphic 374" descr="Man">
                    <a:extLst>
                      <a:ext uri="{FF2B5EF4-FFF2-40B4-BE49-F238E27FC236}">
                        <a16:creationId xmlns:a16="http://schemas.microsoft.com/office/drawing/2014/main" id="{AD4AE802-8CD0-4071-85F3-B5B7C5F1A5E6}"/>
                      </a:ext>
                    </a:extLst>
                  </p:cNvPr>
                  <p:cNvPicPr>
                    <a:picLocks noChangeAspect="1"/>
                  </p:cNvPicPr>
                  <p:nvPr/>
                </p:nvPicPr>
                <p:blipFill>
                  <a:blip r:embed="rId18"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212051" y="1861458"/>
                    <a:ext cx="291334" cy="291334"/>
                  </a:xfrm>
                  <a:prstGeom prst="rect">
                    <a:avLst/>
                  </a:prstGeom>
                </p:spPr>
              </p:pic>
              <p:pic>
                <p:nvPicPr>
                  <p:cNvPr id="239" name="Graphic 264" descr="Man">
                    <a:extLst>
                      <a:ext uri="{FF2B5EF4-FFF2-40B4-BE49-F238E27FC236}">
                        <a16:creationId xmlns:a16="http://schemas.microsoft.com/office/drawing/2014/main" id="{72EC79C9-A98D-4200-A6CE-37A8EFB65637}"/>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05637" y="1936065"/>
                    <a:ext cx="291334" cy="291334"/>
                  </a:xfrm>
                  <a:prstGeom prst="rect">
                    <a:avLst/>
                  </a:prstGeom>
                </p:spPr>
              </p:pic>
              <p:pic>
                <p:nvPicPr>
                  <p:cNvPr id="240" name="Graphic 264" descr="Man">
                    <a:extLst>
                      <a:ext uri="{FF2B5EF4-FFF2-40B4-BE49-F238E27FC236}">
                        <a16:creationId xmlns:a16="http://schemas.microsoft.com/office/drawing/2014/main" id="{D0CB0D76-BB59-4340-97A9-3C5C45673E75}"/>
                      </a:ext>
                    </a:extLst>
                  </p:cNvPr>
                  <p:cNvPicPr>
                    <a:picLocks noChangeAspect="1"/>
                  </p:cNvPicPr>
                  <p:nvPr/>
                </p:nvPicPr>
                <p:blipFill>
                  <a:blip r:embed="rId20" cstate="screen">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460422" y="1916954"/>
                    <a:ext cx="291334" cy="291334"/>
                  </a:xfrm>
                  <a:prstGeom prst="rect">
                    <a:avLst/>
                  </a:prstGeom>
                </p:spPr>
              </p:pic>
              <p:pic>
                <p:nvPicPr>
                  <p:cNvPr id="241" name="Graphic 264" descr="Man">
                    <a:extLst>
                      <a:ext uri="{FF2B5EF4-FFF2-40B4-BE49-F238E27FC236}">
                        <a16:creationId xmlns:a16="http://schemas.microsoft.com/office/drawing/2014/main" id="{56A440F7-7847-4706-B907-FD3113CDAFC4}"/>
                      </a:ext>
                    </a:extLst>
                  </p:cNvPr>
                  <p:cNvPicPr>
                    <a:picLocks noChangeAspect="1"/>
                  </p:cNvPicPr>
                  <p:nvPr/>
                </p:nvPicPr>
                <p:blipFill>
                  <a:blip r:embed="rId22" cstate="screen">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159970" y="1990855"/>
                    <a:ext cx="291334" cy="291334"/>
                  </a:xfrm>
                  <a:prstGeom prst="rect">
                    <a:avLst/>
                  </a:prstGeom>
                </p:spPr>
              </p:pic>
            </p:grpSp>
          </p:grpSp>
          <p:grpSp>
            <p:nvGrpSpPr>
              <p:cNvPr id="172" name="Group 340">
                <a:extLst>
                  <a:ext uri="{FF2B5EF4-FFF2-40B4-BE49-F238E27FC236}">
                    <a16:creationId xmlns:a16="http://schemas.microsoft.com/office/drawing/2014/main" id="{B7C88EB3-613F-4621-908C-19EDB899DB5A}"/>
                  </a:ext>
                </a:extLst>
              </p:cNvPr>
              <p:cNvGrpSpPr/>
              <p:nvPr/>
            </p:nvGrpSpPr>
            <p:grpSpPr>
              <a:xfrm>
                <a:off x="8535781" y="5427538"/>
                <a:ext cx="891212" cy="510266"/>
                <a:chOff x="7075547" y="1913933"/>
                <a:chExt cx="742674" cy="425222"/>
              </a:xfrm>
            </p:grpSpPr>
            <p:pic>
              <p:nvPicPr>
                <p:cNvPr id="227" name="Graphic 379" descr="Man">
                  <a:extLst>
                    <a:ext uri="{FF2B5EF4-FFF2-40B4-BE49-F238E27FC236}">
                      <a16:creationId xmlns:a16="http://schemas.microsoft.com/office/drawing/2014/main" id="{CE703F39-FB02-4E1F-B3BC-32FA626DEE8B}"/>
                    </a:ext>
                  </a:extLst>
                </p:cNvPr>
                <p:cNvPicPr>
                  <a:picLocks noChangeAspect="1"/>
                </p:cNvPicPr>
                <p:nvPr/>
              </p:nvPicPr>
              <p:blipFill>
                <a:blip r:embed="rId18"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075547" y="2000227"/>
                  <a:ext cx="291334" cy="291334"/>
                </a:xfrm>
                <a:prstGeom prst="rect">
                  <a:avLst/>
                </a:prstGeom>
              </p:spPr>
            </p:pic>
            <p:pic>
              <p:nvPicPr>
                <p:cNvPr id="228" name="Graphic 264" descr="Man">
                  <a:extLst>
                    <a:ext uri="{FF2B5EF4-FFF2-40B4-BE49-F238E27FC236}">
                      <a16:creationId xmlns:a16="http://schemas.microsoft.com/office/drawing/2014/main" id="{93773DB1-5EDB-4825-AA9F-6CE61760B3B1}"/>
                    </a:ext>
                  </a:extLst>
                </p:cNvPr>
                <p:cNvPicPr>
                  <a:picLocks noChangeAspect="1"/>
                </p:cNvPicPr>
                <p:nvPr/>
              </p:nvPicPr>
              <p:blipFill>
                <a:blip r:embed="rId26" cstate="screen">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257269" y="1932609"/>
                  <a:ext cx="291334" cy="291334"/>
                </a:xfrm>
                <a:prstGeom prst="rect">
                  <a:avLst/>
                </a:prstGeom>
              </p:spPr>
            </p:pic>
            <p:pic>
              <p:nvPicPr>
                <p:cNvPr id="229" name="Graphic 381" descr="Man">
                  <a:extLst>
                    <a:ext uri="{FF2B5EF4-FFF2-40B4-BE49-F238E27FC236}">
                      <a16:creationId xmlns:a16="http://schemas.microsoft.com/office/drawing/2014/main" id="{C5ED6E71-1ED9-48C4-AD61-31965C7C0CE6}"/>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35145" y="1913933"/>
                  <a:ext cx="291334" cy="291334"/>
                </a:xfrm>
                <a:prstGeom prst="rect">
                  <a:avLst/>
                </a:prstGeom>
              </p:spPr>
            </p:pic>
            <p:grpSp>
              <p:nvGrpSpPr>
                <p:cNvPr id="230" name="Group 167">
                  <a:extLst>
                    <a:ext uri="{FF2B5EF4-FFF2-40B4-BE49-F238E27FC236}">
                      <a16:creationId xmlns:a16="http://schemas.microsoft.com/office/drawing/2014/main" id="{1B82D5FE-75FC-4A8B-9FD0-1BAB592961F3}"/>
                    </a:ext>
                  </a:extLst>
                </p:cNvPr>
                <p:cNvGrpSpPr/>
                <p:nvPr/>
              </p:nvGrpSpPr>
              <p:grpSpPr>
                <a:xfrm>
                  <a:off x="7152943" y="1940186"/>
                  <a:ext cx="665278" cy="398969"/>
                  <a:chOff x="4699364" y="1573890"/>
                  <a:chExt cx="665278" cy="398969"/>
                </a:xfrm>
              </p:grpSpPr>
              <p:pic>
                <p:nvPicPr>
                  <p:cNvPr id="231" name="Graphic 264" descr="Man">
                    <a:extLst>
                      <a:ext uri="{FF2B5EF4-FFF2-40B4-BE49-F238E27FC236}">
                        <a16:creationId xmlns:a16="http://schemas.microsoft.com/office/drawing/2014/main" id="{76AC399E-64F8-484B-8FD2-3B6D61350BFF}"/>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83649" y="1600122"/>
                    <a:ext cx="291334" cy="291334"/>
                  </a:xfrm>
                  <a:prstGeom prst="rect">
                    <a:avLst/>
                  </a:prstGeom>
                </p:spPr>
              </p:pic>
              <p:pic>
                <p:nvPicPr>
                  <p:cNvPr id="232" name="Graphic 264" descr="Man">
                    <a:extLst>
                      <a:ext uri="{FF2B5EF4-FFF2-40B4-BE49-F238E27FC236}">
                        <a16:creationId xmlns:a16="http://schemas.microsoft.com/office/drawing/2014/main" id="{EBB4DEF4-0EF7-4E99-9D1D-02B6EE6E2B60}"/>
                      </a:ext>
                    </a:extLst>
                  </p:cNvPr>
                  <p:cNvPicPr>
                    <a:picLocks noChangeAspect="1"/>
                  </p:cNvPicPr>
                  <p:nvPr/>
                </p:nvPicPr>
                <p:blipFill>
                  <a:blip r:embed="rId24" cstate="screen">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699364" y="1573890"/>
                    <a:ext cx="291334" cy="291334"/>
                  </a:xfrm>
                  <a:prstGeom prst="rect">
                    <a:avLst/>
                  </a:prstGeom>
                </p:spPr>
              </p:pic>
              <p:pic>
                <p:nvPicPr>
                  <p:cNvPr id="233" name="Graphic 264" descr="Man">
                    <a:extLst>
                      <a:ext uri="{FF2B5EF4-FFF2-40B4-BE49-F238E27FC236}">
                        <a16:creationId xmlns:a16="http://schemas.microsoft.com/office/drawing/2014/main" id="{7C742948-9CC0-442E-8264-DE02661BD968}"/>
                      </a:ext>
                    </a:extLst>
                  </p:cNvPr>
                  <p:cNvPicPr>
                    <a:picLocks noChangeAspect="1"/>
                  </p:cNvPicPr>
                  <p:nvPr/>
                </p:nvPicPr>
                <p:blipFill>
                  <a:blip r:embed="rId20" cstate="screen">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073308" y="1647528"/>
                    <a:ext cx="291334" cy="291334"/>
                  </a:xfrm>
                  <a:prstGeom prst="rect">
                    <a:avLst/>
                  </a:prstGeom>
                </p:spPr>
              </p:pic>
              <p:pic>
                <p:nvPicPr>
                  <p:cNvPr id="234" name="Graphic 264" descr="Man">
                    <a:extLst>
                      <a:ext uri="{FF2B5EF4-FFF2-40B4-BE49-F238E27FC236}">
                        <a16:creationId xmlns:a16="http://schemas.microsoft.com/office/drawing/2014/main" id="{9ABCF0C8-9400-4713-9B6D-292F42C6D393}"/>
                      </a:ext>
                    </a:extLst>
                  </p:cNvPr>
                  <p:cNvPicPr>
                    <a:picLocks noChangeAspect="1"/>
                  </p:cNvPicPr>
                  <p:nvPr/>
                </p:nvPicPr>
                <p:blipFill>
                  <a:blip r:embed="rId22" cstate="screen">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761307" y="1681525"/>
                    <a:ext cx="291334" cy="291334"/>
                  </a:xfrm>
                  <a:prstGeom prst="rect">
                    <a:avLst/>
                  </a:prstGeom>
                </p:spPr>
              </p:pic>
            </p:grpSp>
          </p:grpSp>
          <p:grpSp>
            <p:nvGrpSpPr>
              <p:cNvPr id="173" name="Group 341">
                <a:extLst>
                  <a:ext uri="{FF2B5EF4-FFF2-40B4-BE49-F238E27FC236}">
                    <a16:creationId xmlns:a16="http://schemas.microsoft.com/office/drawing/2014/main" id="{B7CADF69-3475-4AC4-957C-272AFCB89517}"/>
                  </a:ext>
                </a:extLst>
              </p:cNvPr>
              <p:cNvGrpSpPr/>
              <p:nvPr/>
            </p:nvGrpSpPr>
            <p:grpSpPr>
              <a:xfrm>
                <a:off x="7240435" y="3602707"/>
                <a:ext cx="738714" cy="514523"/>
                <a:chOff x="7154744" y="2616382"/>
                <a:chExt cx="615594" cy="428769"/>
              </a:xfrm>
            </p:grpSpPr>
            <p:pic>
              <p:nvPicPr>
                <p:cNvPr id="221" name="Graphic 388" descr="Man">
                  <a:extLst>
                    <a:ext uri="{FF2B5EF4-FFF2-40B4-BE49-F238E27FC236}">
                      <a16:creationId xmlns:a16="http://schemas.microsoft.com/office/drawing/2014/main" id="{84334828-B2B3-4169-94B1-7F2EF9A93795}"/>
                    </a:ext>
                  </a:extLst>
                </p:cNvPr>
                <p:cNvPicPr>
                  <a:picLocks noChangeAspect="1"/>
                </p:cNvPicPr>
                <p:nvPr/>
              </p:nvPicPr>
              <p:blipFill>
                <a:blip r:embed="rId18"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154744" y="2635691"/>
                  <a:ext cx="291334" cy="291334"/>
                </a:xfrm>
                <a:prstGeom prst="rect">
                  <a:avLst/>
                </a:prstGeom>
              </p:spPr>
            </p:pic>
            <p:pic>
              <p:nvPicPr>
                <p:cNvPr id="222" name="Graphic 264" descr="Man">
                  <a:extLst>
                    <a:ext uri="{FF2B5EF4-FFF2-40B4-BE49-F238E27FC236}">
                      <a16:creationId xmlns:a16="http://schemas.microsoft.com/office/drawing/2014/main" id="{BBAF85C1-6B50-46C1-8E6C-41494B2CF209}"/>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2103" y="2650553"/>
                  <a:ext cx="291334" cy="291334"/>
                </a:xfrm>
                <a:prstGeom prst="rect">
                  <a:avLst/>
                </a:prstGeom>
              </p:spPr>
            </p:pic>
            <p:pic>
              <p:nvPicPr>
                <p:cNvPr id="223" name="Graphic 264" descr="Man">
                  <a:extLst>
                    <a:ext uri="{FF2B5EF4-FFF2-40B4-BE49-F238E27FC236}">
                      <a16:creationId xmlns:a16="http://schemas.microsoft.com/office/drawing/2014/main" id="{E76A4B20-C62E-4DB4-A9EA-16954E15D4E5}"/>
                    </a:ext>
                  </a:extLst>
                </p:cNvPr>
                <p:cNvPicPr>
                  <a:picLocks noChangeAspect="1"/>
                </p:cNvPicPr>
                <p:nvPr/>
              </p:nvPicPr>
              <p:blipFill>
                <a:blip r:embed="rId16" cstate="screen">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01824" y="2753817"/>
                  <a:ext cx="291334" cy="291334"/>
                </a:xfrm>
                <a:prstGeom prst="rect">
                  <a:avLst/>
                </a:prstGeom>
              </p:spPr>
            </p:pic>
            <p:pic>
              <p:nvPicPr>
                <p:cNvPr id="224" name="Graphic 264" descr="Man">
                  <a:extLst>
                    <a:ext uri="{FF2B5EF4-FFF2-40B4-BE49-F238E27FC236}">
                      <a16:creationId xmlns:a16="http://schemas.microsoft.com/office/drawing/2014/main" id="{084CD4E8-1FD6-47AF-A2E8-030EE11BC0BA}"/>
                    </a:ext>
                  </a:extLst>
                </p:cNvPr>
                <p:cNvPicPr>
                  <a:picLocks noChangeAspect="1"/>
                </p:cNvPicPr>
                <p:nvPr/>
              </p:nvPicPr>
              <p:blipFill>
                <a:blip r:embed="rId28" cstate="screen">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394571" y="2616382"/>
                  <a:ext cx="291334" cy="291334"/>
                </a:xfrm>
                <a:prstGeom prst="rect">
                  <a:avLst/>
                </a:prstGeom>
              </p:spPr>
            </p:pic>
            <p:pic>
              <p:nvPicPr>
                <p:cNvPr id="225" name="Graphic 392" descr="Man">
                  <a:extLst>
                    <a:ext uri="{FF2B5EF4-FFF2-40B4-BE49-F238E27FC236}">
                      <a16:creationId xmlns:a16="http://schemas.microsoft.com/office/drawing/2014/main" id="{CA9BB2EC-FD7B-47D0-B666-10D9D32A5191}"/>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79004" y="2690472"/>
                  <a:ext cx="291334" cy="291334"/>
                </a:xfrm>
                <a:prstGeom prst="rect">
                  <a:avLst/>
                </a:prstGeom>
              </p:spPr>
            </p:pic>
            <p:pic>
              <p:nvPicPr>
                <p:cNvPr id="226" name="Graphic 264" descr="Man">
                  <a:extLst>
                    <a:ext uri="{FF2B5EF4-FFF2-40B4-BE49-F238E27FC236}">
                      <a16:creationId xmlns:a16="http://schemas.microsoft.com/office/drawing/2014/main" id="{C345F03A-A37A-46D2-9CCC-A1234F98BB24}"/>
                    </a:ext>
                  </a:extLst>
                </p:cNvPr>
                <p:cNvPicPr>
                  <a:picLocks noChangeAspect="1"/>
                </p:cNvPicPr>
                <p:nvPr/>
              </p:nvPicPr>
              <p:blipFill>
                <a:blip r:embed="rId22" cstate="screen">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340414" y="2753817"/>
                  <a:ext cx="291334" cy="291334"/>
                </a:xfrm>
                <a:prstGeom prst="rect">
                  <a:avLst/>
                </a:prstGeom>
              </p:spPr>
            </p:pic>
          </p:grpSp>
          <p:grpSp>
            <p:nvGrpSpPr>
              <p:cNvPr id="174" name="Group 342">
                <a:extLst>
                  <a:ext uri="{FF2B5EF4-FFF2-40B4-BE49-F238E27FC236}">
                    <a16:creationId xmlns:a16="http://schemas.microsoft.com/office/drawing/2014/main" id="{7C339D5E-8647-4AD0-8F8B-D503304C60F2}"/>
                  </a:ext>
                </a:extLst>
              </p:cNvPr>
              <p:cNvGrpSpPr/>
              <p:nvPr/>
            </p:nvGrpSpPr>
            <p:grpSpPr>
              <a:xfrm>
                <a:off x="8648650" y="1838978"/>
                <a:ext cx="738714" cy="514523"/>
                <a:chOff x="7154744" y="2616382"/>
                <a:chExt cx="615594" cy="428769"/>
              </a:xfrm>
            </p:grpSpPr>
            <p:pic>
              <p:nvPicPr>
                <p:cNvPr id="215" name="Graphic 395" descr="Man">
                  <a:extLst>
                    <a:ext uri="{FF2B5EF4-FFF2-40B4-BE49-F238E27FC236}">
                      <a16:creationId xmlns:a16="http://schemas.microsoft.com/office/drawing/2014/main" id="{BE5CE839-81F8-4315-8A01-1636005D7FBA}"/>
                    </a:ext>
                  </a:extLst>
                </p:cNvPr>
                <p:cNvPicPr>
                  <a:picLocks noChangeAspect="1"/>
                </p:cNvPicPr>
                <p:nvPr/>
              </p:nvPicPr>
              <p:blipFill>
                <a:blip r:embed="rId18"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154744" y="2635691"/>
                  <a:ext cx="291334" cy="291334"/>
                </a:xfrm>
                <a:prstGeom prst="rect">
                  <a:avLst/>
                </a:prstGeom>
              </p:spPr>
            </p:pic>
            <p:pic>
              <p:nvPicPr>
                <p:cNvPr id="216" name="Graphic 264" descr="Man">
                  <a:extLst>
                    <a:ext uri="{FF2B5EF4-FFF2-40B4-BE49-F238E27FC236}">
                      <a16:creationId xmlns:a16="http://schemas.microsoft.com/office/drawing/2014/main" id="{00EB25B9-AF86-4E14-BF46-0A6BE103DF44}"/>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2103" y="2650553"/>
                  <a:ext cx="291334" cy="291334"/>
                </a:xfrm>
                <a:prstGeom prst="rect">
                  <a:avLst/>
                </a:prstGeom>
              </p:spPr>
            </p:pic>
            <p:pic>
              <p:nvPicPr>
                <p:cNvPr id="217" name="Graphic 264" descr="Man">
                  <a:extLst>
                    <a:ext uri="{FF2B5EF4-FFF2-40B4-BE49-F238E27FC236}">
                      <a16:creationId xmlns:a16="http://schemas.microsoft.com/office/drawing/2014/main" id="{05E1A595-207D-43E0-BCE6-A6689E4D543D}"/>
                    </a:ext>
                  </a:extLst>
                </p:cNvPr>
                <p:cNvPicPr>
                  <a:picLocks noChangeAspect="1"/>
                </p:cNvPicPr>
                <p:nvPr/>
              </p:nvPicPr>
              <p:blipFill>
                <a:blip r:embed="rId16" cstate="screen">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01824" y="2753817"/>
                  <a:ext cx="291334" cy="291334"/>
                </a:xfrm>
                <a:prstGeom prst="rect">
                  <a:avLst/>
                </a:prstGeom>
              </p:spPr>
            </p:pic>
            <p:pic>
              <p:nvPicPr>
                <p:cNvPr id="218" name="Graphic 264" descr="Man">
                  <a:extLst>
                    <a:ext uri="{FF2B5EF4-FFF2-40B4-BE49-F238E27FC236}">
                      <a16:creationId xmlns:a16="http://schemas.microsoft.com/office/drawing/2014/main" id="{320684C9-DC2F-44F0-8F2E-FAACBB73253C}"/>
                    </a:ext>
                  </a:extLst>
                </p:cNvPr>
                <p:cNvPicPr>
                  <a:picLocks noChangeAspect="1"/>
                </p:cNvPicPr>
                <p:nvPr/>
              </p:nvPicPr>
              <p:blipFill>
                <a:blip r:embed="rId28" cstate="screen">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394571" y="2616382"/>
                  <a:ext cx="291334" cy="291334"/>
                </a:xfrm>
                <a:prstGeom prst="rect">
                  <a:avLst/>
                </a:prstGeom>
              </p:spPr>
            </p:pic>
            <p:pic>
              <p:nvPicPr>
                <p:cNvPr id="219" name="Graphic 399" descr="Man">
                  <a:extLst>
                    <a:ext uri="{FF2B5EF4-FFF2-40B4-BE49-F238E27FC236}">
                      <a16:creationId xmlns:a16="http://schemas.microsoft.com/office/drawing/2014/main" id="{768DA204-4E8B-44C9-933B-FEE5E7E65E64}"/>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79004" y="2690472"/>
                  <a:ext cx="291334" cy="291334"/>
                </a:xfrm>
                <a:prstGeom prst="rect">
                  <a:avLst/>
                </a:prstGeom>
              </p:spPr>
            </p:pic>
            <p:pic>
              <p:nvPicPr>
                <p:cNvPr id="220" name="Graphic 264" descr="Man">
                  <a:extLst>
                    <a:ext uri="{FF2B5EF4-FFF2-40B4-BE49-F238E27FC236}">
                      <a16:creationId xmlns:a16="http://schemas.microsoft.com/office/drawing/2014/main" id="{2AB6FB55-C657-41B6-A0DB-00233F092732}"/>
                    </a:ext>
                  </a:extLst>
                </p:cNvPr>
                <p:cNvPicPr>
                  <a:picLocks noChangeAspect="1"/>
                </p:cNvPicPr>
                <p:nvPr/>
              </p:nvPicPr>
              <p:blipFill>
                <a:blip r:embed="rId22" cstate="screen">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340414" y="2753817"/>
                  <a:ext cx="291334" cy="291334"/>
                </a:xfrm>
                <a:prstGeom prst="rect">
                  <a:avLst/>
                </a:prstGeom>
              </p:spPr>
            </p:pic>
          </p:grpSp>
          <p:pic>
            <p:nvPicPr>
              <p:cNvPr id="175" name="Graphic 264" descr="Man">
                <a:extLst>
                  <a:ext uri="{FF2B5EF4-FFF2-40B4-BE49-F238E27FC236}">
                    <a16:creationId xmlns:a16="http://schemas.microsoft.com/office/drawing/2014/main" id="{F276BF37-5F91-40D9-94B8-D8BC092ED8F3}"/>
                  </a:ext>
                </a:extLst>
              </p:cNvPr>
              <p:cNvPicPr>
                <a:picLocks noChangeAspect="1"/>
              </p:cNvPicPr>
              <p:nvPr/>
            </p:nvPicPr>
            <p:blipFill>
              <a:blip r:embed="rId30" cstate="screen">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7216500" y="6654944"/>
                <a:ext cx="349601" cy="349601"/>
              </a:xfrm>
              <a:prstGeom prst="rect">
                <a:avLst/>
              </a:prstGeom>
            </p:spPr>
          </p:pic>
          <p:sp>
            <p:nvSpPr>
              <p:cNvPr id="176" name="Rectangle 147">
                <a:extLst>
                  <a:ext uri="{FF2B5EF4-FFF2-40B4-BE49-F238E27FC236}">
                    <a16:creationId xmlns:a16="http://schemas.microsoft.com/office/drawing/2014/main" id="{84B0B281-10C9-4417-AC98-5619C21D1FDC}"/>
                  </a:ext>
                </a:extLst>
              </p:cNvPr>
              <p:cNvSpPr/>
              <p:nvPr/>
            </p:nvSpPr>
            <p:spPr>
              <a:xfrm>
                <a:off x="3930164" y="5077511"/>
                <a:ext cx="1600536" cy="443198"/>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1000">
                    <a:solidFill>
                      <a:srgbClr val="FFFFFF"/>
                    </a:solidFill>
                  </a:rPr>
                  <a:t>Commitment from Client</a:t>
                </a:r>
              </a:p>
            </p:txBody>
          </p:sp>
          <p:sp>
            <p:nvSpPr>
              <p:cNvPr id="177" name="Rectangle 148">
                <a:extLst>
                  <a:ext uri="{FF2B5EF4-FFF2-40B4-BE49-F238E27FC236}">
                    <a16:creationId xmlns:a16="http://schemas.microsoft.com/office/drawing/2014/main" id="{82743502-576B-424F-83DC-11B51F1BD7BB}"/>
                  </a:ext>
                </a:extLst>
              </p:cNvPr>
              <p:cNvSpPr/>
              <p:nvPr/>
            </p:nvSpPr>
            <p:spPr>
              <a:xfrm>
                <a:off x="3943018" y="4517314"/>
                <a:ext cx="1600536" cy="443198"/>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1000">
                    <a:solidFill>
                      <a:srgbClr val="FFFFFF"/>
                    </a:solidFill>
                  </a:rPr>
                  <a:t>Change Control Agreed</a:t>
                </a:r>
              </a:p>
            </p:txBody>
          </p:sp>
          <p:sp>
            <p:nvSpPr>
              <p:cNvPr id="178" name="Oval 88">
                <a:extLst>
                  <a:ext uri="{FF2B5EF4-FFF2-40B4-BE49-F238E27FC236}">
                    <a16:creationId xmlns:a16="http://schemas.microsoft.com/office/drawing/2014/main" id="{80CB4EF7-1274-47D9-9248-8733E864C989}"/>
                  </a:ext>
                </a:extLst>
              </p:cNvPr>
              <p:cNvSpPr/>
              <p:nvPr/>
            </p:nvSpPr>
            <p:spPr>
              <a:xfrm>
                <a:off x="5835355" y="3865905"/>
                <a:ext cx="1114734" cy="1094060"/>
              </a:xfrm>
              <a:prstGeom prst="ellipse">
                <a:avLst/>
              </a:prstGeom>
              <a:solidFill>
                <a:srgbClr val="D9D9D9"/>
              </a:solidFill>
              <a:ln w="38100">
                <a:solidFill>
                  <a:srgbClr val="FFED00"/>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800">
                    <a:solidFill>
                      <a:srgbClr val="000000"/>
                    </a:solidFill>
                  </a:rPr>
                  <a:t>High Value,</a:t>
                </a:r>
              </a:p>
              <a:p>
                <a:pPr algn="ctr" defTabSz="914363">
                  <a:defRPr/>
                </a:pPr>
                <a:r>
                  <a:rPr lang="en-US" sz="800">
                    <a:solidFill>
                      <a:srgbClr val="000000"/>
                    </a:solidFill>
                  </a:rPr>
                  <a:t>Low Risk</a:t>
                </a:r>
              </a:p>
            </p:txBody>
          </p:sp>
          <p:sp>
            <p:nvSpPr>
              <p:cNvPr id="179" name="Arrow: Right 132">
                <a:extLst>
                  <a:ext uri="{FF2B5EF4-FFF2-40B4-BE49-F238E27FC236}">
                    <a16:creationId xmlns:a16="http://schemas.microsoft.com/office/drawing/2014/main" id="{3A83CB76-4CFA-4989-91B9-4B7C2A02B116}"/>
                  </a:ext>
                </a:extLst>
              </p:cNvPr>
              <p:cNvSpPr/>
              <p:nvPr/>
            </p:nvSpPr>
            <p:spPr>
              <a:xfrm>
                <a:off x="5665354" y="4945840"/>
                <a:ext cx="1410435" cy="290456"/>
              </a:xfrm>
              <a:prstGeom prst="rightArrow">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180" name="Arrow: Right 143">
                <a:extLst>
                  <a:ext uri="{FF2B5EF4-FFF2-40B4-BE49-F238E27FC236}">
                    <a16:creationId xmlns:a16="http://schemas.microsoft.com/office/drawing/2014/main" id="{E6A5500F-545B-4D56-A90A-B244F4E10378}"/>
                  </a:ext>
                </a:extLst>
              </p:cNvPr>
              <p:cNvSpPr/>
              <p:nvPr/>
            </p:nvSpPr>
            <p:spPr>
              <a:xfrm rot="2165248">
                <a:off x="6669042" y="3909631"/>
                <a:ext cx="154184" cy="183028"/>
              </a:xfrm>
              <a:prstGeom prst="rightArrow">
                <a:avLst/>
              </a:prstGeom>
              <a:solidFill>
                <a:srgbClr val="FFED00"/>
              </a:solidFill>
              <a:ln>
                <a:solidFill>
                  <a:schemeClr val="accent3">
                    <a:lumMod val="50000"/>
                  </a:schemeClr>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pic>
            <p:nvPicPr>
              <p:cNvPr id="182" name="Graphic 247" descr="Checklist">
                <a:extLst>
                  <a:ext uri="{FF2B5EF4-FFF2-40B4-BE49-F238E27FC236}">
                    <a16:creationId xmlns:a16="http://schemas.microsoft.com/office/drawing/2014/main" id="{C37E105B-027F-46C8-ABB4-FE8E0F2663E8}"/>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85585" y="4531506"/>
                <a:ext cx="435856" cy="435856"/>
              </a:xfrm>
              <a:prstGeom prst="rect">
                <a:avLst/>
              </a:prstGeom>
            </p:spPr>
          </p:pic>
          <p:grpSp>
            <p:nvGrpSpPr>
              <p:cNvPr id="183" name="Group 339">
                <a:extLst>
                  <a:ext uri="{FF2B5EF4-FFF2-40B4-BE49-F238E27FC236}">
                    <a16:creationId xmlns:a16="http://schemas.microsoft.com/office/drawing/2014/main" id="{CDFF8552-B4CA-4CED-9AF0-50320E2ACE5A}"/>
                  </a:ext>
                </a:extLst>
              </p:cNvPr>
              <p:cNvGrpSpPr/>
              <p:nvPr/>
            </p:nvGrpSpPr>
            <p:grpSpPr>
              <a:xfrm>
                <a:off x="5800122" y="3634313"/>
                <a:ext cx="806145" cy="569865"/>
                <a:chOff x="6929176" y="2555310"/>
                <a:chExt cx="671787" cy="474886"/>
              </a:xfrm>
            </p:grpSpPr>
            <p:pic>
              <p:nvPicPr>
                <p:cNvPr id="208" name="Graphic 264" descr="Man">
                  <a:extLst>
                    <a:ext uri="{FF2B5EF4-FFF2-40B4-BE49-F238E27FC236}">
                      <a16:creationId xmlns:a16="http://schemas.microsoft.com/office/drawing/2014/main" id="{9C028081-A8C8-4003-B099-DF7EC22E348D}"/>
                    </a:ext>
                  </a:extLst>
                </p:cNvPr>
                <p:cNvPicPr>
                  <a:picLocks noChangeAspect="1"/>
                </p:cNvPicPr>
                <p:nvPr/>
              </p:nvPicPr>
              <p:blipFill>
                <a:blip r:embed="rId24" cstate="screen">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123902" y="2555310"/>
                  <a:ext cx="291334" cy="291334"/>
                </a:xfrm>
                <a:prstGeom prst="rect">
                  <a:avLst/>
                </a:prstGeom>
              </p:spPr>
            </p:pic>
            <p:grpSp>
              <p:nvGrpSpPr>
                <p:cNvPr id="209" name="Group 177">
                  <a:extLst>
                    <a:ext uri="{FF2B5EF4-FFF2-40B4-BE49-F238E27FC236}">
                      <a16:creationId xmlns:a16="http://schemas.microsoft.com/office/drawing/2014/main" id="{E322810D-4B0E-4301-AD89-1C70BB0A5D8C}"/>
                    </a:ext>
                  </a:extLst>
                </p:cNvPr>
                <p:cNvGrpSpPr/>
                <p:nvPr/>
              </p:nvGrpSpPr>
              <p:grpSpPr>
                <a:xfrm>
                  <a:off x="6929176" y="2606277"/>
                  <a:ext cx="671787" cy="423919"/>
                  <a:chOff x="7159970" y="1858270"/>
                  <a:chExt cx="671787" cy="423919"/>
                </a:xfrm>
              </p:grpSpPr>
              <p:pic>
                <p:nvPicPr>
                  <p:cNvPr id="210" name="Graphic 373" descr="Man">
                    <a:extLst>
                      <a:ext uri="{FF2B5EF4-FFF2-40B4-BE49-F238E27FC236}">
                        <a16:creationId xmlns:a16="http://schemas.microsoft.com/office/drawing/2014/main" id="{6E7DE8D5-6B09-4D23-8B0C-E514A6003435}"/>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40423" y="1858270"/>
                    <a:ext cx="291334" cy="291334"/>
                  </a:xfrm>
                  <a:prstGeom prst="rect">
                    <a:avLst/>
                  </a:prstGeom>
                </p:spPr>
              </p:pic>
              <p:pic>
                <p:nvPicPr>
                  <p:cNvPr id="211" name="Graphic 374" descr="Man">
                    <a:extLst>
                      <a:ext uri="{FF2B5EF4-FFF2-40B4-BE49-F238E27FC236}">
                        <a16:creationId xmlns:a16="http://schemas.microsoft.com/office/drawing/2014/main" id="{39B73F17-AA2D-453A-8FD6-F75B24B0FEF3}"/>
                      </a:ext>
                    </a:extLst>
                  </p:cNvPr>
                  <p:cNvPicPr>
                    <a:picLocks noChangeAspect="1"/>
                  </p:cNvPicPr>
                  <p:nvPr/>
                </p:nvPicPr>
                <p:blipFill>
                  <a:blip r:embed="rId18"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212051" y="1861458"/>
                    <a:ext cx="291334" cy="291334"/>
                  </a:xfrm>
                  <a:prstGeom prst="rect">
                    <a:avLst/>
                  </a:prstGeom>
                </p:spPr>
              </p:pic>
              <p:pic>
                <p:nvPicPr>
                  <p:cNvPr id="212" name="Graphic 264" descr="Man">
                    <a:extLst>
                      <a:ext uri="{FF2B5EF4-FFF2-40B4-BE49-F238E27FC236}">
                        <a16:creationId xmlns:a16="http://schemas.microsoft.com/office/drawing/2014/main" id="{48AFC2B5-2807-486B-85A4-A24F1EAAEBAE}"/>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05637" y="1936065"/>
                    <a:ext cx="291334" cy="291334"/>
                  </a:xfrm>
                  <a:prstGeom prst="rect">
                    <a:avLst/>
                  </a:prstGeom>
                </p:spPr>
              </p:pic>
              <p:pic>
                <p:nvPicPr>
                  <p:cNvPr id="213" name="Graphic 264" descr="Man">
                    <a:extLst>
                      <a:ext uri="{FF2B5EF4-FFF2-40B4-BE49-F238E27FC236}">
                        <a16:creationId xmlns:a16="http://schemas.microsoft.com/office/drawing/2014/main" id="{9CFE1509-8FA0-47AB-B90E-A195B50F8639}"/>
                      </a:ext>
                    </a:extLst>
                  </p:cNvPr>
                  <p:cNvPicPr>
                    <a:picLocks noChangeAspect="1"/>
                  </p:cNvPicPr>
                  <p:nvPr/>
                </p:nvPicPr>
                <p:blipFill>
                  <a:blip r:embed="rId20" cstate="screen">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460422" y="1916954"/>
                    <a:ext cx="291334" cy="291334"/>
                  </a:xfrm>
                  <a:prstGeom prst="rect">
                    <a:avLst/>
                  </a:prstGeom>
                </p:spPr>
              </p:pic>
              <p:pic>
                <p:nvPicPr>
                  <p:cNvPr id="214" name="Graphic 264" descr="Man">
                    <a:extLst>
                      <a:ext uri="{FF2B5EF4-FFF2-40B4-BE49-F238E27FC236}">
                        <a16:creationId xmlns:a16="http://schemas.microsoft.com/office/drawing/2014/main" id="{4B5B7929-C5E2-474C-987C-480F3D2B5353}"/>
                      </a:ext>
                    </a:extLst>
                  </p:cNvPr>
                  <p:cNvPicPr>
                    <a:picLocks noChangeAspect="1"/>
                  </p:cNvPicPr>
                  <p:nvPr/>
                </p:nvPicPr>
                <p:blipFill>
                  <a:blip r:embed="rId22" cstate="screen">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159970" y="1990855"/>
                    <a:ext cx="291334" cy="291334"/>
                  </a:xfrm>
                  <a:prstGeom prst="rect">
                    <a:avLst/>
                  </a:prstGeom>
                </p:spPr>
              </p:pic>
            </p:grpSp>
          </p:grpSp>
          <p:sp>
            <p:nvSpPr>
              <p:cNvPr id="184" name="Oval 90">
                <a:extLst>
                  <a:ext uri="{FF2B5EF4-FFF2-40B4-BE49-F238E27FC236}">
                    <a16:creationId xmlns:a16="http://schemas.microsoft.com/office/drawing/2014/main" id="{03B4247A-BC3A-4FCC-B3DE-570DB859C95F}"/>
                  </a:ext>
                </a:extLst>
              </p:cNvPr>
              <p:cNvSpPr/>
              <p:nvPr/>
            </p:nvSpPr>
            <p:spPr>
              <a:xfrm>
                <a:off x="5870343" y="5597340"/>
                <a:ext cx="1114734" cy="1094060"/>
              </a:xfrm>
              <a:prstGeom prst="ellipse">
                <a:avLst/>
              </a:prstGeom>
              <a:solidFill>
                <a:srgbClr val="D9D9D9"/>
              </a:solidFill>
              <a:ln w="38100">
                <a:solidFill>
                  <a:srgbClr val="FFED00"/>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800">
                    <a:solidFill>
                      <a:srgbClr val="000000"/>
                    </a:solidFill>
                  </a:rPr>
                  <a:t>High Value,</a:t>
                </a:r>
              </a:p>
              <a:p>
                <a:pPr algn="ctr" defTabSz="914363">
                  <a:defRPr/>
                </a:pPr>
                <a:r>
                  <a:rPr lang="en-US" sz="800">
                    <a:solidFill>
                      <a:srgbClr val="000000"/>
                    </a:solidFill>
                  </a:rPr>
                  <a:t>Low Risk</a:t>
                </a:r>
              </a:p>
            </p:txBody>
          </p:sp>
          <p:sp>
            <p:nvSpPr>
              <p:cNvPr id="185" name="Arrow: Right 134">
                <a:extLst>
                  <a:ext uri="{FF2B5EF4-FFF2-40B4-BE49-F238E27FC236}">
                    <a16:creationId xmlns:a16="http://schemas.microsoft.com/office/drawing/2014/main" id="{D0735EFA-9100-4E72-B1DA-1D8466CF253E}"/>
                  </a:ext>
                </a:extLst>
              </p:cNvPr>
              <p:cNvSpPr/>
              <p:nvPr/>
            </p:nvSpPr>
            <p:spPr>
              <a:xfrm>
                <a:off x="5716687" y="6677275"/>
                <a:ext cx="1394089" cy="290456"/>
              </a:xfrm>
              <a:prstGeom prst="rightArrow">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186" name="Oval 92">
                <a:extLst>
                  <a:ext uri="{FF2B5EF4-FFF2-40B4-BE49-F238E27FC236}">
                    <a16:creationId xmlns:a16="http://schemas.microsoft.com/office/drawing/2014/main" id="{1927D153-E1FC-4B1A-A677-CC5966955291}"/>
                  </a:ext>
                </a:extLst>
              </p:cNvPr>
              <p:cNvSpPr/>
              <p:nvPr/>
            </p:nvSpPr>
            <p:spPr>
              <a:xfrm>
                <a:off x="7261888" y="5597340"/>
                <a:ext cx="1114734" cy="1094060"/>
              </a:xfrm>
              <a:prstGeom prst="ellipse">
                <a:avLst/>
              </a:prstGeom>
              <a:solidFill>
                <a:srgbClr val="D9D9D9"/>
              </a:solidFill>
              <a:ln w="38100">
                <a:solidFill>
                  <a:srgbClr val="FFED00"/>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r>
                  <a:rPr lang="en-US" sz="800">
                    <a:solidFill>
                      <a:srgbClr val="000000"/>
                    </a:solidFill>
                  </a:rPr>
                  <a:t>High Value,</a:t>
                </a:r>
              </a:p>
              <a:p>
                <a:pPr algn="ctr" defTabSz="914363">
                  <a:defRPr/>
                </a:pPr>
                <a:r>
                  <a:rPr lang="en-US" sz="800">
                    <a:solidFill>
                      <a:srgbClr val="000000"/>
                    </a:solidFill>
                  </a:rPr>
                  <a:t>Low Risk</a:t>
                </a:r>
              </a:p>
            </p:txBody>
          </p:sp>
          <p:sp>
            <p:nvSpPr>
              <p:cNvPr id="187" name="Arrow: Right 136">
                <a:extLst>
                  <a:ext uri="{FF2B5EF4-FFF2-40B4-BE49-F238E27FC236}">
                    <a16:creationId xmlns:a16="http://schemas.microsoft.com/office/drawing/2014/main" id="{5E8B0789-CC25-4FEB-B57F-A0B2A7DB7CF0}"/>
                  </a:ext>
                </a:extLst>
              </p:cNvPr>
              <p:cNvSpPr/>
              <p:nvPr/>
            </p:nvSpPr>
            <p:spPr>
              <a:xfrm>
                <a:off x="7108233" y="6677275"/>
                <a:ext cx="1394089" cy="290456"/>
              </a:xfrm>
              <a:prstGeom prst="rightArrow">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188" name="Arrow: Right 144">
                <a:extLst>
                  <a:ext uri="{FF2B5EF4-FFF2-40B4-BE49-F238E27FC236}">
                    <a16:creationId xmlns:a16="http://schemas.microsoft.com/office/drawing/2014/main" id="{97483CD3-ADA6-4498-8C15-D97B100889C5}"/>
                  </a:ext>
                </a:extLst>
              </p:cNvPr>
              <p:cNvSpPr/>
              <p:nvPr/>
            </p:nvSpPr>
            <p:spPr>
              <a:xfrm rot="2165248">
                <a:off x="6705117" y="5635347"/>
                <a:ext cx="154184" cy="183028"/>
              </a:xfrm>
              <a:prstGeom prst="rightArrow">
                <a:avLst/>
              </a:prstGeom>
              <a:solidFill>
                <a:srgbClr val="FFED00"/>
              </a:solidFill>
              <a:ln>
                <a:solidFill>
                  <a:schemeClr val="accent3">
                    <a:lumMod val="50000"/>
                  </a:schemeClr>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189" name="Arrow: Right 145">
                <a:extLst>
                  <a:ext uri="{FF2B5EF4-FFF2-40B4-BE49-F238E27FC236}">
                    <a16:creationId xmlns:a16="http://schemas.microsoft.com/office/drawing/2014/main" id="{15E4C009-7899-4810-A65E-175DB2801120}"/>
                  </a:ext>
                </a:extLst>
              </p:cNvPr>
              <p:cNvSpPr/>
              <p:nvPr/>
            </p:nvSpPr>
            <p:spPr>
              <a:xfrm rot="2165248">
                <a:off x="8095575" y="5635348"/>
                <a:ext cx="154184" cy="183028"/>
              </a:xfrm>
              <a:prstGeom prst="rightArrow">
                <a:avLst/>
              </a:prstGeom>
              <a:solidFill>
                <a:srgbClr val="FFED00"/>
              </a:solidFill>
              <a:ln>
                <a:solidFill>
                  <a:schemeClr val="accent3">
                    <a:lumMod val="50000"/>
                  </a:schemeClr>
                </a:solidFill>
              </a:ln>
            </p:spPr>
            <p:style>
              <a:lnRef idx="0">
                <a:schemeClr val="accent1"/>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a:endParaRPr>
              </a:p>
            </p:txBody>
          </p:sp>
          <p:sp>
            <p:nvSpPr>
              <p:cNvPr id="190" name="TextBox 116">
                <a:extLst>
                  <a:ext uri="{FF2B5EF4-FFF2-40B4-BE49-F238E27FC236}">
                    <a16:creationId xmlns:a16="http://schemas.microsoft.com/office/drawing/2014/main" id="{EF8D23D3-1350-40C8-B913-8E396254AB70}"/>
                  </a:ext>
                </a:extLst>
              </p:cNvPr>
              <p:cNvSpPr txBox="1"/>
              <p:nvPr/>
            </p:nvSpPr>
            <p:spPr>
              <a:xfrm>
                <a:off x="5837241" y="5187615"/>
                <a:ext cx="1149977" cy="240066"/>
              </a:xfrm>
              <a:prstGeom prst="rect">
                <a:avLst/>
              </a:prstGeom>
              <a:noFill/>
            </p:spPr>
            <p:txBody>
              <a:bodyPr wrap="square" rtlCol="0">
                <a:spAutoFit/>
              </a:bodyPr>
              <a:lstStyle/>
              <a:p>
                <a:pPr defTabSz="914363">
                  <a:defRPr/>
                </a:pPr>
                <a:r>
                  <a:rPr lang="en-US" sz="700">
                    <a:solidFill>
                      <a:srgbClr val="000000"/>
                    </a:solidFill>
                  </a:rPr>
                  <a:t>Execution Squad 3</a:t>
                </a:r>
                <a:endParaRPr lang="en-US" sz="1050">
                  <a:solidFill>
                    <a:srgbClr val="000000"/>
                  </a:solidFill>
                </a:endParaRPr>
              </a:p>
            </p:txBody>
          </p:sp>
          <p:sp>
            <p:nvSpPr>
              <p:cNvPr id="191" name="TextBox 117">
                <a:extLst>
                  <a:ext uri="{FF2B5EF4-FFF2-40B4-BE49-F238E27FC236}">
                    <a16:creationId xmlns:a16="http://schemas.microsoft.com/office/drawing/2014/main" id="{6D66B454-D5C2-4911-BEFE-7F109AB8B0C3}"/>
                  </a:ext>
                </a:extLst>
              </p:cNvPr>
              <p:cNvSpPr txBox="1"/>
              <p:nvPr/>
            </p:nvSpPr>
            <p:spPr>
              <a:xfrm>
                <a:off x="7226646" y="5197689"/>
                <a:ext cx="1149977" cy="240066"/>
              </a:xfrm>
              <a:prstGeom prst="rect">
                <a:avLst/>
              </a:prstGeom>
              <a:noFill/>
            </p:spPr>
            <p:txBody>
              <a:bodyPr wrap="square" rtlCol="0">
                <a:spAutoFit/>
              </a:bodyPr>
              <a:lstStyle/>
              <a:p>
                <a:pPr defTabSz="914363">
                  <a:defRPr/>
                </a:pPr>
                <a:r>
                  <a:rPr lang="en-US" sz="700">
                    <a:solidFill>
                      <a:srgbClr val="000000"/>
                    </a:solidFill>
                  </a:rPr>
                  <a:t>Execution Squad 3</a:t>
                </a:r>
                <a:endParaRPr lang="en-US" sz="1050">
                  <a:solidFill>
                    <a:srgbClr val="000000"/>
                  </a:solidFill>
                </a:endParaRPr>
              </a:p>
            </p:txBody>
          </p:sp>
          <p:pic>
            <p:nvPicPr>
              <p:cNvPr id="192" name="Graphic 248" descr="Checklist">
                <a:extLst>
                  <a:ext uri="{FF2B5EF4-FFF2-40B4-BE49-F238E27FC236}">
                    <a16:creationId xmlns:a16="http://schemas.microsoft.com/office/drawing/2014/main" id="{C2A749CE-6466-4590-B74D-6AA0571D709E}"/>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82657" y="6289687"/>
                <a:ext cx="435856" cy="435856"/>
              </a:xfrm>
              <a:prstGeom prst="rect">
                <a:avLst/>
              </a:prstGeom>
            </p:spPr>
          </p:pic>
          <p:pic>
            <p:nvPicPr>
              <p:cNvPr id="193" name="Graphic 249" descr="Checklist">
                <a:extLst>
                  <a:ext uri="{FF2B5EF4-FFF2-40B4-BE49-F238E27FC236}">
                    <a16:creationId xmlns:a16="http://schemas.microsoft.com/office/drawing/2014/main" id="{F7C88962-AD18-435A-918A-F113E675B772}"/>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12118" y="6289687"/>
                <a:ext cx="435856" cy="435856"/>
              </a:xfrm>
              <a:prstGeom prst="rect">
                <a:avLst/>
              </a:prstGeom>
            </p:spPr>
          </p:pic>
          <p:grpSp>
            <p:nvGrpSpPr>
              <p:cNvPr id="194" name="Group 336">
                <a:extLst>
                  <a:ext uri="{FF2B5EF4-FFF2-40B4-BE49-F238E27FC236}">
                    <a16:creationId xmlns:a16="http://schemas.microsoft.com/office/drawing/2014/main" id="{7E0DB79D-0BF1-4810-9BB4-B76DF7D935CA}"/>
                  </a:ext>
                </a:extLst>
              </p:cNvPr>
              <p:cNvGrpSpPr/>
              <p:nvPr/>
            </p:nvGrpSpPr>
            <p:grpSpPr>
              <a:xfrm>
                <a:off x="7291015" y="5430320"/>
                <a:ext cx="678501" cy="422933"/>
                <a:chOff x="2325649" y="1527687"/>
                <a:chExt cx="565417" cy="352444"/>
              </a:xfrm>
            </p:grpSpPr>
            <p:pic>
              <p:nvPicPr>
                <p:cNvPr id="204" name="Graphic 264" descr="Man">
                  <a:extLst>
                    <a:ext uri="{FF2B5EF4-FFF2-40B4-BE49-F238E27FC236}">
                      <a16:creationId xmlns:a16="http://schemas.microsoft.com/office/drawing/2014/main" id="{6458210D-639C-4D05-B6FF-6F4EC3916394}"/>
                    </a:ext>
                  </a:extLst>
                </p:cNvPr>
                <p:cNvPicPr>
                  <a:picLocks noChangeAspect="1"/>
                </p:cNvPicPr>
                <p:nvPr/>
              </p:nvPicPr>
              <p:blipFill>
                <a:blip r:embed="rId16" cstate="screen">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5649" y="1575336"/>
                  <a:ext cx="291334" cy="291334"/>
                </a:xfrm>
                <a:prstGeom prst="rect">
                  <a:avLst/>
                </a:prstGeom>
              </p:spPr>
            </p:pic>
            <p:pic>
              <p:nvPicPr>
                <p:cNvPr id="205" name="Graphic 355" descr="Man">
                  <a:extLst>
                    <a:ext uri="{FF2B5EF4-FFF2-40B4-BE49-F238E27FC236}">
                      <a16:creationId xmlns:a16="http://schemas.microsoft.com/office/drawing/2014/main" id="{A3DDB9F8-7BA9-440A-85FD-99E37844A423}"/>
                    </a:ext>
                  </a:extLst>
                </p:cNvPr>
                <p:cNvPicPr>
                  <a:picLocks noChangeAspect="1"/>
                </p:cNvPicPr>
                <p:nvPr/>
              </p:nvPicPr>
              <p:blipFill>
                <a:blip r:embed="rId18"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428553" y="1548415"/>
                  <a:ext cx="291334" cy="291334"/>
                </a:xfrm>
                <a:prstGeom prst="rect">
                  <a:avLst/>
                </a:prstGeom>
              </p:spPr>
            </p:pic>
            <p:pic>
              <p:nvPicPr>
                <p:cNvPr id="206" name="Graphic 264" descr="Man">
                  <a:extLst>
                    <a:ext uri="{FF2B5EF4-FFF2-40B4-BE49-F238E27FC236}">
                      <a16:creationId xmlns:a16="http://schemas.microsoft.com/office/drawing/2014/main" id="{BEDAB80E-6FFD-4452-9D01-8847EC41C4D5}"/>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15351" y="1588797"/>
                  <a:ext cx="291334" cy="291334"/>
                </a:xfrm>
                <a:prstGeom prst="rect">
                  <a:avLst/>
                </a:prstGeom>
              </p:spPr>
            </p:pic>
            <p:pic>
              <p:nvPicPr>
                <p:cNvPr id="207" name="Graphic 357" descr="Man">
                  <a:extLst>
                    <a:ext uri="{FF2B5EF4-FFF2-40B4-BE49-F238E27FC236}">
                      <a16:creationId xmlns:a16="http://schemas.microsoft.com/office/drawing/2014/main" id="{8BD54B30-9A1F-4A34-9F15-74739B4B0ECE}"/>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99732" y="1527687"/>
                  <a:ext cx="291334" cy="291334"/>
                </a:xfrm>
                <a:prstGeom prst="rect">
                  <a:avLst/>
                </a:prstGeom>
              </p:spPr>
            </p:pic>
          </p:grpSp>
          <p:grpSp>
            <p:nvGrpSpPr>
              <p:cNvPr id="195" name="Group 340">
                <a:extLst>
                  <a:ext uri="{FF2B5EF4-FFF2-40B4-BE49-F238E27FC236}">
                    <a16:creationId xmlns:a16="http://schemas.microsoft.com/office/drawing/2014/main" id="{A15BC25C-817A-40DD-8AF5-87C13149C828}"/>
                  </a:ext>
                </a:extLst>
              </p:cNvPr>
              <p:cNvGrpSpPr/>
              <p:nvPr/>
            </p:nvGrpSpPr>
            <p:grpSpPr>
              <a:xfrm>
                <a:off x="5762250" y="5427538"/>
                <a:ext cx="891212" cy="510266"/>
                <a:chOff x="7075547" y="1913933"/>
                <a:chExt cx="742674" cy="425222"/>
              </a:xfrm>
            </p:grpSpPr>
            <p:pic>
              <p:nvPicPr>
                <p:cNvPr id="196" name="Graphic 379" descr="Man">
                  <a:extLst>
                    <a:ext uri="{FF2B5EF4-FFF2-40B4-BE49-F238E27FC236}">
                      <a16:creationId xmlns:a16="http://schemas.microsoft.com/office/drawing/2014/main" id="{745A621F-23B3-4DD2-9199-352DAD5C07C0}"/>
                    </a:ext>
                  </a:extLst>
                </p:cNvPr>
                <p:cNvPicPr>
                  <a:picLocks noChangeAspect="1"/>
                </p:cNvPicPr>
                <p:nvPr/>
              </p:nvPicPr>
              <p:blipFill>
                <a:blip r:embed="rId18"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075547" y="2000227"/>
                  <a:ext cx="291334" cy="291334"/>
                </a:xfrm>
                <a:prstGeom prst="rect">
                  <a:avLst/>
                </a:prstGeom>
              </p:spPr>
            </p:pic>
            <p:pic>
              <p:nvPicPr>
                <p:cNvPr id="197" name="Graphic 264" descr="Man">
                  <a:extLst>
                    <a:ext uri="{FF2B5EF4-FFF2-40B4-BE49-F238E27FC236}">
                      <a16:creationId xmlns:a16="http://schemas.microsoft.com/office/drawing/2014/main" id="{69568ED3-7802-4784-BAD8-BF6110ABCFBD}"/>
                    </a:ext>
                  </a:extLst>
                </p:cNvPr>
                <p:cNvPicPr>
                  <a:picLocks noChangeAspect="1"/>
                </p:cNvPicPr>
                <p:nvPr/>
              </p:nvPicPr>
              <p:blipFill>
                <a:blip r:embed="rId26" cstate="screen">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257269" y="1932609"/>
                  <a:ext cx="291334" cy="291334"/>
                </a:xfrm>
                <a:prstGeom prst="rect">
                  <a:avLst/>
                </a:prstGeom>
              </p:spPr>
            </p:pic>
            <p:pic>
              <p:nvPicPr>
                <p:cNvPr id="198" name="Graphic 381" descr="Man">
                  <a:extLst>
                    <a:ext uri="{FF2B5EF4-FFF2-40B4-BE49-F238E27FC236}">
                      <a16:creationId xmlns:a16="http://schemas.microsoft.com/office/drawing/2014/main" id="{7A81F4B3-7246-4561-9034-50938A1F3DEC}"/>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35145" y="1913933"/>
                  <a:ext cx="291334" cy="291334"/>
                </a:xfrm>
                <a:prstGeom prst="rect">
                  <a:avLst/>
                </a:prstGeom>
              </p:spPr>
            </p:pic>
            <p:grpSp>
              <p:nvGrpSpPr>
                <p:cNvPr id="199" name="Group 167">
                  <a:extLst>
                    <a:ext uri="{FF2B5EF4-FFF2-40B4-BE49-F238E27FC236}">
                      <a16:creationId xmlns:a16="http://schemas.microsoft.com/office/drawing/2014/main" id="{27AB6909-8562-4D0C-BB53-19A48D216C0C}"/>
                    </a:ext>
                  </a:extLst>
                </p:cNvPr>
                <p:cNvGrpSpPr/>
                <p:nvPr/>
              </p:nvGrpSpPr>
              <p:grpSpPr>
                <a:xfrm>
                  <a:off x="7152943" y="1940186"/>
                  <a:ext cx="665278" cy="398969"/>
                  <a:chOff x="4699364" y="1573890"/>
                  <a:chExt cx="665278" cy="398969"/>
                </a:xfrm>
              </p:grpSpPr>
              <p:pic>
                <p:nvPicPr>
                  <p:cNvPr id="200" name="Graphic 264" descr="Man">
                    <a:extLst>
                      <a:ext uri="{FF2B5EF4-FFF2-40B4-BE49-F238E27FC236}">
                        <a16:creationId xmlns:a16="http://schemas.microsoft.com/office/drawing/2014/main" id="{478BA2D3-A7DC-4EF7-9E06-AEBBDF4DA444}"/>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83649" y="1600122"/>
                    <a:ext cx="291334" cy="291334"/>
                  </a:xfrm>
                  <a:prstGeom prst="rect">
                    <a:avLst/>
                  </a:prstGeom>
                </p:spPr>
              </p:pic>
              <p:pic>
                <p:nvPicPr>
                  <p:cNvPr id="201" name="Graphic 264" descr="Man">
                    <a:extLst>
                      <a:ext uri="{FF2B5EF4-FFF2-40B4-BE49-F238E27FC236}">
                        <a16:creationId xmlns:a16="http://schemas.microsoft.com/office/drawing/2014/main" id="{0BA04D6E-59F1-4A36-A03B-5158488DC61C}"/>
                      </a:ext>
                    </a:extLst>
                  </p:cNvPr>
                  <p:cNvPicPr>
                    <a:picLocks noChangeAspect="1"/>
                  </p:cNvPicPr>
                  <p:nvPr/>
                </p:nvPicPr>
                <p:blipFill>
                  <a:blip r:embed="rId24" cstate="screen">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699364" y="1573890"/>
                    <a:ext cx="291334" cy="291334"/>
                  </a:xfrm>
                  <a:prstGeom prst="rect">
                    <a:avLst/>
                  </a:prstGeom>
                </p:spPr>
              </p:pic>
              <p:pic>
                <p:nvPicPr>
                  <p:cNvPr id="202" name="Graphic 264" descr="Man">
                    <a:extLst>
                      <a:ext uri="{FF2B5EF4-FFF2-40B4-BE49-F238E27FC236}">
                        <a16:creationId xmlns:a16="http://schemas.microsoft.com/office/drawing/2014/main" id="{335703DF-F790-4BE7-A91D-83EA5BA70B0D}"/>
                      </a:ext>
                    </a:extLst>
                  </p:cNvPr>
                  <p:cNvPicPr>
                    <a:picLocks noChangeAspect="1"/>
                  </p:cNvPicPr>
                  <p:nvPr/>
                </p:nvPicPr>
                <p:blipFill>
                  <a:blip r:embed="rId20" cstate="screen">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073308" y="1647528"/>
                    <a:ext cx="291334" cy="291334"/>
                  </a:xfrm>
                  <a:prstGeom prst="rect">
                    <a:avLst/>
                  </a:prstGeom>
                </p:spPr>
              </p:pic>
              <p:pic>
                <p:nvPicPr>
                  <p:cNvPr id="203" name="Graphic 264" descr="Man">
                    <a:extLst>
                      <a:ext uri="{FF2B5EF4-FFF2-40B4-BE49-F238E27FC236}">
                        <a16:creationId xmlns:a16="http://schemas.microsoft.com/office/drawing/2014/main" id="{00C26A45-E6A2-433B-94C5-D80470ED0D60}"/>
                      </a:ext>
                    </a:extLst>
                  </p:cNvPr>
                  <p:cNvPicPr>
                    <a:picLocks noChangeAspect="1"/>
                  </p:cNvPicPr>
                  <p:nvPr/>
                </p:nvPicPr>
                <p:blipFill>
                  <a:blip r:embed="rId22" cstate="screen">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761307" y="1681525"/>
                    <a:ext cx="291334" cy="291334"/>
                  </a:xfrm>
                  <a:prstGeom prst="rect">
                    <a:avLst/>
                  </a:prstGeom>
                </p:spPr>
              </p:pic>
            </p:grpSp>
          </p:grpSp>
        </p:grpSp>
        <p:sp>
          <p:nvSpPr>
            <p:cNvPr id="707" name="TextBox 113">
              <a:extLst>
                <a:ext uri="{FF2B5EF4-FFF2-40B4-BE49-F238E27FC236}">
                  <a16:creationId xmlns:a16="http://schemas.microsoft.com/office/drawing/2014/main" id="{D9F091B3-758F-4EDB-A376-975C515E9813}"/>
                </a:ext>
              </a:extLst>
            </p:cNvPr>
            <p:cNvSpPr txBox="1"/>
            <p:nvPr/>
          </p:nvSpPr>
          <p:spPr>
            <a:xfrm>
              <a:off x="4828646" y="2841356"/>
              <a:ext cx="958314" cy="200055"/>
            </a:xfrm>
            <a:prstGeom prst="rect">
              <a:avLst/>
            </a:prstGeom>
            <a:noFill/>
          </p:spPr>
          <p:txBody>
            <a:bodyPr wrap="square" rtlCol="0">
              <a:spAutoFit/>
            </a:bodyPr>
            <a:lstStyle/>
            <a:p>
              <a:pPr defTabSz="914363">
                <a:defRPr/>
              </a:pPr>
              <a:r>
                <a:rPr lang="en-US" sz="700">
                  <a:solidFill>
                    <a:srgbClr val="000000"/>
                  </a:solidFill>
                </a:rPr>
                <a:t>Execution Squad 2</a:t>
              </a:r>
              <a:endParaRPr lang="en-US" sz="1050">
                <a:solidFill>
                  <a:srgbClr val="000000"/>
                </a:solidFill>
              </a:endParaRPr>
            </a:p>
          </p:txBody>
        </p:sp>
      </p:grpSp>
      <p:grpSp>
        <p:nvGrpSpPr>
          <p:cNvPr id="708" name="Group 1">
            <a:extLst>
              <a:ext uri="{FF2B5EF4-FFF2-40B4-BE49-F238E27FC236}">
                <a16:creationId xmlns:a16="http://schemas.microsoft.com/office/drawing/2014/main" id="{616CCE0A-F5E5-4866-9195-5789FEA67E7E}"/>
              </a:ext>
            </a:extLst>
          </p:cNvPr>
          <p:cNvGrpSpPr/>
          <p:nvPr/>
        </p:nvGrpSpPr>
        <p:grpSpPr>
          <a:xfrm>
            <a:off x="9911341" y="1544005"/>
            <a:ext cx="2081340" cy="4011358"/>
            <a:chOff x="10019534" y="602647"/>
            <a:chExt cx="4017216" cy="6291102"/>
          </a:xfrm>
        </p:grpSpPr>
        <p:pic>
          <p:nvPicPr>
            <p:cNvPr id="709" name="Graphic 708" descr="Checklist">
              <a:extLst>
                <a:ext uri="{FF2B5EF4-FFF2-40B4-BE49-F238E27FC236}">
                  <a16:creationId xmlns:a16="http://schemas.microsoft.com/office/drawing/2014/main" id="{87EB6156-09F6-4EDC-8CE6-27C3F5FDCB90}"/>
                </a:ext>
              </a:extLst>
            </p:cNvPr>
            <p:cNvPicPr>
              <a:picLocks noChangeAspect="1"/>
            </p:cNvPicPr>
            <p:nvPr/>
          </p:nvPicPr>
          <p:blipFill>
            <a:blip r:embed="rId36"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19534" y="975026"/>
              <a:ext cx="372077" cy="372077"/>
            </a:xfrm>
            <a:prstGeom prst="rect">
              <a:avLst/>
            </a:prstGeom>
          </p:spPr>
        </p:pic>
        <p:sp>
          <p:nvSpPr>
            <p:cNvPr id="710" name="TextBox 6">
              <a:extLst>
                <a:ext uri="{FF2B5EF4-FFF2-40B4-BE49-F238E27FC236}">
                  <a16:creationId xmlns:a16="http://schemas.microsoft.com/office/drawing/2014/main" id="{35E6C991-06A8-4639-98F6-8C68A24BD8DA}"/>
                </a:ext>
              </a:extLst>
            </p:cNvPr>
            <p:cNvSpPr txBox="1"/>
            <p:nvPr/>
          </p:nvSpPr>
          <p:spPr>
            <a:xfrm>
              <a:off x="10345696" y="965082"/>
              <a:ext cx="2567099" cy="398222"/>
            </a:xfrm>
            <a:prstGeom prst="rect">
              <a:avLst/>
            </a:prstGeom>
            <a:noFill/>
          </p:spPr>
          <p:txBody>
            <a:bodyPr wrap="square" rtlCol="0">
              <a:spAutoFit/>
            </a:bodyPr>
            <a:lstStyle/>
            <a:p>
              <a:pPr defTabSz="914363">
                <a:defRPr/>
              </a:pPr>
              <a:r>
                <a:rPr lang="en-US" sz="1050">
                  <a:solidFill>
                    <a:srgbClr val="000000"/>
                  </a:solidFill>
                </a:rPr>
                <a:t>Sprint Backlog</a:t>
              </a:r>
            </a:p>
          </p:txBody>
        </p:sp>
        <p:pic>
          <p:nvPicPr>
            <p:cNvPr id="711" name="Graphic 710" descr="Man">
              <a:extLst>
                <a:ext uri="{FF2B5EF4-FFF2-40B4-BE49-F238E27FC236}">
                  <a16:creationId xmlns:a16="http://schemas.microsoft.com/office/drawing/2014/main" id="{AEAEB8E3-32D5-4E33-9283-8807228EC520}"/>
                </a:ext>
              </a:extLst>
            </p:cNvPr>
            <p:cNvPicPr>
              <a:picLocks noChangeAspect="1"/>
            </p:cNvPicPr>
            <p:nvPr/>
          </p:nvPicPr>
          <p:blipFill>
            <a:blip r:embed="rId37"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019534" y="3702025"/>
              <a:ext cx="349601" cy="349601"/>
            </a:xfrm>
            <a:prstGeom prst="rect">
              <a:avLst/>
            </a:prstGeom>
          </p:spPr>
        </p:pic>
        <p:sp>
          <p:nvSpPr>
            <p:cNvPr id="712" name="TextBox 8">
              <a:extLst>
                <a:ext uri="{FF2B5EF4-FFF2-40B4-BE49-F238E27FC236}">
                  <a16:creationId xmlns:a16="http://schemas.microsoft.com/office/drawing/2014/main" id="{F3A0C0A3-596F-4C22-B907-71B945A7EBAF}"/>
                </a:ext>
              </a:extLst>
            </p:cNvPr>
            <p:cNvSpPr txBox="1"/>
            <p:nvPr/>
          </p:nvSpPr>
          <p:spPr>
            <a:xfrm>
              <a:off x="10345696" y="4111131"/>
              <a:ext cx="2567099" cy="651635"/>
            </a:xfrm>
            <a:prstGeom prst="rect">
              <a:avLst/>
            </a:prstGeom>
            <a:noFill/>
          </p:spPr>
          <p:txBody>
            <a:bodyPr wrap="square" rtlCol="0">
              <a:spAutoFit/>
            </a:bodyPr>
            <a:lstStyle/>
            <a:p>
              <a:pPr defTabSz="914363">
                <a:defRPr/>
              </a:pPr>
              <a:r>
                <a:rPr lang="en-US" sz="1050">
                  <a:solidFill>
                    <a:srgbClr val="000000"/>
                  </a:solidFill>
                </a:rPr>
                <a:t>Migration Engineer</a:t>
              </a:r>
            </a:p>
          </p:txBody>
        </p:sp>
        <p:sp>
          <p:nvSpPr>
            <p:cNvPr id="713" name="TextBox 9">
              <a:extLst>
                <a:ext uri="{FF2B5EF4-FFF2-40B4-BE49-F238E27FC236}">
                  <a16:creationId xmlns:a16="http://schemas.microsoft.com/office/drawing/2014/main" id="{12CF09FD-42AF-457F-9979-9D74BB154B0C}"/>
                </a:ext>
              </a:extLst>
            </p:cNvPr>
            <p:cNvSpPr txBox="1"/>
            <p:nvPr/>
          </p:nvSpPr>
          <p:spPr>
            <a:xfrm>
              <a:off x="10345696" y="2540685"/>
              <a:ext cx="3691054" cy="398222"/>
            </a:xfrm>
            <a:prstGeom prst="rect">
              <a:avLst/>
            </a:prstGeom>
            <a:noFill/>
          </p:spPr>
          <p:txBody>
            <a:bodyPr wrap="square" rtlCol="0">
              <a:spAutoFit/>
            </a:bodyPr>
            <a:lstStyle>
              <a:defPPr>
                <a:defRPr lang="en-US"/>
              </a:defPPr>
              <a:lvl1pPr>
                <a:defRPr sz="1050"/>
              </a:lvl1pPr>
            </a:lstStyle>
            <a:p>
              <a:pPr defTabSz="914363">
                <a:defRPr/>
              </a:pPr>
              <a:r>
                <a:rPr lang="en-US">
                  <a:solidFill>
                    <a:srgbClr val="000000"/>
                  </a:solidFill>
                </a:rPr>
                <a:t>Business Analyst </a:t>
              </a:r>
            </a:p>
          </p:txBody>
        </p:sp>
        <p:sp>
          <p:nvSpPr>
            <p:cNvPr id="714" name="TextBox 10">
              <a:extLst>
                <a:ext uri="{FF2B5EF4-FFF2-40B4-BE49-F238E27FC236}">
                  <a16:creationId xmlns:a16="http://schemas.microsoft.com/office/drawing/2014/main" id="{992C86E2-ACEB-4031-BB48-EC3DBBA79BBB}"/>
                </a:ext>
              </a:extLst>
            </p:cNvPr>
            <p:cNvSpPr txBox="1"/>
            <p:nvPr/>
          </p:nvSpPr>
          <p:spPr>
            <a:xfrm>
              <a:off x="10345696" y="1390786"/>
              <a:ext cx="3691054" cy="398222"/>
            </a:xfrm>
            <a:prstGeom prst="rect">
              <a:avLst/>
            </a:prstGeom>
            <a:noFill/>
          </p:spPr>
          <p:txBody>
            <a:bodyPr wrap="square" rtlCol="0">
              <a:spAutoFit/>
            </a:bodyPr>
            <a:lstStyle/>
            <a:p>
              <a:pPr defTabSz="914363">
                <a:defRPr/>
              </a:pPr>
              <a:r>
                <a:rPr lang="en-US" sz="1050">
                  <a:solidFill>
                    <a:srgbClr val="000000"/>
                  </a:solidFill>
                </a:rPr>
                <a:t>Digital Delivery Manager</a:t>
              </a:r>
            </a:p>
          </p:txBody>
        </p:sp>
        <p:pic>
          <p:nvPicPr>
            <p:cNvPr id="715" name="Graphic 714" descr="List">
              <a:extLst>
                <a:ext uri="{FF2B5EF4-FFF2-40B4-BE49-F238E27FC236}">
                  <a16:creationId xmlns:a16="http://schemas.microsoft.com/office/drawing/2014/main" id="{775B2083-82A7-4D39-B3C4-8B6461E300BA}"/>
                </a:ext>
              </a:extLst>
            </p:cNvPr>
            <p:cNvPicPr>
              <a:picLocks noChangeAspect="1"/>
            </p:cNvPicPr>
            <p:nvPr/>
          </p:nvPicPr>
          <p:blipFill>
            <a:blip r:embed="rId38" cstate="screen">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019534" y="602647"/>
              <a:ext cx="383111" cy="383111"/>
            </a:xfrm>
            <a:prstGeom prst="rect">
              <a:avLst/>
            </a:prstGeom>
          </p:spPr>
        </p:pic>
        <p:sp>
          <p:nvSpPr>
            <p:cNvPr id="716" name="TextBox 17">
              <a:extLst>
                <a:ext uri="{FF2B5EF4-FFF2-40B4-BE49-F238E27FC236}">
                  <a16:creationId xmlns:a16="http://schemas.microsoft.com/office/drawing/2014/main" id="{C9659B05-6F2B-4EC6-AFC2-BE9F3A8DFE70}"/>
                </a:ext>
              </a:extLst>
            </p:cNvPr>
            <p:cNvSpPr txBox="1"/>
            <p:nvPr/>
          </p:nvSpPr>
          <p:spPr>
            <a:xfrm>
              <a:off x="10345696" y="615305"/>
              <a:ext cx="2567099" cy="398222"/>
            </a:xfrm>
            <a:prstGeom prst="rect">
              <a:avLst/>
            </a:prstGeom>
            <a:noFill/>
          </p:spPr>
          <p:txBody>
            <a:bodyPr wrap="square" rtlCol="0">
              <a:spAutoFit/>
            </a:bodyPr>
            <a:lstStyle/>
            <a:p>
              <a:pPr defTabSz="914363">
                <a:defRPr/>
              </a:pPr>
              <a:r>
                <a:rPr lang="en-US" sz="1050">
                  <a:solidFill>
                    <a:srgbClr val="000000"/>
                  </a:solidFill>
                </a:rPr>
                <a:t>Product Backlog</a:t>
              </a:r>
            </a:p>
          </p:txBody>
        </p:sp>
        <p:sp>
          <p:nvSpPr>
            <p:cNvPr id="717" name="TextBox 18">
              <a:extLst>
                <a:ext uri="{FF2B5EF4-FFF2-40B4-BE49-F238E27FC236}">
                  <a16:creationId xmlns:a16="http://schemas.microsoft.com/office/drawing/2014/main" id="{BE519111-7F26-4567-8FDD-CD644C4EAE6A}"/>
                </a:ext>
              </a:extLst>
            </p:cNvPr>
            <p:cNvSpPr txBox="1"/>
            <p:nvPr/>
          </p:nvSpPr>
          <p:spPr>
            <a:xfrm>
              <a:off x="10345696" y="3755608"/>
              <a:ext cx="2567099" cy="398222"/>
            </a:xfrm>
            <a:prstGeom prst="rect">
              <a:avLst/>
            </a:prstGeom>
            <a:noFill/>
          </p:spPr>
          <p:txBody>
            <a:bodyPr wrap="square" rtlCol="0">
              <a:spAutoFit/>
            </a:bodyPr>
            <a:lstStyle/>
            <a:p>
              <a:pPr defTabSz="914363">
                <a:defRPr/>
              </a:pPr>
              <a:r>
                <a:rPr lang="en-US" sz="1050">
                  <a:solidFill>
                    <a:srgbClr val="000000"/>
                  </a:solidFill>
                </a:rPr>
                <a:t>Scrum Master</a:t>
              </a:r>
            </a:p>
          </p:txBody>
        </p:sp>
        <p:pic>
          <p:nvPicPr>
            <p:cNvPr id="718" name="Graphic 717" descr="Man">
              <a:extLst>
                <a:ext uri="{FF2B5EF4-FFF2-40B4-BE49-F238E27FC236}">
                  <a16:creationId xmlns:a16="http://schemas.microsoft.com/office/drawing/2014/main" id="{532D65FD-4794-49C1-A51A-66B5C8C528E0}"/>
                </a:ext>
              </a:extLst>
            </p:cNvPr>
            <p:cNvPicPr>
              <a:picLocks noChangeAspect="1"/>
            </p:cNvPicPr>
            <p:nvPr/>
          </p:nvPicPr>
          <p:blipFill>
            <a:blip r:embed="rId39"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19534" y="3317886"/>
              <a:ext cx="349601" cy="349601"/>
            </a:xfrm>
            <a:prstGeom prst="rect">
              <a:avLst/>
            </a:prstGeom>
          </p:spPr>
        </p:pic>
        <p:sp>
          <p:nvSpPr>
            <p:cNvPr id="719" name="TextBox 20">
              <a:extLst>
                <a:ext uri="{FF2B5EF4-FFF2-40B4-BE49-F238E27FC236}">
                  <a16:creationId xmlns:a16="http://schemas.microsoft.com/office/drawing/2014/main" id="{38AC6010-61DC-412C-A05A-58CE0468F393}"/>
                </a:ext>
              </a:extLst>
            </p:cNvPr>
            <p:cNvSpPr txBox="1"/>
            <p:nvPr/>
          </p:nvSpPr>
          <p:spPr>
            <a:xfrm>
              <a:off x="10345696" y="3355464"/>
              <a:ext cx="2567099" cy="398222"/>
            </a:xfrm>
            <a:prstGeom prst="rect">
              <a:avLst/>
            </a:prstGeom>
            <a:noFill/>
          </p:spPr>
          <p:txBody>
            <a:bodyPr wrap="square" rtlCol="0">
              <a:spAutoFit/>
            </a:bodyPr>
            <a:lstStyle/>
            <a:p>
              <a:pPr defTabSz="914363">
                <a:defRPr/>
              </a:pPr>
              <a:r>
                <a:rPr lang="en-US" sz="1050">
                  <a:solidFill>
                    <a:srgbClr val="000000"/>
                  </a:solidFill>
                </a:rPr>
                <a:t>Client</a:t>
              </a:r>
            </a:p>
          </p:txBody>
        </p:sp>
        <p:pic>
          <p:nvPicPr>
            <p:cNvPr id="720" name="Graphic 264" descr="Man">
              <a:extLst>
                <a:ext uri="{FF2B5EF4-FFF2-40B4-BE49-F238E27FC236}">
                  <a16:creationId xmlns:a16="http://schemas.microsoft.com/office/drawing/2014/main" id="{D2B46EBF-876F-4EB7-94EC-E5DD0C6B16E4}"/>
                </a:ext>
              </a:extLst>
            </p:cNvPr>
            <p:cNvPicPr>
              <a:picLocks noChangeAspect="1"/>
            </p:cNvPicPr>
            <p:nvPr/>
          </p:nvPicPr>
          <p:blipFill>
            <a:blip r:embed="rId40"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19534" y="1377128"/>
              <a:ext cx="349601" cy="349601"/>
            </a:xfrm>
            <a:prstGeom prst="rect">
              <a:avLst/>
            </a:prstGeom>
          </p:spPr>
        </p:pic>
        <p:pic>
          <p:nvPicPr>
            <p:cNvPr id="721" name="Graphic 264" descr="Man">
              <a:extLst>
                <a:ext uri="{FF2B5EF4-FFF2-40B4-BE49-F238E27FC236}">
                  <a16:creationId xmlns:a16="http://schemas.microsoft.com/office/drawing/2014/main" id="{5D7652EF-07AC-41C1-80B1-9A9ECE855CB4}"/>
                </a:ext>
              </a:extLst>
            </p:cNvPr>
            <p:cNvPicPr>
              <a:picLocks noChangeAspect="1"/>
            </p:cNvPicPr>
            <p:nvPr/>
          </p:nvPicPr>
          <p:blipFill>
            <a:blip r:embed="rId41"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19534" y="1768079"/>
              <a:ext cx="349601" cy="349601"/>
            </a:xfrm>
            <a:prstGeom prst="rect">
              <a:avLst/>
            </a:prstGeom>
          </p:spPr>
        </p:pic>
        <p:sp>
          <p:nvSpPr>
            <p:cNvPr id="722" name="TextBox 23">
              <a:extLst>
                <a:ext uri="{FF2B5EF4-FFF2-40B4-BE49-F238E27FC236}">
                  <a16:creationId xmlns:a16="http://schemas.microsoft.com/office/drawing/2014/main" id="{AABA00E6-933F-4516-AD04-57713F294380}"/>
                </a:ext>
              </a:extLst>
            </p:cNvPr>
            <p:cNvSpPr txBox="1"/>
            <p:nvPr/>
          </p:nvSpPr>
          <p:spPr>
            <a:xfrm>
              <a:off x="10345696" y="1780995"/>
              <a:ext cx="3691054" cy="398222"/>
            </a:xfrm>
            <a:prstGeom prst="rect">
              <a:avLst/>
            </a:prstGeom>
            <a:noFill/>
          </p:spPr>
          <p:txBody>
            <a:bodyPr wrap="square" rtlCol="0">
              <a:spAutoFit/>
            </a:bodyPr>
            <a:lstStyle/>
            <a:p>
              <a:pPr defTabSz="914363">
                <a:defRPr/>
              </a:pPr>
              <a:r>
                <a:rPr lang="en-US" sz="1050">
                  <a:solidFill>
                    <a:srgbClr val="000000"/>
                  </a:solidFill>
                </a:rPr>
                <a:t>Agile Coach</a:t>
              </a:r>
            </a:p>
          </p:txBody>
        </p:sp>
        <p:pic>
          <p:nvPicPr>
            <p:cNvPr id="723" name="Graphic 264" descr="Man">
              <a:extLst>
                <a:ext uri="{FF2B5EF4-FFF2-40B4-BE49-F238E27FC236}">
                  <a16:creationId xmlns:a16="http://schemas.microsoft.com/office/drawing/2014/main" id="{6C05087F-6B27-43EA-815D-0A70A7F655D1}"/>
                </a:ext>
              </a:extLst>
            </p:cNvPr>
            <p:cNvPicPr>
              <a:picLocks noChangeAspect="1"/>
            </p:cNvPicPr>
            <p:nvPr/>
          </p:nvPicPr>
          <p:blipFill>
            <a:blip r:embed="rId42" cstate="screen">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19534" y="2153423"/>
              <a:ext cx="349601" cy="349601"/>
            </a:xfrm>
            <a:prstGeom prst="rect">
              <a:avLst/>
            </a:prstGeom>
          </p:spPr>
        </p:pic>
        <p:sp>
          <p:nvSpPr>
            <p:cNvPr id="724" name="TextBox 26">
              <a:extLst>
                <a:ext uri="{FF2B5EF4-FFF2-40B4-BE49-F238E27FC236}">
                  <a16:creationId xmlns:a16="http://schemas.microsoft.com/office/drawing/2014/main" id="{4510F4D5-BEE3-4A51-AA14-097604A234E1}"/>
                </a:ext>
              </a:extLst>
            </p:cNvPr>
            <p:cNvSpPr txBox="1"/>
            <p:nvPr/>
          </p:nvSpPr>
          <p:spPr>
            <a:xfrm>
              <a:off x="10345696" y="2167452"/>
              <a:ext cx="3691054" cy="398222"/>
            </a:xfrm>
            <a:prstGeom prst="rect">
              <a:avLst/>
            </a:prstGeom>
            <a:noFill/>
          </p:spPr>
          <p:txBody>
            <a:bodyPr wrap="square" rtlCol="0">
              <a:spAutoFit/>
            </a:bodyPr>
            <a:lstStyle/>
            <a:p>
              <a:pPr defTabSz="914363">
                <a:defRPr/>
              </a:pPr>
              <a:r>
                <a:rPr lang="en-US" sz="1050">
                  <a:solidFill>
                    <a:srgbClr val="000000"/>
                  </a:solidFill>
                </a:rPr>
                <a:t>Discovery Engineer</a:t>
              </a:r>
            </a:p>
          </p:txBody>
        </p:sp>
        <p:pic>
          <p:nvPicPr>
            <p:cNvPr id="725" name="Graphic 264" descr="Man">
              <a:extLst>
                <a:ext uri="{FF2B5EF4-FFF2-40B4-BE49-F238E27FC236}">
                  <a16:creationId xmlns:a16="http://schemas.microsoft.com/office/drawing/2014/main" id="{922063EA-3C13-4256-BA93-69C2D7641F43}"/>
                </a:ext>
              </a:extLst>
            </p:cNvPr>
            <p:cNvPicPr>
              <a:picLocks noChangeAspect="1"/>
            </p:cNvPicPr>
            <p:nvPr/>
          </p:nvPicPr>
          <p:blipFill>
            <a:blip r:embed="rId43"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19534" y="2542324"/>
              <a:ext cx="349601" cy="349601"/>
            </a:xfrm>
            <a:prstGeom prst="rect">
              <a:avLst/>
            </a:prstGeom>
          </p:spPr>
        </p:pic>
        <p:pic>
          <p:nvPicPr>
            <p:cNvPr id="726" name="Graphic 264" descr="Man">
              <a:extLst>
                <a:ext uri="{FF2B5EF4-FFF2-40B4-BE49-F238E27FC236}">
                  <a16:creationId xmlns:a16="http://schemas.microsoft.com/office/drawing/2014/main" id="{F5839FE7-CE55-440C-B535-E0CFAE8487CE}"/>
                </a:ext>
              </a:extLst>
            </p:cNvPr>
            <p:cNvPicPr>
              <a:picLocks noChangeAspect="1"/>
            </p:cNvPicPr>
            <p:nvPr/>
          </p:nvPicPr>
          <p:blipFill>
            <a:blip r:embed="rId44" cstate="screen">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019534" y="2917979"/>
              <a:ext cx="349601" cy="349601"/>
            </a:xfrm>
            <a:prstGeom prst="rect">
              <a:avLst/>
            </a:prstGeom>
          </p:spPr>
        </p:pic>
        <p:sp>
          <p:nvSpPr>
            <p:cNvPr id="727" name="TextBox 29">
              <a:extLst>
                <a:ext uri="{FF2B5EF4-FFF2-40B4-BE49-F238E27FC236}">
                  <a16:creationId xmlns:a16="http://schemas.microsoft.com/office/drawing/2014/main" id="{8755FD31-48C3-45B9-8264-2DA2E928F20E}"/>
                </a:ext>
              </a:extLst>
            </p:cNvPr>
            <p:cNvSpPr txBox="1"/>
            <p:nvPr/>
          </p:nvSpPr>
          <p:spPr>
            <a:xfrm>
              <a:off x="10345696" y="2923867"/>
              <a:ext cx="3691054" cy="398222"/>
            </a:xfrm>
            <a:prstGeom prst="rect">
              <a:avLst/>
            </a:prstGeom>
            <a:noFill/>
          </p:spPr>
          <p:txBody>
            <a:bodyPr wrap="square" rtlCol="0">
              <a:spAutoFit/>
            </a:bodyPr>
            <a:lstStyle/>
            <a:p>
              <a:pPr defTabSz="914363">
                <a:defRPr/>
              </a:pPr>
              <a:r>
                <a:rPr lang="en-US" sz="1050">
                  <a:solidFill>
                    <a:srgbClr val="000000"/>
                  </a:solidFill>
                </a:rPr>
                <a:t>Digital Solution Architect</a:t>
              </a:r>
            </a:p>
          </p:txBody>
        </p:sp>
        <p:pic>
          <p:nvPicPr>
            <p:cNvPr id="728" name="Graphic 264" descr="Man">
              <a:extLst>
                <a:ext uri="{FF2B5EF4-FFF2-40B4-BE49-F238E27FC236}">
                  <a16:creationId xmlns:a16="http://schemas.microsoft.com/office/drawing/2014/main" id="{BC973C6D-0A6C-4F9A-B394-DB24232737BB}"/>
                </a:ext>
              </a:extLst>
            </p:cNvPr>
            <p:cNvPicPr>
              <a:picLocks noChangeAspect="1"/>
            </p:cNvPicPr>
            <p:nvPr/>
          </p:nvPicPr>
          <p:blipFill>
            <a:blip r:embed="rId45" cstate="screen">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019534" y="4085213"/>
              <a:ext cx="349601" cy="349601"/>
            </a:xfrm>
            <a:prstGeom prst="rect">
              <a:avLst/>
            </a:prstGeom>
          </p:spPr>
        </p:pic>
        <p:pic>
          <p:nvPicPr>
            <p:cNvPr id="729" name="Graphic 264" descr="Man">
              <a:extLst>
                <a:ext uri="{FF2B5EF4-FFF2-40B4-BE49-F238E27FC236}">
                  <a16:creationId xmlns:a16="http://schemas.microsoft.com/office/drawing/2014/main" id="{CBE9FFBE-683A-4D5E-84DD-33F6EA4AE80F}"/>
                </a:ext>
              </a:extLst>
            </p:cNvPr>
            <p:cNvPicPr>
              <a:picLocks noChangeAspect="1"/>
            </p:cNvPicPr>
            <p:nvPr/>
          </p:nvPicPr>
          <p:blipFill>
            <a:blip r:embed="rId46" cstate="screen">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019534" y="4476041"/>
              <a:ext cx="349601" cy="349601"/>
            </a:xfrm>
            <a:prstGeom prst="rect">
              <a:avLst/>
            </a:prstGeom>
          </p:spPr>
        </p:pic>
        <p:sp>
          <p:nvSpPr>
            <p:cNvPr id="730" name="TextBox 252">
              <a:extLst>
                <a:ext uri="{FF2B5EF4-FFF2-40B4-BE49-F238E27FC236}">
                  <a16:creationId xmlns:a16="http://schemas.microsoft.com/office/drawing/2014/main" id="{6F5015D4-7FEB-4298-BDBF-CBB1757ED1F0}"/>
                </a:ext>
              </a:extLst>
            </p:cNvPr>
            <p:cNvSpPr txBox="1"/>
            <p:nvPr/>
          </p:nvSpPr>
          <p:spPr>
            <a:xfrm>
              <a:off x="10345696" y="4511525"/>
              <a:ext cx="2567099" cy="398222"/>
            </a:xfrm>
            <a:prstGeom prst="rect">
              <a:avLst/>
            </a:prstGeom>
            <a:noFill/>
          </p:spPr>
          <p:txBody>
            <a:bodyPr wrap="square" rtlCol="0">
              <a:spAutoFit/>
            </a:bodyPr>
            <a:lstStyle/>
            <a:p>
              <a:pPr defTabSz="914363">
                <a:defRPr/>
              </a:pPr>
              <a:r>
                <a:rPr lang="en-US" sz="1050">
                  <a:solidFill>
                    <a:srgbClr val="000000"/>
                  </a:solidFill>
                </a:rPr>
                <a:t>Software Engineer</a:t>
              </a:r>
            </a:p>
          </p:txBody>
        </p:sp>
        <p:pic>
          <p:nvPicPr>
            <p:cNvPr id="731" name="Graphic 264" descr="Man">
              <a:extLst>
                <a:ext uri="{FF2B5EF4-FFF2-40B4-BE49-F238E27FC236}">
                  <a16:creationId xmlns:a16="http://schemas.microsoft.com/office/drawing/2014/main" id="{0E9BE1DB-5B6B-4455-91D0-D51A5EF9302E}"/>
                </a:ext>
              </a:extLst>
            </p:cNvPr>
            <p:cNvPicPr>
              <a:picLocks noChangeAspect="1"/>
            </p:cNvPicPr>
            <p:nvPr/>
          </p:nvPicPr>
          <p:blipFill>
            <a:blip r:embed="rId47" cstate="screen">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019534" y="4877947"/>
              <a:ext cx="349601" cy="349601"/>
            </a:xfrm>
            <a:prstGeom prst="rect">
              <a:avLst/>
            </a:prstGeom>
          </p:spPr>
        </p:pic>
        <p:sp>
          <p:nvSpPr>
            <p:cNvPr id="732" name="TextBox 254">
              <a:extLst>
                <a:ext uri="{FF2B5EF4-FFF2-40B4-BE49-F238E27FC236}">
                  <a16:creationId xmlns:a16="http://schemas.microsoft.com/office/drawing/2014/main" id="{7869453E-2D09-484F-9C96-501F40300055}"/>
                </a:ext>
              </a:extLst>
            </p:cNvPr>
            <p:cNvSpPr txBox="1"/>
            <p:nvPr/>
          </p:nvSpPr>
          <p:spPr>
            <a:xfrm>
              <a:off x="10345696" y="4898398"/>
              <a:ext cx="2567099" cy="398222"/>
            </a:xfrm>
            <a:prstGeom prst="rect">
              <a:avLst/>
            </a:prstGeom>
            <a:noFill/>
          </p:spPr>
          <p:txBody>
            <a:bodyPr wrap="square" rtlCol="0">
              <a:spAutoFit/>
            </a:bodyPr>
            <a:lstStyle/>
            <a:p>
              <a:pPr defTabSz="914363">
                <a:defRPr/>
              </a:pPr>
              <a:r>
                <a:rPr lang="en-US" sz="1050">
                  <a:solidFill>
                    <a:srgbClr val="000000"/>
                  </a:solidFill>
                </a:rPr>
                <a:t>DevOps Engineer</a:t>
              </a:r>
            </a:p>
          </p:txBody>
        </p:sp>
        <p:pic>
          <p:nvPicPr>
            <p:cNvPr id="733" name="Graphic 264" descr="Man">
              <a:extLst>
                <a:ext uri="{FF2B5EF4-FFF2-40B4-BE49-F238E27FC236}">
                  <a16:creationId xmlns:a16="http://schemas.microsoft.com/office/drawing/2014/main" id="{A2FBDEEF-4E77-4803-98FB-137FC99F3CFA}"/>
                </a:ext>
              </a:extLst>
            </p:cNvPr>
            <p:cNvPicPr>
              <a:picLocks noChangeAspect="1"/>
            </p:cNvPicPr>
            <p:nvPr/>
          </p:nvPicPr>
          <p:blipFill>
            <a:blip r:embed="rId48" cstate="screen">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019534" y="5279104"/>
              <a:ext cx="349601" cy="349601"/>
            </a:xfrm>
            <a:prstGeom prst="rect">
              <a:avLst/>
            </a:prstGeom>
          </p:spPr>
        </p:pic>
        <p:sp>
          <p:nvSpPr>
            <p:cNvPr id="734" name="TextBox 32">
              <a:extLst>
                <a:ext uri="{FF2B5EF4-FFF2-40B4-BE49-F238E27FC236}">
                  <a16:creationId xmlns:a16="http://schemas.microsoft.com/office/drawing/2014/main" id="{0FBC9556-13B5-4524-A9F4-9AB6EA12AA81}"/>
                </a:ext>
              </a:extLst>
            </p:cNvPr>
            <p:cNvSpPr txBox="1"/>
            <p:nvPr/>
          </p:nvSpPr>
          <p:spPr>
            <a:xfrm>
              <a:off x="10345696" y="5277697"/>
              <a:ext cx="2567099" cy="398222"/>
            </a:xfrm>
            <a:prstGeom prst="rect">
              <a:avLst/>
            </a:prstGeom>
            <a:noFill/>
          </p:spPr>
          <p:txBody>
            <a:bodyPr wrap="square" rtlCol="0">
              <a:spAutoFit/>
            </a:bodyPr>
            <a:lstStyle/>
            <a:p>
              <a:pPr defTabSz="914363">
                <a:defRPr/>
              </a:pPr>
              <a:r>
                <a:rPr lang="en-US" sz="1050">
                  <a:solidFill>
                    <a:srgbClr val="000000"/>
                  </a:solidFill>
                </a:rPr>
                <a:t>Analytics/ETL DBA</a:t>
              </a:r>
            </a:p>
          </p:txBody>
        </p:sp>
        <p:pic>
          <p:nvPicPr>
            <p:cNvPr id="735" name="Graphic 264" descr="Man">
              <a:extLst>
                <a:ext uri="{FF2B5EF4-FFF2-40B4-BE49-F238E27FC236}">
                  <a16:creationId xmlns:a16="http://schemas.microsoft.com/office/drawing/2014/main" id="{2F800A5A-E099-4EA6-8A6A-64B5EC218D64}"/>
                </a:ext>
              </a:extLst>
            </p:cNvPr>
            <p:cNvPicPr>
              <a:picLocks noChangeAspect="1"/>
            </p:cNvPicPr>
            <p:nvPr/>
          </p:nvPicPr>
          <p:blipFill>
            <a:blip r:embed="rId49" cstate="screen">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019534" y="5685226"/>
              <a:ext cx="349601" cy="349601"/>
            </a:xfrm>
            <a:prstGeom prst="rect">
              <a:avLst/>
            </a:prstGeom>
          </p:spPr>
        </p:pic>
        <p:sp>
          <p:nvSpPr>
            <p:cNvPr id="736" name="TextBox 35">
              <a:extLst>
                <a:ext uri="{FF2B5EF4-FFF2-40B4-BE49-F238E27FC236}">
                  <a16:creationId xmlns:a16="http://schemas.microsoft.com/office/drawing/2014/main" id="{75911590-8D06-4194-B544-3FFEB1186DCD}"/>
                </a:ext>
              </a:extLst>
            </p:cNvPr>
            <p:cNvSpPr txBox="1"/>
            <p:nvPr/>
          </p:nvSpPr>
          <p:spPr>
            <a:xfrm>
              <a:off x="10345696" y="5693177"/>
              <a:ext cx="2567099" cy="398222"/>
            </a:xfrm>
            <a:prstGeom prst="rect">
              <a:avLst/>
            </a:prstGeom>
            <a:noFill/>
          </p:spPr>
          <p:txBody>
            <a:bodyPr wrap="square" rtlCol="0">
              <a:spAutoFit/>
            </a:bodyPr>
            <a:lstStyle/>
            <a:p>
              <a:pPr defTabSz="914363">
                <a:defRPr/>
              </a:pPr>
              <a:r>
                <a:rPr lang="en-US" sz="1050">
                  <a:solidFill>
                    <a:srgbClr val="000000"/>
                  </a:solidFill>
                </a:rPr>
                <a:t>Test Engineer</a:t>
              </a:r>
            </a:p>
          </p:txBody>
        </p:sp>
        <p:pic>
          <p:nvPicPr>
            <p:cNvPr id="737" name="Graphic 264" descr="Man">
              <a:extLst>
                <a:ext uri="{FF2B5EF4-FFF2-40B4-BE49-F238E27FC236}">
                  <a16:creationId xmlns:a16="http://schemas.microsoft.com/office/drawing/2014/main" id="{8BAE8E66-0FE0-492A-811C-F6D888CD1CDA}"/>
                </a:ext>
              </a:extLst>
            </p:cNvPr>
            <p:cNvPicPr>
              <a:picLocks noChangeAspect="1"/>
            </p:cNvPicPr>
            <p:nvPr/>
          </p:nvPicPr>
          <p:blipFill>
            <a:blip r:embed="rId50" cstate="screen">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019534" y="6085964"/>
              <a:ext cx="349601" cy="349601"/>
            </a:xfrm>
            <a:prstGeom prst="rect">
              <a:avLst/>
            </a:prstGeom>
          </p:spPr>
        </p:pic>
        <p:sp>
          <p:nvSpPr>
            <p:cNvPr id="738" name="TextBox 37">
              <a:extLst>
                <a:ext uri="{FF2B5EF4-FFF2-40B4-BE49-F238E27FC236}">
                  <a16:creationId xmlns:a16="http://schemas.microsoft.com/office/drawing/2014/main" id="{40F40320-CE9B-4F57-B2A4-78400179B5D7}"/>
                </a:ext>
              </a:extLst>
            </p:cNvPr>
            <p:cNvSpPr txBox="1"/>
            <p:nvPr/>
          </p:nvSpPr>
          <p:spPr>
            <a:xfrm>
              <a:off x="10345696" y="6108655"/>
              <a:ext cx="2567099" cy="398222"/>
            </a:xfrm>
            <a:prstGeom prst="rect">
              <a:avLst/>
            </a:prstGeom>
            <a:noFill/>
          </p:spPr>
          <p:txBody>
            <a:bodyPr wrap="square" rtlCol="0">
              <a:spAutoFit/>
            </a:bodyPr>
            <a:lstStyle/>
            <a:p>
              <a:pPr defTabSz="914363">
                <a:defRPr/>
              </a:pPr>
              <a:r>
                <a:rPr lang="en-US" sz="1050">
                  <a:solidFill>
                    <a:srgbClr val="000000"/>
                  </a:solidFill>
                </a:rPr>
                <a:t>External Partner</a:t>
              </a:r>
            </a:p>
          </p:txBody>
        </p:sp>
        <p:pic>
          <p:nvPicPr>
            <p:cNvPr id="739" name="Graphic 264" descr="Man">
              <a:extLst>
                <a:ext uri="{FF2B5EF4-FFF2-40B4-BE49-F238E27FC236}">
                  <a16:creationId xmlns:a16="http://schemas.microsoft.com/office/drawing/2014/main" id="{53DA192F-FED7-4CD5-9137-4646A61DB5DB}"/>
                </a:ext>
              </a:extLst>
            </p:cNvPr>
            <p:cNvPicPr>
              <a:picLocks noChangeAspect="1"/>
            </p:cNvPicPr>
            <p:nvPr/>
          </p:nvPicPr>
          <p:blipFill>
            <a:blip r:embed="rId51" cstate="screen">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019534" y="6489215"/>
              <a:ext cx="349601" cy="349601"/>
            </a:xfrm>
            <a:prstGeom prst="rect">
              <a:avLst/>
            </a:prstGeom>
          </p:spPr>
        </p:pic>
        <p:sp>
          <p:nvSpPr>
            <p:cNvPr id="740" name="TextBox 39">
              <a:extLst>
                <a:ext uri="{FF2B5EF4-FFF2-40B4-BE49-F238E27FC236}">
                  <a16:creationId xmlns:a16="http://schemas.microsoft.com/office/drawing/2014/main" id="{79E77EC4-39DF-4C61-A6E2-791A983AFBB2}"/>
                </a:ext>
              </a:extLst>
            </p:cNvPr>
            <p:cNvSpPr txBox="1"/>
            <p:nvPr/>
          </p:nvSpPr>
          <p:spPr>
            <a:xfrm>
              <a:off x="10345696" y="6495527"/>
              <a:ext cx="2567099" cy="398222"/>
            </a:xfrm>
            <a:prstGeom prst="rect">
              <a:avLst/>
            </a:prstGeom>
            <a:noFill/>
          </p:spPr>
          <p:txBody>
            <a:bodyPr wrap="square" rtlCol="0">
              <a:spAutoFit/>
            </a:bodyPr>
            <a:lstStyle/>
            <a:p>
              <a:pPr defTabSz="914363">
                <a:defRPr/>
              </a:pPr>
              <a:r>
                <a:rPr lang="en-US" sz="1050">
                  <a:solidFill>
                    <a:srgbClr val="000000"/>
                  </a:solidFill>
                </a:rPr>
                <a:t>Core Delivery</a:t>
              </a:r>
            </a:p>
          </p:txBody>
        </p:sp>
      </p:grpSp>
      <p:sp>
        <p:nvSpPr>
          <p:cNvPr id="4" name="Title 3">
            <a:extLst>
              <a:ext uri="{FF2B5EF4-FFF2-40B4-BE49-F238E27FC236}">
                <a16:creationId xmlns:a16="http://schemas.microsoft.com/office/drawing/2014/main" id="{C8B7479E-5220-4539-8C33-C8A3AA0EDA00}"/>
              </a:ext>
            </a:extLst>
          </p:cNvPr>
          <p:cNvSpPr>
            <a:spLocks noGrp="1"/>
          </p:cNvSpPr>
          <p:nvPr>
            <p:ph type="title"/>
          </p:nvPr>
        </p:nvSpPr>
        <p:spPr/>
        <p:txBody>
          <a:bodyPr/>
          <a:lstStyle/>
          <a:p>
            <a:r>
              <a:rPr lang="en-US"/>
              <a:t>Agile Delivery</a:t>
            </a:r>
          </a:p>
        </p:txBody>
      </p:sp>
    </p:spTree>
    <p:extLst>
      <p:ext uri="{BB962C8B-B14F-4D97-AF65-F5344CB8AC3E}">
        <p14:creationId xmlns:p14="http://schemas.microsoft.com/office/powerpoint/2010/main" val="109915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9E476423-C460-4007-B9D9-352BFDD46F34}"/>
              </a:ext>
            </a:extLst>
          </p:cNvPr>
          <p:cNvSpPr/>
          <p:nvPr/>
        </p:nvSpPr>
        <p:spPr>
          <a:xfrm>
            <a:off x="629361" y="1305018"/>
            <a:ext cx="9766390" cy="398360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pl-PL"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Wingdings"/>
            </a:endParaRPr>
          </a:p>
        </p:txBody>
      </p:sp>
      <p:pic>
        <p:nvPicPr>
          <p:cNvPr id="12" name="Obraz 11">
            <a:extLst>
              <a:ext uri="{FF2B5EF4-FFF2-40B4-BE49-F238E27FC236}">
                <a16:creationId xmlns:a16="http://schemas.microsoft.com/office/drawing/2014/main" id="{B0BFBB48-226A-4F1B-AFDA-3D22395E522C}"/>
              </a:ext>
            </a:extLst>
          </p:cNvPr>
          <p:cNvPicPr>
            <a:picLocks noChangeAspect="1"/>
          </p:cNvPicPr>
          <p:nvPr/>
        </p:nvPicPr>
        <p:blipFill>
          <a:blip r:embed="rId3"/>
          <a:stretch>
            <a:fillRect/>
          </a:stretch>
        </p:blipFill>
        <p:spPr>
          <a:xfrm>
            <a:off x="5730900" y="1610297"/>
            <a:ext cx="5831739" cy="3983606"/>
          </a:xfrm>
          <a:prstGeom prst="rect">
            <a:avLst/>
          </a:prstGeom>
        </p:spPr>
      </p:pic>
      <p:sp>
        <p:nvSpPr>
          <p:cNvPr id="8" name="Title 3">
            <a:extLst>
              <a:ext uri="{FF2B5EF4-FFF2-40B4-BE49-F238E27FC236}">
                <a16:creationId xmlns:a16="http://schemas.microsoft.com/office/drawing/2014/main" id="{9C1E64E4-6E85-469F-B7AC-5B06B07978F8}"/>
              </a:ext>
            </a:extLst>
          </p:cNvPr>
          <p:cNvSpPr>
            <a:spLocks noGrp="1"/>
          </p:cNvSpPr>
          <p:nvPr>
            <p:ph type="title"/>
          </p:nvPr>
        </p:nvSpPr>
        <p:spPr/>
        <p:txBody>
          <a:bodyPr/>
          <a:lstStyle/>
          <a:p>
            <a:r>
              <a:rPr lang="en-US" dirty="0"/>
              <a:t>Today’s Challenges, Tomorrow’s Opportunities</a:t>
            </a:r>
          </a:p>
        </p:txBody>
      </p:sp>
      <p:sp>
        <p:nvSpPr>
          <p:cNvPr id="7" name="Content Placeholder 4">
            <a:extLst>
              <a:ext uri="{FF2B5EF4-FFF2-40B4-BE49-F238E27FC236}">
                <a16:creationId xmlns:a16="http://schemas.microsoft.com/office/drawing/2014/main" id="{ED7ED774-6198-4B33-9B87-67EB76CD2383}"/>
              </a:ext>
            </a:extLst>
          </p:cNvPr>
          <p:cNvSpPr>
            <a:spLocks noGrp="1"/>
          </p:cNvSpPr>
          <p:nvPr>
            <p:ph sz="quarter" idx="4294967295"/>
          </p:nvPr>
        </p:nvSpPr>
        <p:spPr>
          <a:xfrm>
            <a:off x="629361" y="2167316"/>
            <a:ext cx="4621213" cy="2259012"/>
          </a:xfrm>
          <a:noFill/>
        </p:spPr>
        <p:txBody>
          <a:bodyPr>
            <a:normAutofit lnSpcReduction="10000"/>
          </a:bodyPr>
          <a:lstStyle/>
          <a:p>
            <a:pPr marL="0" indent="0">
              <a:lnSpc>
                <a:spcPct val="120000"/>
              </a:lnSpc>
              <a:buNone/>
            </a:pPr>
            <a:r>
              <a:rPr lang="en-US" sz="1600" b="1" dirty="0"/>
              <a:t>Today’s market pressures require enterprises to be more data-driven, productive, innovative and customer-centric.</a:t>
            </a:r>
            <a:endParaRPr lang="pl-PL" sz="1600" b="1" dirty="0"/>
          </a:p>
          <a:p>
            <a:pPr marL="0" indent="0">
              <a:lnSpc>
                <a:spcPct val="120000"/>
              </a:lnSpc>
              <a:buNone/>
            </a:pPr>
            <a:endParaRPr lang="en-US" sz="1600" b="1" dirty="0"/>
          </a:p>
          <a:p>
            <a:pPr marL="0" indent="0">
              <a:lnSpc>
                <a:spcPct val="120000"/>
              </a:lnSpc>
              <a:buNone/>
            </a:pPr>
            <a:r>
              <a:rPr lang="en-US" sz="1600" b="1" dirty="0"/>
              <a:t>Companies must quickly respond and adapt to consumer, market and business needs, and meet them with advanced digital capabilities. </a:t>
            </a:r>
          </a:p>
        </p:txBody>
      </p:sp>
      <p:cxnSp>
        <p:nvCxnSpPr>
          <p:cNvPr id="13" name="Straight Connector 53">
            <a:extLst>
              <a:ext uri="{FF2B5EF4-FFF2-40B4-BE49-F238E27FC236}">
                <a16:creationId xmlns:a16="http://schemas.microsoft.com/office/drawing/2014/main" id="{8C2B56B3-64C6-439F-9375-206787D4BD65}"/>
              </a:ext>
            </a:extLst>
          </p:cNvPr>
          <p:cNvCxnSpPr/>
          <p:nvPr/>
        </p:nvCxnSpPr>
        <p:spPr>
          <a:xfrm>
            <a:off x="8780013" y="4395741"/>
            <a:ext cx="632558" cy="0"/>
          </a:xfrm>
          <a:prstGeom prst="line">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52">
            <a:extLst>
              <a:ext uri="{FF2B5EF4-FFF2-40B4-BE49-F238E27FC236}">
                <a16:creationId xmlns:a16="http://schemas.microsoft.com/office/drawing/2014/main" id="{5C45CC52-3D83-4217-B82C-32245B943D39}"/>
              </a:ext>
            </a:extLst>
          </p:cNvPr>
          <p:cNvCxnSpPr/>
          <p:nvPr/>
        </p:nvCxnSpPr>
        <p:spPr>
          <a:xfrm>
            <a:off x="8648220" y="3168588"/>
            <a:ext cx="764351" cy="0"/>
          </a:xfrm>
          <a:prstGeom prst="line">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50">
            <a:extLst>
              <a:ext uri="{FF2B5EF4-FFF2-40B4-BE49-F238E27FC236}">
                <a16:creationId xmlns:a16="http://schemas.microsoft.com/office/drawing/2014/main" id="{DED8ABCA-B5DD-44D5-B413-063A2029A614}"/>
              </a:ext>
            </a:extLst>
          </p:cNvPr>
          <p:cNvCxnSpPr/>
          <p:nvPr/>
        </p:nvCxnSpPr>
        <p:spPr>
          <a:xfrm>
            <a:off x="7883869" y="2220810"/>
            <a:ext cx="1528702" cy="0"/>
          </a:xfrm>
          <a:prstGeom prst="line">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6" name="Rectangle 18">
            <a:extLst>
              <a:ext uri="{FF2B5EF4-FFF2-40B4-BE49-F238E27FC236}">
                <a16:creationId xmlns:a16="http://schemas.microsoft.com/office/drawing/2014/main" id="{949CF883-BBB3-4775-BCE4-D77B9C652659}"/>
              </a:ext>
            </a:extLst>
          </p:cNvPr>
          <p:cNvSpPr/>
          <p:nvPr/>
        </p:nvSpPr>
        <p:spPr>
          <a:xfrm>
            <a:off x="9569449" y="3901676"/>
            <a:ext cx="1782793" cy="830997"/>
          </a:xfrm>
          <a:prstGeom prst="rect">
            <a:avLst/>
          </a:prstGeom>
        </p:spPr>
        <p:txBody>
          <a:bodyPr wrap="square">
            <a:spAutoFit/>
          </a:bodyPr>
          <a:lstStyle>
            <a:defPPr>
              <a:defRPr lang="en-US"/>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Improve innovation and competitiveness for market viability and continued success</a:t>
            </a:r>
          </a:p>
        </p:txBody>
      </p:sp>
      <p:sp>
        <p:nvSpPr>
          <p:cNvPr id="17" name="Rectangle 41">
            <a:extLst>
              <a:ext uri="{FF2B5EF4-FFF2-40B4-BE49-F238E27FC236}">
                <a16:creationId xmlns:a16="http://schemas.microsoft.com/office/drawing/2014/main" id="{06F3065F-3B26-4A43-A42C-5350780A7E46}"/>
              </a:ext>
            </a:extLst>
          </p:cNvPr>
          <p:cNvSpPr/>
          <p:nvPr/>
        </p:nvSpPr>
        <p:spPr>
          <a:xfrm>
            <a:off x="9569450" y="2931884"/>
            <a:ext cx="1782793" cy="461665"/>
          </a:xfrm>
          <a:prstGeom prst="rect">
            <a:avLst/>
          </a:prstGeom>
        </p:spPr>
        <p:txBody>
          <a:bodyPr wrap="square">
            <a:spAutoFit/>
          </a:bodyPr>
          <a:lstStyle>
            <a:defPPr>
              <a:defRPr lang="en-US"/>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Achieve agility and performance</a:t>
            </a:r>
          </a:p>
        </p:txBody>
      </p:sp>
      <p:sp>
        <p:nvSpPr>
          <p:cNvPr id="18" name="Rectangle 42">
            <a:extLst>
              <a:ext uri="{FF2B5EF4-FFF2-40B4-BE49-F238E27FC236}">
                <a16:creationId xmlns:a16="http://schemas.microsoft.com/office/drawing/2014/main" id="{DE7A8251-55BC-43D2-819C-379B40EC6405}"/>
              </a:ext>
            </a:extLst>
          </p:cNvPr>
          <p:cNvSpPr/>
          <p:nvPr/>
        </p:nvSpPr>
        <p:spPr>
          <a:xfrm>
            <a:off x="9569450" y="1989978"/>
            <a:ext cx="1861906" cy="461665"/>
          </a:xfrm>
          <a:prstGeom prst="rect">
            <a:avLst/>
          </a:prstGeom>
        </p:spPr>
        <p:txBody>
          <a:bodyPr wrap="square">
            <a:spAutoFit/>
          </a:bodyPr>
          <a:lstStyle>
            <a:defPPr>
              <a:defRPr lang="en-US"/>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Deliver greater operational efficiency </a:t>
            </a:r>
          </a:p>
        </p:txBody>
      </p:sp>
    </p:spTree>
    <p:extLst>
      <p:ext uri="{BB962C8B-B14F-4D97-AF65-F5344CB8AC3E}">
        <p14:creationId xmlns:p14="http://schemas.microsoft.com/office/powerpoint/2010/main" val="143209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133D0-398A-49FD-845F-2AA36AAED9F1}"/>
              </a:ext>
            </a:extLst>
          </p:cNvPr>
          <p:cNvSpPr>
            <a:spLocks noGrp="1"/>
          </p:cNvSpPr>
          <p:nvPr>
            <p:ph type="title"/>
          </p:nvPr>
        </p:nvSpPr>
        <p:spPr>
          <a:xfrm>
            <a:off x="571575" y="533136"/>
            <a:ext cx="11050439" cy="1002049"/>
          </a:xfrm>
        </p:spPr>
        <p:txBody>
          <a:bodyPr>
            <a:normAutofit/>
          </a:bodyPr>
          <a:lstStyle/>
          <a:p>
            <a:pPr lvl="0"/>
            <a:r>
              <a:rPr lang="en-US" sz="3600" dirty="0">
                <a:sym typeface="Wingdings" charset="2"/>
              </a:rPr>
              <a:t>Modernizing to Reduce Costs and Improve System Performance</a:t>
            </a:r>
            <a:endParaRPr lang="en-US" sz="3600" noProof="0" dirty="0">
              <a:sym typeface="Wingdings" charset="2"/>
            </a:endParaRPr>
          </a:p>
        </p:txBody>
      </p:sp>
      <p:sp>
        <p:nvSpPr>
          <p:cNvPr id="15" name="Content Placeholder 4">
            <a:extLst>
              <a:ext uri="{FF2B5EF4-FFF2-40B4-BE49-F238E27FC236}">
                <a16:creationId xmlns:a16="http://schemas.microsoft.com/office/drawing/2014/main" id="{2A830541-AD9A-4607-BBCC-1972CA1AD414}"/>
              </a:ext>
            </a:extLst>
          </p:cNvPr>
          <p:cNvSpPr txBox="1"/>
          <p:nvPr/>
        </p:nvSpPr>
        <p:spPr>
          <a:xfrm>
            <a:off x="486945" y="3322623"/>
            <a:ext cx="3961821" cy="2423581"/>
          </a:xfrm>
          <a:prstGeom prst="rect">
            <a:avLst/>
          </a:prstGeom>
        </p:spPr>
        <p:txBody>
          <a:bodyPr/>
          <a:lstStyle>
            <a:defPPr>
              <a:defRPr lang="en-US"/>
            </a:defPPr>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anose="020B0604020202020204" pitchFamily="34" charset="0"/>
              <a:buChar char="•"/>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anose="020B0604020202020204" pitchFamily="34" charset="0"/>
              <a:buChar char="–"/>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anose="020B0604020202020204" pitchFamily="34" charset="0"/>
              <a:buChar char="–"/>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anose="020B0604020202020204"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anose="020B0604020202020204" pitchFamily="34" charset="0"/>
              <a:buChar char="–"/>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anose="020B0604020202020204"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anose="020B0604020202020204" pitchFamily="34" charset="0"/>
              <a:buChar char="–"/>
              <a:defRPr sz="2000" kern="1200" baseline="0">
                <a:solidFill>
                  <a:schemeClr val="tx1"/>
                </a:solidFill>
                <a:latin typeface="+mn-lt"/>
                <a:ea typeface="+mn-ea"/>
                <a:cs typeface="+mn-cs"/>
              </a:defRPr>
            </a:lvl9pPr>
          </a:lstStyle>
          <a:p>
            <a:pPr marL="0" marR="0" lvl="0" indent="0" algn="l" defTabSz="1463040" rtl="0" eaLnBrk="1" fontAlgn="auto" latinLnBrk="0" hangingPunct="1">
              <a:lnSpc>
                <a:spcPct val="100000"/>
              </a:lnSpc>
              <a:spcBef>
                <a:spcPts val="1200"/>
              </a:spcBef>
              <a:spcAft>
                <a:spcPts val="0"/>
              </a:spcAft>
              <a:buClrTx/>
              <a:buSzTx/>
              <a:buFontTx/>
              <a:buNone/>
              <a:tabLst/>
              <a:defRPr kumimoji="0" sz="2000" b="1" i="0" normalizeH="0" noProof="0">
                <a:solidFill>
                  <a:srgbClr val="000000"/>
                </a:solidFill>
                <a:uLnTx/>
                <a:uFillTx/>
                <a:latin typeface="+mn-lt"/>
                <a:ea typeface="+mn-ea"/>
                <a:cs typeface="+mn-cs"/>
              </a:defRPr>
            </a:pPr>
            <a:r>
              <a:rPr kumimoji="0" lang="en-US"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MEDIA COMPANY</a:t>
            </a:r>
          </a:p>
          <a:p>
            <a:pPr lvl="0">
              <a:defRPr kumimoji="0" sz="2000" b="1" i="0" normalizeH="0" noProof="0">
                <a:solidFill>
                  <a:srgbClr val="000000"/>
                </a:solidFill>
                <a:uLnTx/>
                <a:uFillTx/>
                <a:latin typeface="+mn-lt"/>
                <a:ea typeface="+mn-ea"/>
                <a:cs typeface="+mn-cs"/>
              </a:defRPr>
            </a:pPr>
            <a:r>
              <a:rPr lang="en-US" sz="1333" dirty="0"/>
              <a:t>Large Online Stock Photo Provider</a:t>
            </a:r>
          </a:p>
          <a:p>
            <a:pPr marL="180000" lvl="0" indent="-180000">
              <a:spcBef>
                <a:spcPts val="600"/>
              </a:spcBef>
              <a:spcAft>
                <a:spcPts val="600"/>
              </a:spcAft>
              <a:buFont typeface="Arial" panose="020B0604020202020204" pitchFamily="34" charset="0"/>
              <a:buChar char="•"/>
              <a:defRPr kumimoji="0" sz="2000" b="1" i="0" normalizeH="0" noProof="0">
                <a:solidFill>
                  <a:srgbClr val="000000"/>
                </a:solidFill>
                <a:uLnTx/>
                <a:uFillTx/>
                <a:latin typeface="+mn-lt"/>
                <a:ea typeface="+mn-ea"/>
                <a:cs typeface="+mn-cs"/>
              </a:defRPr>
            </a:pPr>
            <a:r>
              <a:rPr lang="en-US" sz="1200" b="0" dirty="0"/>
              <a:t>Reduced infrastructure cost X2</a:t>
            </a:r>
          </a:p>
          <a:p>
            <a:pPr marL="180000" lvl="0" indent="-180000">
              <a:spcBef>
                <a:spcPts val="600"/>
              </a:spcBef>
              <a:spcAft>
                <a:spcPts val="600"/>
              </a:spcAft>
              <a:buFont typeface="Arial" panose="020B0604020202020204" pitchFamily="34" charset="0"/>
              <a:buChar char="•"/>
              <a:defRPr kumimoji="0" sz="2000" b="1" i="0" normalizeH="0" noProof="0">
                <a:solidFill>
                  <a:srgbClr val="000000"/>
                </a:solidFill>
                <a:uLnTx/>
                <a:uFillTx/>
                <a:latin typeface="+mn-lt"/>
                <a:ea typeface="+mn-ea"/>
                <a:cs typeface="+mn-cs"/>
              </a:defRPr>
            </a:pPr>
            <a:r>
              <a:rPr lang="en-US" sz="1200" b="0" dirty="0"/>
              <a:t>Modernized/Migrated Data Center (AWS)</a:t>
            </a:r>
          </a:p>
          <a:p>
            <a:pPr marL="180000" lvl="0" indent="-180000">
              <a:spcBef>
                <a:spcPts val="600"/>
              </a:spcBef>
              <a:spcAft>
                <a:spcPts val="600"/>
              </a:spcAft>
              <a:buFont typeface="Arial" panose="020B0604020202020204" pitchFamily="34" charset="0"/>
              <a:buChar char="•"/>
              <a:defRPr kumimoji="0" sz="2000" b="1" i="0" normalizeH="0" noProof="0">
                <a:solidFill>
                  <a:srgbClr val="000000"/>
                </a:solidFill>
                <a:uLnTx/>
                <a:uFillTx/>
                <a:latin typeface="+mn-lt"/>
                <a:ea typeface="+mn-ea"/>
                <a:cs typeface="+mn-cs"/>
              </a:defRPr>
            </a:pPr>
            <a:r>
              <a:rPr lang="en-US" sz="1200" b="0" dirty="0"/>
              <a:t>Rewrote Legacy Services</a:t>
            </a:r>
          </a:p>
          <a:p>
            <a:pPr marL="180000" lvl="0" indent="-180000">
              <a:spcBef>
                <a:spcPts val="600"/>
              </a:spcBef>
              <a:spcAft>
                <a:spcPts val="600"/>
              </a:spcAft>
              <a:buFont typeface="Arial" panose="020B0604020202020204" pitchFamily="34" charset="0"/>
              <a:buChar char="•"/>
              <a:defRPr kumimoji="0" sz="2000" b="1" i="0" normalizeH="0" noProof="0">
                <a:solidFill>
                  <a:srgbClr val="000000"/>
                </a:solidFill>
                <a:uLnTx/>
                <a:uFillTx/>
                <a:latin typeface="+mn-lt"/>
                <a:ea typeface="+mn-ea"/>
                <a:cs typeface="+mn-cs"/>
              </a:defRPr>
            </a:pPr>
            <a:r>
              <a:rPr lang="en-US" sz="1200" b="0" dirty="0">
                <a:solidFill>
                  <a:srgbClr val="000000"/>
                </a:solidFill>
              </a:rPr>
              <a:t>Implement Infrastructure as Code (</a:t>
            </a:r>
            <a:r>
              <a:rPr lang="en-US" sz="1200" b="0" dirty="0" err="1">
                <a:solidFill>
                  <a:srgbClr val="000000"/>
                </a:solidFill>
              </a:rPr>
              <a:t>IaC</a:t>
            </a:r>
            <a:r>
              <a:rPr lang="en-US" sz="1200" b="0" dirty="0">
                <a:solidFill>
                  <a:srgbClr val="000000"/>
                </a:solidFill>
              </a:rPr>
              <a:t>)</a:t>
            </a:r>
          </a:p>
        </p:txBody>
      </p:sp>
      <p:sp>
        <p:nvSpPr>
          <p:cNvPr id="13" name="TextBox 12">
            <a:extLst>
              <a:ext uri="{FF2B5EF4-FFF2-40B4-BE49-F238E27FC236}">
                <a16:creationId xmlns:a16="http://schemas.microsoft.com/office/drawing/2014/main" id="{8FCD2495-3419-43E2-91B8-C47BE279FFF4}"/>
              </a:ext>
            </a:extLst>
          </p:cNvPr>
          <p:cNvSpPr txBox="1"/>
          <p:nvPr/>
        </p:nvSpPr>
        <p:spPr>
          <a:xfrm>
            <a:off x="579223" y="1472380"/>
            <a:ext cx="1104737" cy="362897"/>
          </a:xfrm>
          <a:prstGeom prst="rect">
            <a:avLst/>
          </a:prstGeom>
          <a:noFill/>
        </p:spPr>
        <p:txBody>
          <a:bodyPr wrap="none" lIns="0" tIns="0" rIns="0" bIns="0" rtlCol="0">
            <a:noAutofit/>
          </a:bodyPr>
          <a:lstStyle>
            <a:defPPr>
              <a:defRPr lang="en-US"/>
            </a:defPPr>
          </a:lstStyle>
          <a:p>
            <a:pPr marL="0" marR="0" lvl="0" indent="0" algn="l" defTabSz="1219298" rtl="0" eaLnBrk="1" fontAlgn="auto" latinLnBrk="0" hangingPunct="1">
              <a:lnSpc>
                <a:spcPct val="100000"/>
              </a:lnSpc>
              <a:spcBef>
                <a:spcPts val="0"/>
              </a:spcBef>
              <a:spcAft>
                <a:spcPts val="0"/>
              </a:spcAft>
              <a:buClrTx/>
              <a:buSzTx/>
              <a:buFontTx/>
              <a:buNone/>
              <a:tabLst/>
              <a:defRPr kumimoji="0" sz="2400" b="0" i="0" normalizeH="0" noProof="0">
                <a:solidFill>
                  <a:srgbClr val="000000"/>
                </a:solidFill>
                <a:uLnTx/>
                <a:uFillTx/>
                <a:latin typeface="+mn-lt"/>
                <a:ea typeface="+mn-ea"/>
                <a:cs typeface="+mn-cs"/>
              </a:defRPr>
            </a:pPr>
            <a:r>
              <a:rPr kumimoji="0" lang="en-US" sz="1667"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 Study</a:t>
            </a:r>
          </a:p>
        </p:txBody>
      </p:sp>
      <p:pic>
        <p:nvPicPr>
          <p:cNvPr id="10" name="Picture 9">
            <a:extLst>
              <a:ext uri="{FF2B5EF4-FFF2-40B4-BE49-F238E27FC236}">
                <a16:creationId xmlns:a16="http://schemas.microsoft.com/office/drawing/2014/main" id="{EFDF3726-C425-4BC1-81FC-65965625A97A}"/>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71498" y="1890456"/>
            <a:ext cx="4240151" cy="1256210"/>
          </a:xfrm>
          <a:prstGeom prst="rect">
            <a:avLst/>
          </a:prstGeom>
        </p:spPr>
      </p:pic>
      <p:grpSp>
        <p:nvGrpSpPr>
          <p:cNvPr id="5" name="Grupa 4">
            <a:extLst>
              <a:ext uri="{FF2B5EF4-FFF2-40B4-BE49-F238E27FC236}">
                <a16:creationId xmlns:a16="http://schemas.microsoft.com/office/drawing/2014/main" id="{AC7E58CF-BD17-40AD-B74B-B69CF62F4C49}"/>
              </a:ext>
            </a:extLst>
          </p:cNvPr>
          <p:cNvGrpSpPr/>
          <p:nvPr/>
        </p:nvGrpSpPr>
        <p:grpSpPr>
          <a:xfrm>
            <a:off x="5074367" y="1653828"/>
            <a:ext cx="6630688" cy="4458089"/>
            <a:chOff x="5074367" y="1472380"/>
            <a:chExt cx="6630688" cy="4458089"/>
          </a:xfrm>
        </p:grpSpPr>
        <p:sp>
          <p:nvSpPr>
            <p:cNvPr id="4" name="Content Placeholder 5">
              <a:extLst>
                <a:ext uri="{FF2B5EF4-FFF2-40B4-BE49-F238E27FC236}">
                  <a16:creationId xmlns:a16="http://schemas.microsoft.com/office/drawing/2014/main" id="{D91C25B5-08D7-4115-87BB-0D30959B720D}"/>
                </a:ext>
              </a:extLst>
            </p:cNvPr>
            <p:cNvSpPr txBox="1"/>
            <p:nvPr/>
          </p:nvSpPr>
          <p:spPr>
            <a:xfrm>
              <a:off x="5074367" y="1472380"/>
              <a:ext cx="6630688" cy="4170480"/>
            </a:xfrm>
            <a:prstGeom prst="rect">
              <a:avLst/>
            </a:prstGeom>
          </p:spPr>
          <p:txBody>
            <a:bodyPr/>
            <a:lstStyle>
              <a:defPPr>
                <a:defRPr lang="en-US"/>
              </a:defPPr>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anose="020B0604020202020204" pitchFamily="34" charset="0"/>
                <a:buChar char="•"/>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anose="020B0604020202020204" pitchFamily="34" charset="0"/>
                <a:buChar char="–"/>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anose="020B0604020202020204" pitchFamily="34" charset="0"/>
                <a:buChar char="–"/>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anose="020B0604020202020204"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anose="020B0604020202020204" pitchFamily="34" charset="0"/>
                <a:buChar char="–"/>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anose="020B0604020202020204"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anose="020B0604020202020204" pitchFamily="34" charset="0"/>
                <a:buChar char="–"/>
                <a:defRPr sz="2000" kern="1200" baseline="0">
                  <a:solidFill>
                    <a:schemeClr val="tx1"/>
                  </a:solidFill>
                  <a:latin typeface="+mn-lt"/>
                  <a:ea typeface="+mn-ea"/>
                  <a:cs typeface="+mn-cs"/>
                </a:defRPr>
              </a:lvl9pPr>
            </a:lstStyle>
            <a:p>
              <a:pPr marL="0" marR="0" lvl="0" indent="0" algn="l" defTabSz="1463040" rtl="0" eaLnBrk="1" fontAlgn="auto" latinLnBrk="0" hangingPunct="1">
                <a:lnSpc>
                  <a:spcPct val="100000"/>
                </a:lnSpc>
                <a:spcBef>
                  <a:spcPts val="1200"/>
                </a:spcBef>
                <a:spcAft>
                  <a:spcPts val="0"/>
                </a:spcAft>
                <a:buClrTx/>
                <a:buSzTx/>
                <a:buFontTx/>
                <a:buNone/>
                <a:tabLst/>
                <a:defRPr kumimoji="0" sz="2000" b="1" i="0" normalizeH="0" noProof="0">
                  <a:solidFill>
                    <a:srgbClr val="000000"/>
                  </a:solidFill>
                  <a:uLnTx/>
                  <a:uFillTx/>
                  <a:latin typeface="+mn-lt"/>
                  <a:ea typeface="+mn-ea"/>
                  <a:cs typeface="+mn-cs"/>
                </a:defRPr>
              </a:pPr>
              <a:r>
                <a:rPr kumimoji="0" lang="en-US" sz="20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Challenge</a:t>
              </a:r>
            </a:p>
            <a:p>
              <a:pPr lvl="0">
                <a:spcBef>
                  <a:spcPts val="417"/>
                </a:spcBef>
                <a:defRPr kumimoji="0" sz="2000" b="1" i="0" normalizeH="0" noProof="0">
                  <a:solidFill>
                    <a:srgbClr val="000000"/>
                  </a:solidFill>
                  <a:uLnTx/>
                  <a:uFillTx/>
                  <a:latin typeface="+mn-lt"/>
                  <a:ea typeface="+mn-ea"/>
                  <a:cs typeface="+mn-cs"/>
                </a:defRPr>
              </a:pPr>
              <a:r>
                <a:rPr lang="en-US" sz="1000" b="0" dirty="0">
                  <a:solidFill>
                    <a:srgbClr val="000000"/>
                  </a:solidFill>
                </a:rPr>
                <a:t>Client engaged in a strategic initiative to reduce hardware expenses. Key technical challenge was legacy migration of outdated undocumented software.  Existing core services used proprietary hardware that was impossible to migrate it to the cloud. </a:t>
              </a:r>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lvl="0">
                <a:spcBef>
                  <a:spcPts val="417"/>
                </a:spcBef>
                <a:defRPr kumimoji="0" sz="2000" b="1" i="0" normalizeH="0" noProof="0">
                  <a:solidFill>
                    <a:srgbClr val="000000"/>
                  </a:solidFill>
                  <a:uLnTx/>
                  <a:uFillTx/>
                  <a:latin typeface="+mn-lt"/>
                  <a:ea typeface="+mn-ea"/>
                  <a:cs typeface="+mn-cs"/>
                </a:defRPr>
              </a:pPr>
              <a:r>
                <a:rPr kumimoji="0" lang="en-US" sz="2000" b="1" i="0" u="none" strike="noStrike" kern="1200" cap="none" spc="0" normalizeH="0" baseline="0" noProof="0" dirty="0">
                  <a:ln>
                    <a:noFill/>
                  </a:ln>
                  <a:solidFill>
                    <a:schemeClr val="accent1"/>
                  </a:solidFill>
                  <a:effectLst/>
                  <a:uLnTx/>
                  <a:uFillTx/>
                  <a:latin typeface="Arial" panose="020B0604020202020204" pitchFamily="34" charset="0"/>
                  <a:ea typeface="+mn-ea"/>
                  <a:cs typeface="Arial" panose="020B0604020202020204" pitchFamily="34" charset="0"/>
                </a:rPr>
                <a:t>Solution</a:t>
              </a:r>
            </a:p>
            <a:p>
              <a:pPr lvl="0">
                <a:spcBef>
                  <a:spcPts val="417"/>
                </a:spcBef>
                <a:defRPr kumimoji="0" sz="2000" b="1" i="0" normalizeH="0" noProof="0">
                  <a:solidFill>
                    <a:srgbClr val="000000"/>
                  </a:solidFill>
                  <a:uLnTx/>
                  <a:uFillTx/>
                  <a:latin typeface="+mn-lt"/>
                  <a:ea typeface="+mn-ea"/>
                  <a:cs typeface="+mn-cs"/>
                </a:defRPr>
              </a:pPr>
              <a:r>
                <a:rPr lang="en-US" sz="1000" b="0" dirty="0">
                  <a:solidFill>
                    <a:srgbClr val="000000"/>
                  </a:solidFill>
                </a:rPr>
                <a:t>DXC Luxoft team along with the Client migrated three platforms from on premise data centers to AWS requiring a complete rewrite of services for a cloud compatible solution. </a:t>
              </a:r>
            </a:p>
            <a:p>
              <a:pPr marL="119995" indent="-119995">
                <a:spcBef>
                  <a:spcPts val="167"/>
                </a:spcBef>
                <a:spcAft>
                  <a:spcPts val="167"/>
                </a:spcAft>
                <a:buFont typeface="Arial" panose="020B0604020202020204" pitchFamily="34" charset="0"/>
                <a:buChar char="•"/>
                <a:defRPr kumimoji="0" sz="2000" b="1" i="0" normalizeH="0" noProof="0">
                  <a:solidFill>
                    <a:srgbClr val="000000"/>
                  </a:solidFill>
                  <a:uLnTx/>
                  <a:uFillTx/>
                  <a:latin typeface="+mn-lt"/>
                  <a:ea typeface="+mn-ea"/>
                  <a:cs typeface="+mn-cs"/>
                </a:defRPr>
              </a:pPr>
              <a:r>
                <a:rPr lang="en-US" sz="1000" b="0" dirty="0">
                  <a:solidFill>
                    <a:srgbClr val="000000"/>
                  </a:solidFill>
                </a:rPr>
                <a:t>Major effort achieved in 6 months - Migrated 1000 servers and 40 services </a:t>
              </a:r>
            </a:p>
            <a:p>
              <a:pPr marL="119995" indent="-119995">
                <a:spcBef>
                  <a:spcPts val="167"/>
                </a:spcBef>
                <a:spcAft>
                  <a:spcPts val="167"/>
                </a:spcAft>
                <a:buFont typeface="Arial" panose="020B0604020202020204" pitchFamily="34" charset="0"/>
                <a:buChar char="•"/>
                <a:defRPr kumimoji="0" sz="2000" b="1" i="0" normalizeH="0" noProof="0">
                  <a:solidFill>
                    <a:srgbClr val="000000"/>
                  </a:solidFill>
                  <a:uLnTx/>
                  <a:uFillTx/>
                  <a:latin typeface="+mn-lt"/>
                  <a:ea typeface="+mn-ea"/>
                  <a:cs typeface="+mn-cs"/>
                </a:defRPr>
              </a:pPr>
              <a:r>
                <a:rPr lang="en-US" sz="1000" b="0" dirty="0">
                  <a:solidFill>
                    <a:srgbClr val="000000"/>
                  </a:solidFill>
                </a:rPr>
                <a:t>Built a modern highly available platform on AWS</a:t>
              </a:r>
            </a:p>
            <a:p>
              <a:pPr marL="119995" indent="-119995">
                <a:spcBef>
                  <a:spcPts val="167"/>
                </a:spcBef>
                <a:spcAft>
                  <a:spcPts val="167"/>
                </a:spcAft>
                <a:buFont typeface="Arial" panose="020B0604020202020204" pitchFamily="34" charset="0"/>
                <a:buChar char="•"/>
                <a:defRPr kumimoji="0" sz="2000" b="1" i="0" normalizeH="0" noProof="0">
                  <a:solidFill>
                    <a:srgbClr val="000000"/>
                  </a:solidFill>
                  <a:uLnTx/>
                  <a:uFillTx/>
                  <a:latin typeface="+mn-lt"/>
                  <a:ea typeface="+mn-ea"/>
                  <a:cs typeface="+mn-cs"/>
                </a:defRPr>
              </a:pPr>
              <a:r>
                <a:rPr lang="en-US" sz="1000" b="0" dirty="0">
                  <a:solidFill>
                    <a:srgbClr val="000000"/>
                  </a:solidFill>
                </a:rPr>
                <a:t>Developed new high-availability web application based on micro-services architecture while preserving interoperability with the legacy code until the new application deployment is complete which includes the following features:</a:t>
              </a:r>
            </a:p>
            <a:p>
              <a:pPr marL="348595" lvl="2" indent="-119995">
                <a:spcBef>
                  <a:spcPts val="167"/>
                </a:spcBef>
                <a:spcAft>
                  <a:spcPts val="167"/>
                </a:spcAft>
                <a:defRPr kumimoji="0" sz="2000" b="1" i="0" normalizeH="0" noProof="0">
                  <a:solidFill>
                    <a:srgbClr val="000000"/>
                  </a:solidFill>
                  <a:uLnTx/>
                  <a:uFillTx/>
                  <a:latin typeface="+mn-lt"/>
                  <a:ea typeface="+mn-ea"/>
                  <a:cs typeface="+mn-cs"/>
                </a:defRPr>
              </a:pPr>
              <a:r>
                <a:rPr lang="en-US" sz="1000" b="0" dirty="0">
                  <a:solidFill>
                    <a:srgbClr val="000000"/>
                  </a:solidFill>
                </a:rPr>
                <a:t>Single application core for all products within the media manager product family.</a:t>
              </a:r>
            </a:p>
            <a:p>
              <a:pPr marL="348595" lvl="2" indent="-119995">
                <a:spcBef>
                  <a:spcPts val="167"/>
                </a:spcBef>
                <a:spcAft>
                  <a:spcPts val="167"/>
                </a:spcAft>
                <a:defRPr kumimoji="0" sz="2000" b="1" i="0" normalizeH="0" noProof="0">
                  <a:solidFill>
                    <a:srgbClr val="000000"/>
                  </a:solidFill>
                  <a:uLnTx/>
                  <a:uFillTx/>
                  <a:latin typeface="+mn-lt"/>
                  <a:ea typeface="+mn-ea"/>
                  <a:cs typeface="+mn-cs"/>
                </a:defRPr>
              </a:pPr>
              <a:r>
                <a:rPr lang="en-US" sz="1000" b="0" dirty="0">
                  <a:solidFill>
                    <a:srgbClr val="000000"/>
                  </a:solidFill>
                </a:rPr>
                <a:t>Autoscaling application which can distribute huge volumes of media content and deal with high usage peaks with no compromise to the user experience. </a:t>
              </a:r>
            </a:p>
            <a:p>
              <a:pPr marL="348595" lvl="2" indent="-119995">
                <a:spcBef>
                  <a:spcPts val="167"/>
                </a:spcBef>
                <a:spcAft>
                  <a:spcPts val="167"/>
                </a:spcAft>
                <a:defRPr kumimoji="0" sz="2000" b="1" i="0" normalizeH="0" noProof="0">
                  <a:solidFill>
                    <a:srgbClr val="000000"/>
                  </a:solidFill>
                  <a:uLnTx/>
                  <a:uFillTx/>
                  <a:latin typeface="+mn-lt"/>
                  <a:ea typeface="+mn-ea"/>
                  <a:cs typeface="+mn-cs"/>
                </a:defRPr>
              </a:pPr>
              <a:r>
                <a:rPr lang="en-US" sz="1000" b="0" dirty="0">
                  <a:solidFill>
                    <a:srgbClr val="000000"/>
                  </a:solidFill>
                </a:rPr>
                <a:t>Responsive UI so the application is accessible from a wide spectrum of devices.</a:t>
              </a:r>
              <a:endParaRPr lang="pl-PL" sz="1000" dirty="0">
                <a:solidFill>
                  <a:srgbClr val="000000"/>
                </a:solidFill>
              </a:endParaRPr>
            </a:p>
            <a:p>
              <a:pPr marL="0" lvl="2" indent="0">
                <a:spcBef>
                  <a:spcPts val="167"/>
                </a:spcBef>
                <a:spcAft>
                  <a:spcPts val="167"/>
                </a:spcAft>
                <a:buNone/>
                <a:defRPr kumimoji="0" sz="2000" b="1" i="0" normalizeH="0" noProof="0">
                  <a:solidFill>
                    <a:srgbClr val="000000"/>
                  </a:solidFill>
                  <a:uLnTx/>
                  <a:uFillTx/>
                  <a:latin typeface="+mn-lt"/>
                  <a:ea typeface="+mn-ea"/>
                  <a:cs typeface="+mn-cs"/>
                </a:defRPr>
              </a:pPr>
              <a:r>
                <a:rPr kumimoji="0" lang="en-US" b="1" i="0" u="none" strike="noStrike" kern="1200" cap="none" spc="0" normalizeH="0" baseline="0" noProof="0" dirty="0">
                  <a:ln>
                    <a:noFill/>
                  </a:ln>
                  <a:solidFill>
                    <a:schemeClr val="tx2"/>
                  </a:solidFill>
                  <a:effectLst/>
                  <a:uLnTx/>
                  <a:uFillTx/>
                  <a:latin typeface="Arial" panose="020B0604020202020204" pitchFamily="34" charset="0"/>
                  <a:ea typeface="+mn-ea"/>
                  <a:cs typeface="Arial" panose="020B0604020202020204" pitchFamily="34" charset="0"/>
                </a:rPr>
                <a:t>Results</a:t>
              </a:r>
            </a:p>
          </p:txBody>
        </p:sp>
        <p:sp>
          <p:nvSpPr>
            <p:cNvPr id="12" name="pole tekstowe 11">
              <a:extLst>
                <a:ext uri="{FF2B5EF4-FFF2-40B4-BE49-F238E27FC236}">
                  <a16:creationId xmlns:a16="http://schemas.microsoft.com/office/drawing/2014/main" id="{773A7127-5444-481D-A647-6523792F477A}"/>
                </a:ext>
              </a:extLst>
            </p:cNvPr>
            <p:cNvSpPr txBox="1"/>
            <p:nvPr/>
          </p:nvSpPr>
          <p:spPr>
            <a:xfrm>
              <a:off x="5074367" y="5068695"/>
              <a:ext cx="6630688" cy="861774"/>
            </a:xfrm>
            <a:prstGeom prst="rect">
              <a:avLst/>
            </a:prstGeom>
            <a:noFill/>
          </p:spPr>
          <p:txBody>
            <a:bodyPr wrap="square" numCol="2" spcCol="216000">
              <a:spAutoFit/>
            </a:bodyPr>
            <a:lstStyle/>
            <a:p>
              <a:pPr marL="119995" indent="-119995">
                <a:spcBef>
                  <a:spcPts val="167"/>
                </a:spcBef>
                <a:spcAft>
                  <a:spcPts val="167"/>
                </a:spcAft>
                <a:buFont typeface="Arial" panose="020B0604020202020204" pitchFamily="34" charset="0"/>
                <a:buChar char="•"/>
                <a:defRPr kumimoji="0" sz="2000" b="1" i="0" normalizeH="0" noProof="0">
                  <a:solidFill>
                    <a:srgbClr val="000000"/>
                  </a:solidFill>
                  <a:uLnTx/>
                  <a:uFillTx/>
                  <a:latin typeface="+mn-lt"/>
                  <a:ea typeface="+mn-ea"/>
                  <a:cs typeface="+mn-cs"/>
                </a:defRPr>
              </a:pPr>
              <a:r>
                <a:rPr lang="en-US" sz="1000" b="0" dirty="0">
                  <a:solidFill>
                    <a:srgbClr val="000000"/>
                  </a:solidFill>
                </a:rPr>
                <a:t>Provided the client with the ability of powerful search, tagging, lightbox and archiving tools, enabling users to easily control access, track usage and monitor license restrictions for thousands, tens-of-thousands or millions of assets.</a:t>
              </a:r>
            </a:p>
            <a:p>
              <a:pPr marL="119995" lvl="0" indent="-119995">
                <a:spcBef>
                  <a:spcPts val="167"/>
                </a:spcBef>
                <a:spcAft>
                  <a:spcPts val="167"/>
                </a:spcAft>
                <a:buFont typeface="Arial" panose="020B0604020202020204" pitchFamily="34" charset="0"/>
                <a:buChar char="•"/>
                <a:defRPr kumimoji="0" sz="2000" b="1" i="0" normalizeH="0" noProof="0">
                  <a:solidFill>
                    <a:srgbClr val="000000"/>
                  </a:solidFill>
                  <a:uLnTx/>
                  <a:uFillTx/>
                  <a:latin typeface="+mn-lt"/>
                  <a:ea typeface="+mn-ea"/>
                  <a:cs typeface="+mn-cs"/>
                </a:defRPr>
              </a:pPr>
              <a:r>
                <a:rPr lang="en-US" sz="1000" b="0" dirty="0">
                  <a:solidFill>
                    <a:srgbClr val="000000"/>
                  </a:solidFill>
                </a:rPr>
                <a:t>Reduced run costs by X2 while improving system scalability and reliability</a:t>
              </a:r>
              <a:endParaRPr lang="en-US" sz="1000" b="0" dirty="0">
                <a:solidFill>
                  <a:srgbClr val="FF0000"/>
                </a:solidFill>
              </a:endParaRPr>
            </a:p>
            <a:p>
              <a:pPr marL="119995" lvl="0" indent="-119995">
                <a:spcBef>
                  <a:spcPts val="167"/>
                </a:spcBef>
                <a:spcAft>
                  <a:spcPts val="167"/>
                </a:spcAft>
                <a:buFont typeface="Arial" panose="020B0604020202020204" pitchFamily="34" charset="0"/>
                <a:buChar char="•"/>
                <a:defRPr kumimoji="0" sz="2000" b="1" i="0" normalizeH="0" noProof="0">
                  <a:solidFill>
                    <a:srgbClr val="000000"/>
                  </a:solidFill>
                  <a:uLnTx/>
                  <a:uFillTx/>
                  <a:latin typeface="+mn-lt"/>
                  <a:ea typeface="+mn-ea"/>
                  <a:cs typeface="+mn-cs"/>
                </a:defRPr>
              </a:pPr>
              <a:r>
                <a:rPr lang="en-US" sz="1000" b="0" dirty="0"/>
                <a:t>Reduced client’s operations staff by X2</a:t>
              </a:r>
            </a:p>
            <a:p>
              <a:pPr marL="119995" lvl="0" indent="-119995">
                <a:spcBef>
                  <a:spcPts val="167"/>
                </a:spcBef>
                <a:spcAft>
                  <a:spcPts val="167"/>
                </a:spcAft>
                <a:buFont typeface="Arial" panose="020B0604020202020204" pitchFamily="34" charset="0"/>
                <a:buChar char="•"/>
                <a:defRPr kumimoji="0" sz="2000" b="1" i="0" normalizeH="0" noProof="0">
                  <a:solidFill>
                    <a:srgbClr val="000000"/>
                  </a:solidFill>
                  <a:uLnTx/>
                  <a:uFillTx/>
                  <a:latin typeface="+mn-lt"/>
                  <a:ea typeface="+mn-ea"/>
                  <a:cs typeface="+mn-cs"/>
                </a:defRPr>
              </a:pPr>
              <a:r>
                <a:rPr lang="en-US" sz="1000" b="0" dirty="0"/>
                <a:t>Decreased support effort required</a:t>
              </a:r>
            </a:p>
          </p:txBody>
        </p:sp>
      </p:grpSp>
    </p:spTree>
    <p:extLst>
      <p:ext uri="{BB962C8B-B14F-4D97-AF65-F5344CB8AC3E}">
        <p14:creationId xmlns:p14="http://schemas.microsoft.com/office/powerpoint/2010/main" val="150492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216974A-EF98-4332-AE22-E1A24A5FAB7D}"/>
              </a:ext>
            </a:extLst>
          </p:cNvPr>
          <p:cNvSpPr/>
          <p:nvPr/>
        </p:nvSpPr>
        <p:spPr>
          <a:xfrm>
            <a:off x="629790" y="3028890"/>
            <a:ext cx="4095844" cy="400110"/>
          </a:xfrm>
          <a:prstGeom prst="rect">
            <a:avLst/>
          </a:prstGeom>
        </p:spPr>
        <p:txBody>
          <a:bodyPr wrap="square">
            <a:spAutoFit/>
          </a:bodyPr>
          <a:lstStyle>
            <a:defPPr>
              <a:defRPr lang="en-US"/>
            </a:defPPr>
          </a:lstStyle>
          <a:p>
            <a:pPr marL="0" marR="0" lvl="0" indent="0" algn="l" defTabSz="1219102" rtl="0" eaLnBrk="1" fontAlgn="auto" latinLnBrk="0" hangingPunct="1">
              <a:lnSpc>
                <a:spcPct val="100000"/>
              </a:lnSpc>
              <a:spcBef>
                <a:spcPts val="0"/>
              </a:spcBef>
              <a:spcAft>
                <a:spcPts val="0"/>
              </a:spcAft>
              <a:buClrTx/>
              <a:buSzTx/>
              <a:buFontTx/>
              <a:buNone/>
              <a:tabLst/>
              <a:defRPr kumimoji="0" sz="2400" b="0" i="0" normalizeH="0" noProof="0">
                <a:solidFill>
                  <a:srgbClr val="000000"/>
                </a:solidFill>
                <a:uLnTx/>
                <a:uFillTx/>
                <a:latin typeface="+mn-lt"/>
                <a:ea typeface="+mn-ea"/>
                <a:cs typeface="+mn-cs"/>
              </a:defRPr>
            </a:pPr>
            <a:r>
              <a:rPr lang="en-US" sz="2000" b="1" dirty="0">
                <a:solidFill>
                  <a:srgbClr val="000000"/>
                </a:solidFill>
                <a:latin typeface="Arial" panose="020B0604020202020204" pitchFamily="34" charset="0"/>
                <a:cs typeface="Arial" panose="020B0604020202020204" pitchFamily="34" charset="0"/>
              </a:rPr>
              <a:t>MANUFACTURING COMPANY</a:t>
            </a:r>
            <a:endParaRPr kumimoji="0" lang="en-US" sz="2000" b="1" i="0" u="none" strike="noStrike" kern="1200" cap="none" spc="0" normalizeH="0" baseline="0" noProof="0" dirty="0">
              <a:ln>
                <a:noFill/>
              </a:ln>
              <a:solidFill>
                <a:srgbClr val="000000"/>
              </a:solidFill>
              <a:effectLst/>
              <a:uLnTx/>
              <a:uFillTx/>
              <a:latin typeface="Open Sans"/>
              <a:cs typeface="Arial" panose="020B0604020202020204" pitchFamily="34" charset="0"/>
            </a:endParaRPr>
          </a:p>
        </p:txBody>
      </p:sp>
      <p:sp>
        <p:nvSpPr>
          <p:cNvPr id="32" name="Rectangle 31">
            <a:extLst>
              <a:ext uri="{FF2B5EF4-FFF2-40B4-BE49-F238E27FC236}">
                <a16:creationId xmlns:a16="http://schemas.microsoft.com/office/drawing/2014/main" id="{898B85E1-162A-9B40-97D1-FA5F9796F889}"/>
              </a:ext>
            </a:extLst>
          </p:cNvPr>
          <p:cNvSpPr/>
          <p:nvPr/>
        </p:nvSpPr>
        <p:spPr>
          <a:xfrm>
            <a:off x="629790" y="3409836"/>
            <a:ext cx="3573213" cy="1657954"/>
          </a:xfrm>
          <a:prstGeom prst="rect">
            <a:avLst/>
          </a:prstGeom>
        </p:spPr>
        <p:txBody>
          <a:bodyPr wrap="square">
            <a:spAutoFit/>
          </a:bodyPr>
          <a:lstStyle>
            <a:defPPr>
              <a:defRPr lang="en-US"/>
            </a:defPPr>
          </a:lstStyle>
          <a:p>
            <a:pPr defTabSz="380970">
              <a:spcBef>
                <a:spcPts val="300"/>
              </a:spcBef>
              <a:spcAft>
                <a:spcPts val="300"/>
              </a:spcAft>
              <a:defRPr kumimoji="0" sz="2400" b="0" i="0" normalizeH="0" noProof="0">
                <a:solidFill>
                  <a:srgbClr val="000000"/>
                </a:solidFill>
                <a:uLnTx/>
                <a:uFillTx/>
                <a:latin typeface="+mn-lt"/>
                <a:ea typeface="+mn-ea"/>
                <a:cs typeface="+mn-cs"/>
              </a:defRPr>
            </a:pPr>
            <a:r>
              <a:rPr lang="en-US" sz="1167" b="1" dirty="0">
                <a:solidFill>
                  <a:srgbClr val="000000"/>
                </a:solidFill>
              </a:rPr>
              <a:t>Transformation and Modernization</a:t>
            </a:r>
          </a:p>
          <a:p>
            <a:pPr marL="180000" lvl="1" indent="-180000">
              <a:spcBef>
                <a:spcPts val="200"/>
              </a:spcBef>
              <a:buClr>
                <a:schemeClr val="tx1"/>
              </a:buClr>
              <a:buFont typeface="Arial" panose="020B0604020202020204" pitchFamily="34" charset="0"/>
              <a:buChar char="•"/>
              <a:defRPr/>
            </a:pPr>
            <a:r>
              <a:rPr lang="en-US" sz="1100" dirty="0">
                <a:solidFill>
                  <a:prstClr val="black"/>
                </a:solidFill>
              </a:rPr>
              <a:t>Savings: </a:t>
            </a:r>
            <a:r>
              <a:rPr lang="en-US" sz="1100" b="1" dirty="0">
                <a:solidFill>
                  <a:prstClr val="black"/>
                </a:solidFill>
              </a:rPr>
              <a:t>$10M per annum</a:t>
            </a:r>
          </a:p>
          <a:p>
            <a:pPr marL="180000" lvl="1" indent="-180000">
              <a:spcBef>
                <a:spcPts val="200"/>
              </a:spcBef>
              <a:buClr>
                <a:schemeClr val="tx1"/>
              </a:buClr>
              <a:buFont typeface="Arial" panose="020B0604020202020204" pitchFamily="34" charset="0"/>
              <a:buChar char="•"/>
              <a:defRPr/>
            </a:pPr>
            <a:r>
              <a:rPr lang="en-US" sz="1100" dirty="0">
                <a:solidFill>
                  <a:prstClr val="black"/>
                </a:solidFill>
              </a:rPr>
              <a:t>Duration: </a:t>
            </a:r>
            <a:r>
              <a:rPr lang="en-US" sz="1100" b="1" dirty="0">
                <a:solidFill>
                  <a:prstClr val="black"/>
                </a:solidFill>
              </a:rPr>
              <a:t>3.5 years </a:t>
            </a:r>
          </a:p>
          <a:p>
            <a:pPr marL="180000" lvl="1" indent="-180000">
              <a:spcBef>
                <a:spcPts val="200"/>
              </a:spcBef>
              <a:buClr>
                <a:schemeClr val="tx1"/>
              </a:buClr>
              <a:buFont typeface="Arial" panose="020B0604020202020204" pitchFamily="34" charset="0"/>
              <a:buChar char="•"/>
              <a:defRPr/>
            </a:pPr>
            <a:r>
              <a:rPr lang="en-US" sz="1100" dirty="0">
                <a:solidFill>
                  <a:prstClr val="black"/>
                </a:solidFill>
              </a:rPr>
              <a:t>Code Size: </a:t>
            </a:r>
            <a:r>
              <a:rPr lang="en-US" sz="1100" b="1" dirty="0">
                <a:solidFill>
                  <a:prstClr val="black"/>
                </a:solidFill>
              </a:rPr>
              <a:t>3,000 KSLOC</a:t>
            </a:r>
            <a:endParaRPr lang="ru-RU" sz="1100" b="1" dirty="0">
              <a:solidFill>
                <a:prstClr val="black"/>
              </a:solidFill>
            </a:endParaRPr>
          </a:p>
          <a:p>
            <a:pPr marL="180000" lvl="1" indent="-180000">
              <a:spcBef>
                <a:spcPts val="200"/>
              </a:spcBef>
              <a:buClr>
                <a:schemeClr val="tx1"/>
              </a:buClr>
              <a:buFont typeface="Arial" panose="020B0604020202020204" pitchFamily="34" charset="0"/>
              <a:buChar char="•"/>
              <a:defRPr/>
            </a:pPr>
            <a:r>
              <a:rPr lang="en-US" sz="1100" dirty="0">
                <a:solidFill>
                  <a:prstClr val="black"/>
                </a:solidFill>
              </a:rPr>
              <a:t>Database: </a:t>
            </a:r>
            <a:r>
              <a:rPr lang="en-US" sz="1100" b="1" dirty="0">
                <a:solidFill>
                  <a:prstClr val="black"/>
                </a:solidFill>
              </a:rPr>
              <a:t>~150 IMS </a:t>
            </a:r>
            <a:r>
              <a:rPr lang="en-US" sz="1100" b="1" dirty="0" err="1">
                <a:solidFill>
                  <a:prstClr val="black"/>
                </a:solidFill>
              </a:rPr>
              <a:t>dbs</a:t>
            </a:r>
            <a:endParaRPr lang="en-US" sz="1100" b="1" dirty="0">
              <a:solidFill>
                <a:prstClr val="black"/>
              </a:solidFill>
            </a:endParaRPr>
          </a:p>
          <a:p>
            <a:pPr marL="180000" lvl="1" indent="-180000">
              <a:spcBef>
                <a:spcPts val="200"/>
              </a:spcBef>
              <a:buClr>
                <a:schemeClr val="tx1"/>
              </a:buClr>
              <a:buFont typeface="Arial" panose="020B0604020202020204" pitchFamily="34" charset="0"/>
              <a:buChar char="•"/>
              <a:defRPr/>
            </a:pPr>
            <a:r>
              <a:rPr lang="en-US" sz="1100" dirty="0">
                <a:solidFill>
                  <a:prstClr val="black"/>
                </a:solidFill>
              </a:rPr>
              <a:t>Data volume: </a:t>
            </a:r>
            <a:r>
              <a:rPr lang="en-US" sz="1100" b="1" dirty="0">
                <a:solidFill>
                  <a:prstClr val="black"/>
                </a:solidFill>
              </a:rPr>
              <a:t>1.8 million </a:t>
            </a:r>
            <a:r>
              <a:rPr lang="en-US" sz="1100" dirty="0">
                <a:solidFill>
                  <a:prstClr val="black"/>
                </a:solidFill>
              </a:rPr>
              <a:t>transactions per month</a:t>
            </a:r>
          </a:p>
          <a:p>
            <a:pPr marL="180000" lvl="1" indent="-180000">
              <a:spcBef>
                <a:spcPts val="200"/>
              </a:spcBef>
              <a:buClr>
                <a:schemeClr val="tx1"/>
              </a:buClr>
              <a:buFont typeface="Arial" panose="020B0604020202020204" pitchFamily="34" charset="0"/>
              <a:buChar char="•"/>
              <a:defRPr/>
            </a:pPr>
            <a:r>
              <a:rPr lang="en-US" sz="1100" b="1" dirty="0">
                <a:solidFill>
                  <a:prstClr val="black"/>
                </a:solidFill>
              </a:rPr>
              <a:t>3,500 users worldwide</a:t>
            </a:r>
            <a:r>
              <a:rPr lang="en-US" sz="1100" dirty="0">
                <a:solidFill>
                  <a:prstClr val="black"/>
                </a:solidFill>
              </a:rPr>
              <a:t> </a:t>
            </a:r>
          </a:p>
          <a:p>
            <a:pPr marL="180000" lvl="1" indent="-180000" fontAlgn="base">
              <a:lnSpc>
                <a:spcPct val="90000"/>
              </a:lnSpc>
              <a:spcBef>
                <a:spcPts val="200"/>
              </a:spcBef>
              <a:buClr>
                <a:schemeClr val="tx1"/>
              </a:buClr>
              <a:buSzTx/>
              <a:buFont typeface="Arial" panose="020B0604020202020204" pitchFamily="34" charset="0"/>
              <a:buChar char="•"/>
              <a:tabLst>
                <a:tab pos="609570" algn="l"/>
              </a:tabLst>
              <a:defRPr/>
            </a:pPr>
            <a:r>
              <a:rPr lang="en-US" sz="1100" b="1" spc="-10" dirty="0">
                <a:solidFill>
                  <a:prstClr val="black"/>
                </a:solidFill>
              </a:rPr>
              <a:t>30 external interfaces </a:t>
            </a:r>
            <a:endParaRPr lang="ru-RU" sz="1100" b="1" spc="-10" dirty="0">
              <a:solidFill>
                <a:prstClr val="black"/>
              </a:solidFill>
            </a:endParaRPr>
          </a:p>
        </p:txBody>
      </p:sp>
      <p:grpSp>
        <p:nvGrpSpPr>
          <p:cNvPr id="5" name="Group 4">
            <a:extLst>
              <a:ext uri="{FF2B5EF4-FFF2-40B4-BE49-F238E27FC236}">
                <a16:creationId xmlns:a16="http://schemas.microsoft.com/office/drawing/2014/main" id="{90F9209F-46D7-4784-96EB-5E902851B355}"/>
              </a:ext>
            </a:extLst>
          </p:cNvPr>
          <p:cNvGrpSpPr/>
          <p:nvPr/>
        </p:nvGrpSpPr>
        <p:grpSpPr>
          <a:xfrm>
            <a:off x="4940266" y="1619612"/>
            <a:ext cx="6380878" cy="670116"/>
            <a:chOff x="6012451" y="2018657"/>
            <a:chExt cx="7657054" cy="804139"/>
          </a:xfrm>
        </p:grpSpPr>
        <p:sp>
          <p:nvSpPr>
            <p:cNvPr id="57" name="Content Placeholder 10">
              <a:extLst>
                <a:ext uri="{FF2B5EF4-FFF2-40B4-BE49-F238E27FC236}">
                  <a16:creationId xmlns:a16="http://schemas.microsoft.com/office/drawing/2014/main" id="{41636739-D153-4CEC-9325-638E150BAA7C}"/>
                </a:ext>
              </a:extLst>
            </p:cNvPr>
            <p:cNvSpPr txBox="1"/>
            <p:nvPr/>
          </p:nvSpPr>
          <p:spPr>
            <a:xfrm>
              <a:off x="6012451" y="2018657"/>
              <a:ext cx="2799587" cy="457200"/>
            </a:xfrm>
            <a:prstGeom prst="rect">
              <a:avLst/>
            </a:prstGeom>
          </p:spPr>
          <p:txBody>
            <a:bodyPr lIns="0">
              <a:noAutofit/>
            </a:bodyPr>
            <a:lstStyle>
              <a:defPPr>
                <a:defRPr lang="en-US"/>
              </a:defPPr>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anose="020B0604020202020204" pitchFamily="34" charset="0"/>
                <a:buChar char="•"/>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anose="020B0604020202020204" pitchFamily="34" charset="0"/>
                <a:buChar char="–"/>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anose="020B0604020202020204" pitchFamily="34" charset="0"/>
                <a:buChar char="–"/>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anose="020B0604020202020204"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anose="020B0604020202020204" pitchFamily="34" charset="0"/>
                <a:buChar char="–"/>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anose="020B0604020202020204"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anose="020B0604020202020204" pitchFamily="34" charset="0"/>
                <a:buChar char="–"/>
                <a:defRPr sz="2000" kern="1200" baseline="0">
                  <a:solidFill>
                    <a:schemeClr val="tx1"/>
                  </a:solidFill>
                  <a:latin typeface="+mn-lt"/>
                  <a:ea typeface="+mn-ea"/>
                  <a:cs typeface="+mn-cs"/>
                </a:defRPr>
              </a:lvl9pPr>
            </a:lstStyle>
            <a:p>
              <a:pPr marL="0" marR="0" lvl="0" indent="0" algn="l" defTabSz="1015919" rtl="0" eaLnBrk="1" fontAlgn="auto" latinLnBrk="0" hangingPunct="1">
                <a:lnSpc>
                  <a:spcPct val="90000"/>
                </a:lnSpc>
                <a:spcBef>
                  <a:spcPts val="1250"/>
                </a:spcBef>
                <a:spcAft>
                  <a:spcPts val="0"/>
                </a:spcAft>
                <a:buClrTx/>
                <a:buSzTx/>
                <a:buFontTx/>
                <a:buNone/>
                <a:tabLst/>
                <a:defRPr kumimoji="0" sz="2000" b="1" i="0" normalizeH="0" noProof="0">
                  <a:solidFill>
                    <a:srgbClr val="000000"/>
                  </a:solidFill>
                  <a:uLnTx/>
                  <a:uFillTx/>
                  <a:latin typeface="+mn-lt"/>
                  <a:ea typeface="+mn-ea"/>
                  <a:cs typeface="+mn-cs"/>
                </a:defRPr>
              </a:pPr>
              <a:r>
                <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Challenge</a:t>
              </a:r>
            </a:p>
          </p:txBody>
        </p:sp>
        <p:sp>
          <p:nvSpPr>
            <p:cNvPr id="33" name="Content Placeholder 10 - 1">
              <a:extLst>
                <a:ext uri="{FF2B5EF4-FFF2-40B4-BE49-F238E27FC236}">
                  <a16:creationId xmlns:a16="http://schemas.microsoft.com/office/drawing/2014/main" id="{561698AD-656D-AA42-B637-CE91E301941E}"/>
                </a:ext>
              </a:extLst>
            </p:cNvPr>
            <p:cNvSpPr txBox="1"/>
            <p:nvPr/>
          </p:nvSpPr>
          <p:spPr bwMode="auto">
            <a:xfrm>
              <a:off x="6045003" y="2453463"/>
              <a:ext cx="7624502" cy="369333"/>
            </a:xfrm>
            <a:prstGeom prst="rect">
              <a:avLst/>
            </a:prstGeom>
            <a:noFill/>
            <a:ln w="12700">
              <a:noFill/>
              <a:miter lim="800000"/>
            </a:ln>
            <a:effectLst/>
          </p:spPr>
          <p:txBody>
            <a:bodyPr vert="horz" wrap="square" lIns="0" tIns="0" rIns="0" bIns="0" numCol="1" anchor="t" anchorCtr="0" compatLnSpc="1">
              <a:prstTxWarp prst="textNoShape">
                <a:avLst/>
              </a:prstTxWarp>
              <a:spAutoFit/>
            </a:bodyPr>
            <a:lstStyle>
              <a:defPPr>
                <a:defRPr lang="en-US"/>
              </a:defPPr>
              <a:lvl1pPr marL="238114" indent="-238114" algn="l" defTabSz="1349308" rtl="0" eaLnBrk="1" fontAlgn="base" latinLnBrk="0" hangingPunct="1">
                <a:lnSpc>
                  <a:spcPct val="110000"/>
                </a:lnSpc>
                <a:spcBef>
                  <a:spcPct val="40000"/>
                </a:spcBef>
                <a:spcAft>
                  <a:spcPct val="0"/>
                </a:spcAft>
                <a:buClr>
                  <a:schemeClr val="bg1"/>
                </a:buClr>
                <a:buChar char="•"/>
                <a:defRPr sz="2000" kern="1200">
                  <a:solidFill>
                    <a:schemeClr val="bg2">
                      <a:lumMod val="60000"/>
                      <a:lumOff val="40000"/>
                    </a:schemeClr>
                  </a:solidFill>
                  <a:latin typeface="+mn-lt"/>
                  <a:ea typeface="+mn-ea"/>
                  <a:cs typeface="+mn-cs"/>
                </a:defRPr>
              </a:lvl1pPr>
              <a:lvl2pPr marL="487566" indent="-247185" algn="l" defTabSz="1349308" rtl="0" eaLnBrk="1" fontAlgn="base" latinLnBrk="0" hangingPunct="1">
                <a:lnSpc>
                  <a:spcPct val="110000"/>
                </a:lnSpc>
                <a:spcBef>
                  <a:spcPct val="40000"/>
                </a:spcBef>
                <a:spcAft>
                  <a:spcPct val="0"/>
                </a:spcAft>
                <a:buClr>
                  <a:schemeClr val="bg1"/>
                </a:buClr>
                <a:buFont typeface="Arial" panose="020B0604020202020204" pitchFamily="34" charset="0"/>
                <a:buChar char="–"/>
                <a:defRPr sz="1800" kern="1200">
                  <a:solidFill>
                    <a:schemeClr val="bg2">
                      <a:lumMod val="60000"/>
                      <a:lumOff val="40000"/>
                    </a:schemeClr>
                  </a:solidFill>
                  <a:latin typeface="+mn-lt"/>
                  <a:ea typeface="+mn-ea"/>
                  <a:cs typeface="+mn-cs"/>
                </a:defRPr>
              </a:lvl2pPr>
              <a:lvl3pPr marL="723411" indent="-233578" algn="l" defTabSz="1349308" rtl="0" eaLnBrk="1" fontAlgn="base" latinLnBrk="0" hangingPunct="1">
                <a:lnSpc>
                  <a:spcPct val="110000"/>
                </a:lnSpc>
                <a:spcBef>
                  <a:spcPct val="40000"/>
                </a:spcBef>
                <a:spcAft>
                  <a:spcPct val="0"/>
                </a:spcAft>
                <a:buClr>
                  <a:schemeClr val="bg1"/>
                </a:buClr>
                <a:buChar char="•"/>
                <a:defRPr sz="1800" kern="1200">
                  <a:solidFill>
                    <a:schemeClr val="bg2">
                      <a:lumMod val="60000"/>
                      <a:lumOff val="40000"/>
                    </a:schemeClr>
                  </a:solidFill>
                  <a:latin typeface="+mn-lt"/>
                  <a:ea typeface="+mn-ea"/>
                  <a:cs typeface="+mn-cs"/>
                </a:defRPr>
              </a:lvl3pPr>
              <a:lvl4pPr marL="984201" indent="-258523" algn="l" defTabSz="1349308" rtl="0" eaLnBrk="1" fontAlgn="base" latinLnBrk="0" hangingPunct="1">
                <a:lnSpc>
                  <a:spcPct val="110000"/>
                </a:lnSpc>
                <a:spcBef>
                  <a:spcPct val="40000"/>
                </a:spcBef>
                <a:spcAft>
                  <a:spcPct val="0"/>
                </a:spcAft>
                <a:buClr>
                  <a:schemeClr val="bg1"/>
                </a:buClr>
                <a:buFont typeface="Arial" panose="020B0604020202020204" pitchFamily="34" charset="0"/>
                <a:buChar char="–"/>
                <a:defRPr sz="1600" kern="1200">
                  <a:solidFill>
                    <a:schemeClr val="bg2">
                      <a:lumMod val="60000"/>
                      <a:lumOff val="40000"/>
                    </a:schemeClr>
                  </a:solidFill>
                  <a:latin typeface="+mn-lt"/>
                  <a:ea typeface="+mn-ea"/>
                  <a:cs typeface="+mn-cs"/>
                </a:defRPr>
              </a:lvl4pPr>
              <a:lvl5pPr marL="1217779" indent="-231310" algn="l" defTabSz="1349308" rtl="0" eaLnBrk="1" fontAlgn="base" latinLnBrk="0" hangingPunct="1">
                <a:lnSpc>
                  <a:spcPct val="110000"/>
                </a:lnSpc>
                <a:spcBef>
                  <a:spcPct val="40000"/>
                </a:spcBef>
                <a:spcAft>
                  <a:spcPct val="0"/>
                </a:spcAft>
                <a:buClr>
                  <a:schemeClr val="bg1"/>
                </a:buClr>
                <a:buFont typeface="Arial" panose="020B0604020202020204" pitchFamily="34" charset="0"/>
                <a:buChar char="»"/>
                <a:defRPr sz="1400" kern="1200">
                  <a:solidFill>
                    <a:schemeClr val="bg2">
                      <a:lumMod val="60000"/>
                      <a:lumOff val="40000"/>
                    </a:schemeClr>
                  </a:solidFill>
                  <a:latin typeface="+mn-lt"/>
                  <a:ea typeface="+mn-ea"/>
                  <a:cs typeface="+mn-cs"/>
                </a:defRPr>
              </a:lvl5pPr>
              <a:lvl6pPr marL="1870889" indent="-231310" algn="l" defTabSz="1349308" rtl="0" eaLnBrk="1" fontAlgn="base" latinLnBrk="0" hangingPunct="1">
                <a:lnSpc>
                  <a:spcPct val="90000"/>
                </a:lnSpc>
                <a:spcBef>
                  <a:spcPct val="40000"/>
                </a:spcBef>
                <a:spcAft>
                  <a:spcPct val="0"/>
                </a:spcAft>
                <a:buClr>
                  <a:schemeClr val="tx2"/>
                </a:buClr>
                <a:buFont typeface="Arial" panose="020B0604020202020204" pitchFamily="34" charset="0"/>
                <a:buChar char="»"/>
                <a:defRPr sz="2600" kern="1200">
                  <a:solidFill>
                    <a:schemeClr val="tx1"/>
                  </a:solidFill>
                  <a:latin typeface="+mn-lt"/>
                  <a:ea typeface="+mn-ea"/>
                  <a:cs typeface="+mn-cs"/>
                </a:defRPr>
              </a:lvl6pPr>
              <a:lvl7pPr marL="2524000" indent="-231310" algn="l" defTabSz="1349308" rtl="0" eaLnBrk="1" fontAlgn="base" latinLnBrk="0" hangingPunct="1">
                <a:lnSpc>
                  <a:spcPct val="90000"/>
                </a:lnSpc>
                <a:spcBef>
                  <a:spcPct val="40000"/>
                </a:spcBef>
                <a:spcAft>
                  <a:spcPct val="0"/>
                </a:spcAft>
                <a:buClr>
                  <a:schemeClr val="tx2"/>
                </a:buClr>
                <a:buFont typeface="Arial" panose="020B0604020202020204" pitchFamily="34" charset="0"/>
                <a:buChar char="»"/>
                <a:defRPr sz="2600" kern="1200">
                  <a:solidFill>
                    <a:schemeClr val="tx1"/>
                  </a:solidFill>
                  <a:latin typeface="+mn-lt"/>
                  <a:ea typeface="+mn-ea"/>
                  <a:cs typeface="+mn-cs"/>
                </a:defRPr>
              </a:lvl7pPr>
              <a:lvl8pPr marL="3177110" indent="-231310" algn="l" defTabSz="1349308" rtl="0" eaLnBrk="1" fontAlgn="base" latinLnBrk="0" hangingPunct="1">
                <a:lnSpc>
                  <a:spcPct val="90000"/>
                </a:lnSpc>
                <a:spcBef>
                  <a:spcPct val="40000"/>
                </a:spcBef>
                <a:spcAft>
                  <a:spcPct val="0"/>
                </a:spcAft>
                <a:buClr>
                  <a:schemeClr val="tx2"/>
                </a:buClr>
                <a:buFont typeface="Arial" panose="020B0604020202020204" pitchFamily="34" charset="0"/>
                <a:buChar char="»"/>
                <a:defRPr sz="2600" kern="1200">
                  <a:solidFill>
                    <a:schemeClr val="tx1"/>
                  </a:solidFill>
                  <a:latin typeface="+mn-lt"/>
                  <a:ea typeface="+mn-ea"/>
                  <a:cs typeface="+mn-cs"/>
                </a:defRPr>
              </a:lvl8pPr>
              <a:lvl9pPr marL="3830220" indent="-231310" algn="l" defTabSz="1349308" rtl="0" eaLnBrk="1" fontAlgn="base" hangingPunct="1">
                <a:lnSpc>
                  <a:spcPct val="90000"/>
                </a:lnSpc>
                <a:spcBef>
                  <a:spcPct val="40000"/>
                </a:spcBef>
                <a:spcAft>
                  <a:spcPct val="0"/>
                </a:spcAft>
                <a:buClr>
                  <a:schemeClr val="tx2"/>
                </a:buClr>
                <a:buFont typeface="Arial" panose="020B0604020202020204" pitchFamily="34" charset="0"/>
                <a:buChar char="»"/>
                <a:defRPr sz="2600">
                  <a:solidFill>
                    <a:schemeClr val="tx1"/>
                  </a:solidFill>
                  <a:latin typeface="+mn-lt"/>
                </a:defRPr>
              </a:lvl9pPr>
            </a:lstStyle>
            <a:p>
              <a:pPr marL="0" lvl="0" indent="0" defTabSz="1124333">
                <a:lnSpc>
                  <a:spcPct val="100000"/>
                </a:lnSpc>
                <a:spcBef>
                  <a:spcPts val="200"/>
                </a:spcBef>
                <a:spcAft>
                  <a:spcPts val="200"/>
                </a:spcAft>
                <a:buClrTx/>
                <a:buNone/>
                <a:defRPr kumimoji="0" sz="2000" b="0" i="0" normalizeH="0" noProof="0">
                  <a:solidFill>
                    <a:srgbClr val="FAE280"/>
                  </a:solidFill>
                  <a:uLnTx/>
                  <a:uFillTx/>
                  <a:latin typeface="+mn-lt"/>
                  <a:ea typeface="+mn-ea"/>
                  <a:cs typeface="+mn-cs"/>
                </a:defRPr>
              </a:pPr>
              <a:r>
                <a:rPr lang="en-US" sz="1000" dirty="0">
                  <a:solidFill>
                    <a:srgbClr val="000000"/>
                  </a:solidFill>
                </a:rPr>
                <a:t>Mission-critical system based on legacy technology (COBOL/IMS) resulting in significant support costs, performance impact with significant client skills deficits. </a:t>
              </a:r>
              <a:r>
                <a:rPr lang="en-PH" sz="1000" spc="-10" dirty="0">
                  <a:solidFill>
                    <a:prstClr val="black"/>
                  </a:solidFill>
                </a:rPr>
                <a:t>All previous attempts at modernization had failed.</a:t>
              </a:r>
              <a:endParaRPr lang="en-US" sz="1000" dirty="0">
                <a:solidFill>
                  <a:srgbClr val="000000"/>
                </a:solidFill>
              </a:endParaRPr>
            </a:p>
          </p:txBody>
        </p:sp>
      </p:grpSp>
      <p:grpSp>
        <p:nvGrpSpPr>
          <p:cNvPr id="4" name="Group 3">
            <a:extLst>
              <a:ext uri="{FF2B5EF4-FFF2-40B4-BE49-F238E27FC236}">
                <a16:creationId xmlns:a16="http://schemas.microsoft.com/office/drawing/2014/main" id="{8103F964-D6E0-465A-9BA1-CC913D1ACC7E}"/>
              </a:ext>
            </a:extLst>
          </p:cNvPr>
          <p:cNvGrpSpPr/>
          <p:nvPr/>
        </p:nvGrpSpPr>
        <p:grpSpPr>
          <a:xfrm>
            <a:off x="4940266" y="2468259"/>
            <a:ext cx="6380878" cy="2422585"/>
            <a:chOff x="6012451" y="3602797"/>
            <a:chExt cx="8256324" cy="2907102"/>
          </a:xfrm>
        </p:grpSpPr>
        <p:sp>
          <p:nvSpPr>
            <p:cNvPr id="59" name="Content Placeholder 10">
              <a:extLst>
                <a:ext uri="{FF2B5EF4-FFF2-40B4-BE49-F238E27FC236}">
                  <a16:creationId xmlns:a16="http://schemas.microsoft.com/office/drawing/2014/main" id="{8538623B-21C4-4B26-A0D2-C1EC11C61A1A}"/>
                </a:ext>
              </a:extLst>
            </p:cNvPr>
            <p:cNvSpPr txBox="1"/>
            <p:nvPr/>
          </p:nvSpPr>
          <p:spPr>
            <a:xfrm>
              <a:off x="6012451" y="3602797"/>
              <a:ext cx="1810749" cy="457200"/>
            </a:xfrm>
            <a:prstGeom prst="rect">
              <a:avLst/>
            </a:prstGeom>
          </p:spPr>
          <p:txBody>
            <a:bodyPr lIns="0">
              <a:noAutofit/>
            </a:bodyPr>
            <a:lstStyle>
              <a:defPPr>
                <a:defRPr lang="en-US"/>
              </a:defPPr>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anose="020B0604020202020204" pitchFamily="34" charset="0"/>
                <a:buChar char="•"/>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anose="020B0604020202020204" pitchFamily="34" charset="0"/>
                <a:buChar char="–"/>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anose="020B0604020202020204" pitchFamily="34" charset="0"/>
                <a:buChar char="–"/>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anose="020B0604020202020204"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anose="020B0604020202020204" pitchFamily="34" charset="0"/>
                <a:buChar char="–"/>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anose="020B0604020202020204"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anose="020B0604020202020204" pitchFamily="34" charset="0"/>
                <a:buChar char="–"/>
                <a:defRPr sz="2000" kern="1200" baseline="0">
                  <a:solidFill>
                    <a:schemeClr val="tx1"/>
                  </a:solidFill>
                  <a:latin typeface="+mn-lt"/>
                  <a:ea typeface="+mn-ea"/>
                  <a:cs typeface="+mn-cs"/>
                </a:defRPr>
              </a:lvl9pPr>
            </a:lstStyle>
            <a:p>
              <a:pPr marL="0" marR="0" lvl="0" indent="0" algn="l" defTabSz="1015919" rtl="0" eaLnBrk="1" fontAlgn="auto" latinLnBrk="0" hangingPunct="1">
                <a:lnSpc>
                  <a:spcPct val="90000"/>
                </a:lnSpc>
                <a:spcBef>
                  <a:spcPts val="1250"/>
                </a:spcBef>
                <a:spcAft>
                  <a:spcPts val="0"/>
                </a:spcAft>
                <a:buClrTx/>
                <a:buSzTx/>
                <a:buFontTx/>
                <a:buNone/>
                <a:tabLst/>
                <a:defRPr kumimoji="0" sz="2000" b="1" i="0" normalizeH="0" noProof="0">
                  <a:solidFill>
                    <a:srgbClr val="000000"/>
                  </a:solidFill>
                  <a:uLnTx/>
                  <a:uFillTx/>
                  <a:latin typeface="+mn-lt"/>
                  <a:ea typeface="+mn-ea"/>
                  <a:cs typeface="+mn-cs"/>
                </a:defRPr>
              </a:pPr>
              <a:r>
                <a:rPr kumimoji="0" lang="en-US" sz="2400" b="1" i="0" u="none" strike="noStrike" kern="1200" cap="none" spc="0" normalizeH="0" baseline="0" noProof="0" dirty="0">
                  <a:ln>
                    <a:noFill/>
                  </a:ln>
                  <a:solidFill>
                    <a:srgbClr val="7030A0"/>
                  </a:solidFill>
                  <a:effectLst/>
                  <a:uLnTx/>
                  <a:uFillTx/>
                  <a:latin typeface="Arial" panose="020B0604020202020204" pitchFamily="34" charset="0"/>
                  <a:cs typeface="Arial" panose="020B0604020202020204" pitchFamily="34" charset="0"/>
                </a:rPr>
                <a:t>Solution</a:t>
              </a:r>
            </a:p>
          </p:txBody>
        </p:sp>
        <p:sp>
          <p:nvSpPr>
            <p:cNvPr id="34" name="Content Placeholder 10 - 1">
              <a:extLst>
                <a:ext uri="{FF2B5EF4-FFF2-40B4-BE49-F238E27FC236}">
                  <a16:creationId xmlns:a16="http://schemas.microsoft.com/office/drawing/2014/main" id="{93B382B4-E58A-0C44-B4BA-AB6BEAD33B7D}"/>
                </a:ext>
              </a:extLst>
            </p:cNvPr>
            <p:cNvSpPr txBox="1"/>
            <p:nvPr/>
          </p:nvSpPr>
          <p:spPr bwMode="auto">
            <a:xfrm>
              <a:off x="6045003" y="4059997"/>
              <a:ext cx="8223772" cy="2449902"/>
            </a:xfrm>
            <a:prstGeom prst="rect">
              <a:avLst/>
            </a:prstGeom>
            <a:noFill/>
            <a:ln w="12700">
              <a:noFill/>
              <a:miter lim="800000"/>
            </a:ln>
            <a:effectLst/>
          </p:spPr>
          <p:txBody>
            <a:bodyPr vert="horz" wrap="square" lIns="0" tIns="0" rIns="0" bIns="0" numCol="1" anchor="t" anchorCtr="0" compatLnSpc="1">
              <a:prstTxWarp prst="textNoShape">
                <a:avLst/>
              </a:prstTxWarp>
              <a:spAutoFit/>
            </a:bodyPr>
            <a:lstStyle>
              <a:defPPr>
                <a:defRPr lang="en-US"/>
              </a:defPPr>
              <a:lvl1pPr marL="238114" indent="-238114" algn="l" defTabSz="1349308" rtl="0" eaLnBrk="1" fontAlgn="base" latinLnBrk="0" hangingPunct="1">
                <a:lnSpc>
                  <a:spcPct val="110000"/>
                </a:lnSpc>
                <a:spcBef>
                  <a:spcPct val="40000"/>
                </a:spcBef>
                <a:spcAft>
                  <a:spcPct val="0"/>
                </a:spcAft>
                <a:buClr>
                  <a:schemeClr val="bg1"/>
                </a:buClr>
                <a:buChar char="•"/>
                <a:defRPr sz="2000" kern="1200">
                  <a:solidFill>
                    <a:schemeClr val="bg2">
                      <a:lumMod val="60000"/>
                      <a:lumOff val="40000"/>
                    </a:schemeClr>
                  </a:solidFill>
                  <a:latin typeface="+mn-lt"/>
                  <a:ea typeface="+mn-ea"/>
                  <a:cs typeface="+mn-cs"/>
                </a:defRPr>
              </a:lvl1pPr>
              <a:lvl2pPr marL="487566" indent="-247185" algn="l" defTabSz="1349308" rtl="0" eaLnBrk="1" fontAlgn="base" latinLnBrk="0" hangingPunct="1">
                <a:lnSpc>
                  <a:spcPct val="110000"/>
                </a:lnSpc>
                <a:spcBef>
                  <a:spcPct val="40000"/>
                </a:spcBef>
                <a:spcAft>
                  <a:spcPct val="0"/>
                </a:spcAft>
                <a:buClr>
                  <a:schemeClr val="bg1"/>
                </a:buClr>
                <a:buFont typeface="Arial" panose="020B0604020202020204" pitchFamily="34" charset="0"/>
                <a:buChar char="–"/>
                <a:defRPr sz="1800" kern="1200">
                  <a:solidFill>
                    <a:schemeClr val="bg2">
                      <a:lumMod val="60000"/>
                      <a:lumOff val="40000"/>
                    </a:schemeClr>
                  </a:solidFill>
                  <a:latin typeface="+mn-lt"/>
                  <a:ea typeface="+mn-ea"/>
                  <a:cs typeface="+mn-cs"/>
                </a:defRPr>
              </a:lvl2pPr>
              <a:lvl3pPr marL="723411" indent="-233578" algn="l" defTabSz="1349308" rtl="0" eaLnBrk="1" fontAlgn="base" latinLnBrk="0" hangingPunct="1">
                <a:lnSpc>
                  <a:spcPct val="110000"/>
                </a:lnSpc>
                <a:spcBef>
                  <a:spcPct val="40000"/>
                </a:spcBef>
                <a:spcAft>
                  <a:spcPct val="0"/>
                </a:spcAft>
                <a:buClr>
                  <a:schemeClr val="bg1"/>
                </a:buClr>
                <a:buChar char="•"/>
                <a:defRPr sz="1800" kern="1200">
                  <a:solidFill>
                    <a:schemeClr val="bg2">
                      <a:lumMod val="60000"/>
                      <a:lumOff val="40000"/>
                    </a:schemeClr>
                  </a:solidFill>
                  <a:latin typeface="+mn-lt"/>
                  <a:ea typeface="+mn-ea"/>
                  <a:cs typeface="+mn-cs"/>
                </a:defRPr>
              </a:lvl3pPr>
              <a:lvl4pPr marL="984201" indent="-258523" algn="l" defTabSz="1349308" rtl="0" eaLnBrk="1" fontAlgn="base" latinLnBrk="0" hangingPunct="1">
                <a:lnSpc>
                  <a:spcPct val="110000"/>
                </a:lnSpc>
                <a:spcBef>
                  <a:spcPct val="40000"/>
                </a:spcBef>
                <a:spcAft>
                  <a:spcPct val="0"/>
                </a:spcAft>
                <a:buClr>
                  <a:schemeClr val="bg1"/>
                </a:buClr>
                <a:buFont typeface="Arial" panose="020B0604020202020204" pitchFamily="34" charset="0"/>
                <a:buChar char="–"/>
                <a:defRPr sz="1600" kern="1200">
                  <a:solidFill>
                    <a:schemeClr val="bg2">
                      <a:lumMod val="60000"/>
                      <a:lumOff val="40000"/>
                    </a:schemeClr>
                  </a:solidFill>
                  <a:latin typeface="+mn-lt"/>
                  <a:ea typeface="+mn-ea"/>
                  <a:cs typeface="+mn-cs"/>
                </a:defRPr>
              </a:lvl4pPr>
              <a:lvl5pPr marL="1217779" indent="-231310" algn="l" defTabSz="1349308" rtl="0" eaLnBrk="1" fontAlgn="base" latinLnBrk="0" hangingPunct="1">
                <a:lnSpc>
                  <a:spcPct val="110000"/>
                </a:lnSpc>
                <a:spcBef>
                  <a:spcPct val="40000"/>
                </a:spcBef>
                <a:spcAft>
                  <a:spcPct val="0"/>
                </a:spcAft>
                <a:buClr>
                  <a:schemeClr val="bg1"/>
                </a:buClr>
                <a:buFont typeface="Arial" panose="020B0604020202020204" pitchFamily="34" charset="0"/>
                <a:buChar char="»"/>
                <a:defRPr sz="1400" kern="1200">
                  <a:solidFill>
                    <a:schemeClr val="bg2">
                      <a:lumMod val="60000"/>
                      <a:lumOff val="40000"/>
                    </a:schemeClr>
                  </a:solidFill>
                  <a:latin typeface="+mn-lt"/>
                  <a:ea typeface="+mn-ea"/>
                  <a:cs typeface="+mn-cs"/>
                </a:defRPr>
              </a:lvl5pPr>
              <a:lvl6pPr marL="1870889" indent="-231310" algn="l" defTabSz="1349308" rtl="0" eaLnBrk="1" fontAlgn="base" latinLnBrk="0" hangingPunct="1">
                <a:lnSpc>
                  <a:spcPct val="90000"/>
                </a:lnSpc>
                <a:spcBef>
                  <a:spcPct val="40000"/>
                </a:spcBef>
                <a:spcAft>
                  <a:spcPct val="0"/>
                </a:spcAft>
                <a:buClr>
                  <a:schemeClr val="tx2"/>
                </a:buClr>
                <a:buFont typeface="Arial" panose="020B0604020202020204" pitchFamily="34" charset="0"/>
                <a:buChar char="»"/>
                <a:defRPr sz="2600" kern="1200">
                  <a:solidFill>
                    <a:schemeClr val="tx1"/>
                  </a:solidFill>
                  <a:latin typeface="+mn-lt"/>
                  <a:ea typeface="+mn-ea"/>
                  <a:cs typeface="+mn-cs"/>
                </a:defRPr>
              </a:lvl6pPr>
              <a:lvl7pPr marL="2524000" indent="-231310" algn="l" defTabSz="1349308" rtl="0" eaLnBrk="1" fontAlgn="base" latinLnBrk="0" hangingPunct="1">
                <a:lnSpc>
                  <a:spcPct val="90000"/>
                </a:lnSpc>
                <a:spcBef>
                  <a:spcPct val="40000"/>
                </a:spcBef>
                <a:spcAft>
                  <a:spcPct val="0"/>
                </a:spcAft>
                <a:buClr>
                  <a:schemeClr val="tx2"/>
                </a:buClr>
                <a:buFont typeface="Arial" panose="020B0604020202020204" pitchFamily="34" charset="0"/>
                <a:buChar char="»"/>
                <a:defRPr sz="2600" kern="1200">
                  <a:solidFill>
                    <a:schemeClr val="tx1"/>
                  </a:solidFill>
                  <a:latin typeface="+mn-lt"/>
                  <a:ea typeface="+mn-ea"/>
                  <a:cs typeface="+mn-cs"/>
                </a:defRPr>
              </a:lvl7pPr>
              <a:lvl8pPr marL="3177110" indent="-231310" algn="l" defTabSz="1349308" rtl="0" eaLnBrk="1" fontAlgn="base" latinLnBrk="0" hangingPunct="1">
                <a:lnSpc>
                  <a:spcPct val="90000"/>
                </a:lnSpc>
                <a:spcBef>
                  <a:spcPct val="40000"/>
                </a:spcBef>
                <a:spcAft>
                  <a:spcPct val="0"/>
                </a:spcAft>
                <a:buClr>
                  <a:schemeClr val="tx2"/>
                </a:buClr>
                <a:buFont typeface="Arial" panose="020B0604020202020204" pitchFamily="34" charset="0"/>
                <a:buChar char="»"/>
                <a:defRPr sz="2600" kern="1200">
                  <a:solidFill>
                    <a:schemeClr val="tx1"/>
                  </a:solidFill>
                  <a:latin typeface="+mn-lt"/>
                  <a:ea typeface="+mn-ea"/>
                  <a:cs typeface="+mn-cs"/>
                </a:defRPr>
              </a:lvl8pPr>
              <a:lvl9pPr marL="3830220" indent="-231310" algn="l" defTabSz="1349308" rtl="0" eaLnBrk="1" fontAlgn="base" hangingPunct="1">
                <a:lnSpc>
                  <a:spcPct val="90000"/>
                </a:lnSpc>
                <a:spcBef>
                  <a:spcPct val="40000"/>
                </a:spcBef>
                <a:spcAft>
                  <a:spcPct val="0"/>
                </a:spcAft>
                <a:buClr>
                  <a:schemeClr val="tx2"/>
                </a:buClr>
                <a:buFont typeface="Arial" panose="020B0604020202020204" pitchFamily="34" charset="0"/>
                <a:buChar char="»"/>
                <a:defRPr sz="2600">
                  <a:solidFill>
                    <a:schemeClr val="tx1"/>
                  </a:solidFill>
                  <a:latin typeface="+mn-lt"/>
                </a:defRPr>
              </a:lvl9pPr>
            </a:lstStyle>
            <a:p>
              <a:pPr marL="0" indent="0" defTabSz="1124333">
                <a:lnSpc>
                  <a:spcPct val="100000"/>
                </a:lnSpc>
                <a:spcBef>
                  <a:spcPts val="200"/>
                </a:spcBef>
                <a:spcAft>
                  <a:spcPts val="200"/>
                </a:spcAft>
                <a:buClrTx/>
                <a:buNone/>
                <a:defRPr kumimoji="0" sz="2000" b="0" i="0" normalizeH="0" noProof="0">
                  <a:solidFill>
                    <a:srgbClr val="FAE280"/>
                  </a:solidFill>
                  <a:uLnTx/>
                  <a:uFillTx/>
                  <a:latin typeface="+mn-lt"/>
                  <a:ea typeface="+mn-ea"/>
                  <a:cs typeface="+mn-cs"/>
                </a:defRPr>
              </a:pPr>
              <a:r>
                <a:rPr lang="en-PH" sz="1000" spc="-10" dirty="0">
                  <a:solidFill>
                    <a:prstClr val="black"/>
                  </a:solidFill>
                </a:rPr>
                <a:t>DXC Luxoft team worked in concert with the client team on a complete transformation and modernization effort.  </a:t>
              </a:r>
              <a:r>
                <a:rPr lang="en-US" sz="1000" dirty="0">
                  <a:solidFill>
                    <a:srgbClr val="000000"/>
                  </a:solidFill>
                </a:rPr>
                <a:t>Conducted preliminary system analysis and developed a proof of concept to demonstrate what was possible for the client.</a:t>
              </a:r>
            </a:p>
            <a:p>
              <a:pPr marL="180000" indent="-180000" defTabSz="1124333">
                <a:lnSpc>
                  <a:spcPct val="100000"/>
                </a:lnSpc>
                <a:spcBef>
                  <a:spcPts val="200"/>
                </a:spcBef>
                <a:spcAft>
                  <a:spcPts val="200"/>
                </a:spcAft>
                <a:buClrTx/>
                <a:defRPr kumimoji="0" sz="2000" b="0" i="0" normalizeH="0" noProof="0">
                  <a:solidFill>
                    <a:srgbClr val="FAE280"/>
                  </a:solidFill>
                  <a:uLnTx/>
                  <a:uFillTx/>
                  <a:latin typeface="+mn-lt"/>
                  <a:ea typeface="+mn-ea"/>
                  <a:cs typeface="+mn-cs"/>
                </a:defRPr>
              </a:pPr>
              <a:r>
                <a:rPr lang="en-US" sz="1000" dirty="0">
                  <a:solidFill>
                    <a:srgbClr val="000000"/>
                  </a:solidFill>
                </a:rPr>
                <a:t>Re-platformed from </a:t>
              </a:r>
              <a:r>
                <a:rPr lang="en-US" sz="1000" dirty="0" err="1">
                  <a:solidFill>
                    <a:srgbClr val="000000"/>
                  </a:solidFill>
                </a:rPr>
                <a:t>zOS</a:t>
              </a:r>
              <a:r>
                <a:rPr lang="en-US" sz="1000" dirty="0">
                  <a:solidFill>
                    <a:srgbClr val="000000"/>
                  </a:solidFill>
                </a:rPr>
                <a:t> to RedHat Linux 7.5 leveraging existing COBOL code base, which included the following:</a:t>
              </a:r>
            </a:p>
            <a:p>
              <a:pPr marL="468000" lvl="1" indent="-180000" defTabSz="1124333">
                <a:lnSpc>
                  <a:spcPct val="100000"/>
                </a:lnSpc>
                <a:spcBef>
                  <a:spcPts val="200"/>
                </a:spcBef>
                <a:spcAft>
                  <a:spcPts val="200"/>
                </a:spcAft>
                <a:buClrTx/>
                <a:defRPr kumimoji="0" sz="2000" b="0" i="0" normalizeH="0" noProof="0">
                  <a:solidFill>
                    <a:srgbClr val="FAE280"/>
                  </a:solidFill>
                  <a:uLnTx/>
                  <a:uFillTx/>
                  <a:latin typeface="+mn-lt"/>
                  <a:ea typeface="+mn-ea"/>
                  <a:cs typeface="+mn-cs"/>
                </a:defRPr>
              </a:pPr>
              <a:r>
                <a:rPr lang="en-US" sz="800" dirty="0">
                  <a:solidFill>
                    <a:srgbClr val="000000"/>
                  </a:solidFill>
                </a:rPr>
                <a:t>Required partial re-write and design recovery</a:t>
              </a:r>
            </a:p>
            <a:p>
              <a:pPr marL="468000" lvl="1" indent="-180000" defTabSz="1124333">
                <a:lnSpc>
                  <a:spcPct val="100000"/>
                </a:lnSpc>
                <a:spcBef>
                  <a:spcPts val="200"/>
                </a:spcBef>
                <a:spcAft>
                  <a:spcPts val="200"/>
                </a:spcAft>
                <a:buClrTx/>
                <a:defRPr kumimoji="0" sz="2000" b="0" i="0" normalizeH="0" noProof="0">
                  <a:solidFill>
                    <a:srgbClr val="FAE280"/>
                  </a:solidFill>
                  <a:uLnTx/>
                  <a:uFillTx/>
                  <a:latin typeface="+mn-lt"/>
                  <a:ea typeface="+mn-ea"/>
                  <a:cs typeface="+mn-cs"/>
                </a:defRPr>
              </a:pPr>
              <a:r>
                <a:rPr lang="en-US" sz="800" dirty="0">
                  <a:solidFill>
                    <a:srgbClr val="000000"/>
                  </a:solidFill>
                </a:rPr>
                <a:t>Requirements reverse engineering</a:t>
              </a:r>
            </a:p>
            <a:p>
              <a:pPr marL="468000" lvl="1" indent="-180000" defTabSz="1124333">
                <a:lnSpc>
                  <a:spcPct val="100000"/>
                </a:lnSpc>
                <a:spcBef>
                  <a:spcPts val="200"/>
                </a:spcBef>
                <a:spcAft>
                  <a:spcPts val="200"/>
                </a:spcAft>
                <a:buClrTx/>
                <a:defRPr kumimoji="0" sz="2000" b="0" i="0" normalizeH="0" noProof="0">
                  <a:solidFill>
                    <a:srgbClr val="FAE280"/>
                  </a:solidFill>
                  <a:uLnTx/>
                  <a:uFillTx/>
                  <a:latin typeface="+mn-lt"/>
                  <a:ea typeface="+mn-ea"/>
                  <a:cs typeface="+mn-cs"/>
                </a:defRPr>
              </a:pPr>
              <a:r>
                <a:rPr lang="en-US" sz="800" dirty="0">
                  <a:solidFill>
                    <a:srgbClr val="000000"/>
                  </a:solidFill>
                </a:rPr>
                <a:t>Business process adaptation to modernized system</a:t>
              </a:r>
            </a:p>
            <a:p>
              <a:pPr marL="468000" lvl="1" indent="-180000" defTabSz="1124333">
                <a:lnSpc>
                  <a:spcPct val="100000"/>
                </a:lnSpc>
                <a:spcBef>
                  <a:spcPts val="200"/>
                </a:spcBef>
                <a:spcAft>
                  <a:spcPts val="200"/>
                </a:spcAft>
                <a:buClrTx/>
                <a:defRPr kumimoji="0" sz="2000" b="0" i="0" normalizeH="0" noProof="0">
                  <a:solidFill>
                    <a:srgbClr val="FAE280"/>
                  </a:solidFill>
                  <a:uLnTx/>
                  <a:uFillTx/>
                  <a:latin typeface="+mn-lt"/>
                  <a:ea typeface="+mn-ea"/>
                  <a:cs typeface="+mn-cs"/>
                </a:defRPr>
              </a:pPr>
              <a:r>
                <a:rPr lang="en-US" sz="800" dirty="0">
                  <a:solidFill>
                    <a:srgbClr val="000000"/>
                  </a:solidFill>
                </a:rPr>
                <a:t>Security remediation and architectural improvements</a:t>
              </a:r>
            </a:p>
            <a:p>
              <a:pPr marL="468000" lvl="1" indent="-180000" defTabSz="1124333">
                <a:lnSpc>
                  <a:spcPct val="100000"/>
                </a:lnSpc>
                <a:spcBef>
                  <a:spcPts val="200"/>
                </a:spcBef>
                <a:spcAft>
                  <a:spcPts val="200"/>
                </a:spcAft>
                <a:buClrTx/>
                <a:defRPr kumimoji="0" sz="2000" b="0" i="0" normalizeH="0" noProof="0">
                  <a:solidFill>
                    <a:srgbClr val="FAE280"/>
                  </a:solidFill>
                  <a:uLnTx/>
                  <a:uFillTx/>
                  <a:latin typeface="+mn-lt"/>
                  <a:ea typeface="+mn-ea"/>
                  <a:cs typeface="+mn-cs"/>
                </a:defRPr>
              </a:pPr>
              <a:r>
                <a:rPr lang="en-US" sz="800" dirty="0">
                  <a:solidFill>
                    <a:srgbClr val="000000"/>
                  </a:solidFill>
                </a:rPr>
                <a:t>Hierarchical </a:t>
              </a:r>
              <a:r>
                <a:rPr lang="en-US" sz="800">
                  <a:solidFill>
                    <a:srgbClr val="000000"/>
                  </a:solidFill>
                </a:rPr>
                <a:t>to relational data </a:t>
              </a:r>
              <a:r>
                <a:rPr lang="en-US" sz="800" dirty="0">
                  <a:solidFill>
                    <a:srgbClr val="000000"/>
                  </a:solidFill>
                </a:rPr>
                <a:t>m</a:t>
              </a:r>
              <a:r>
                <a:rPr lang="en-US" sz="800">
                  <a:solidFill>
                    <a:srgbClr val="000000"/>
                  </a:solidFill>
                </a:rPr>
                <a:t>odel </a:t>
              </a:r>
              <a:r>
                <a:rPr lang="en-US" sz="800" dirty="0">
                  <a:solidFill>
                    <a:srgbClr val="000000"/>
                  </a:solidFill>
                </a:rPr>
                <a:t>migration and associated data migration</a:t>
              </a:r>
            </a:p>
            <a:p>
              <a:pPr marL="468000" lvl="1" indent="-180000" defTabSz="1124333">
                <a:lnSpc>
                  <a:spcPct val="100000"/>
                </a:lnSpc>
                <a:spcBef>
                  <a:spcPts val="200"/>
                </a:spcBef>
                <a:spcAft>
                  <a:spcPts val="200"/>
                </a:spcAft>
                <a:buClrTx/>
                <a:defRPr kumimoji="0" sz="2000" b="0" i="0" normalizeH="0" noProof="0">
                  <a:solidFill>
                    <a:srgbClr val="FAE280"/>
                  </a:solidFill>
                  <a:uLnTx/>
                  <a:uFillTx/>
                  <a:latin typeface="+mn-lt"/>
                  <a:ea typeface="+mn-ea"/>
                  <a:cs typeface="+mn-cs"/>
                </a:defRPr>
              </a:pPr>
              <a:r>
                <a:rPr lang="en-US" sz="800" dirty="0">
                  <a:solidFill>
                    <a:srgbClr val="000000"/>
                  </a:solidFill>
                </a:rPr>
                <a:t>Extensive performance optimization</a:t>
              </a:r>
            </a:p>
            <a:p>
              <a:pPr marL="468000" lvl="1" indent="-180000" defTabSz="1124333">
                <a:lnSpc>
                  <a:spcPct val="100000"/>
                </a:lnSpc>
                <a:spcBef>
                  <a:spcPts val="200"/>
                </a:spcBef>
                <a:spcAft>
                  <a:spcPts val="200"/>
                </a:spcAft>
                <a:buClrTx/>
                <a:defRPr kumimoji="0" sz="2000" b="0" i="0" normalizeH="0" noProof="0">
                  <a:solidFill>
                    <a:srgbClr val="FAE280"/>
                  </a:solidFill>
                  <a:uLnTx/>
                  <a:uFillTx/>
                  <a:latin typeface="+mn-lt"/>
                  <a:ea typeface="+mn-ea"/>
                  <a:cs typeface="+mn-cs"/>
                </a:defRPr>
              </a:pPr>
              <a:r>
                <a:rPr lang="en-US" sz="800" dirty="0">
                  <a:solidFill>
                    <a:srgbClr val="000000"/>
                  </a:solidFill>
                </a:rPr>
                <a:t>Re-integration with existing ecosystems involving 30+ interfaces</a:t>
              </a:r>
            </a:p>
          </p:txBody>
        </p:sp>
      </p:grpSp>
      <p:grpSp>
        <p:nvGrpSpPr>
          <p:cNvPr id="3" name="Group 2">
            <a:extLst>
              <a:ext uri="{FF2B5EF4-FFF2-40B4-BE49-F238E27FC236}">
                <a16:creationId xmlns:a16="http://schemas.microsoft.com/office/drawing/2014/main" id="{855AF4CA-16A0-4067-AF50-7A086110A57D}"/>
              </a:ext>
            </a:extLst>
          </p:cNvPr>
          <p:cNvGrpSpPr/>
          <p:nvPr/>
        </p:nvGrpSpPr>
        <p:grpSpPr>
          <a:xfrm>
            <a:off x="4940266" y="5017042"/>
            <a:ext cx="6380878" cy="945257"/>
            <a:chOff x="6012452" y="5577338"/>
            <a:chExt cx="7657053" cy="1134308"/>
          </a:xfrm>
        </p:grpSpPr>
        <p:sp>
          <p:nvSpPr>
            <p:cNvPr id="61" name="Content Placeholder 10">
              <a:extLst>
                <a:ext uri="{FF2B5EF4-FFF2-40B4-BE49-F238E27FC236}">
                  <a16:creationId xmlns:a16="http://schemas.microsoft.com/office/drawing/2014/main" id="{F86BC468-3477-4104-A27A-B9E2F0E7AEC4}"/>
                </a:ext>
              </a:extLst>
            </p:cNvPr>
            <p:cNvSpPr txBox="1"/>
            <p:nvPr/>
          </p:nvSpPr>
          <p:spPr>
            <a:xfrm>
              <a:off x="6012452" y="5577338"/>
              <a:ext cx="1810749" cy="457200"/>
            </a:xfrm>
            <a:prstGeom prst="rect">
              <a:avLst/>
            </a:prstGeom>
          </p:spPr>
          <p:txBody>
            <a:bodyPr lIns="0">
              <a:noAutofit/>
            </a:bodyPr>
            <a:lstStyle>
              <a:defPPr>
                <a:defRPr lang="en-US"/>
              </a:defPPr>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anose="020B0604020202020204" pitchFamily="34" charset="0"/>
                <a:buChar char="•"/>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anose="020B0604020202020204" pitchFamily="34" charset="0"/>
                <a:buChar char="–"/>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anose="020B0604020202020204" pitchFamily="34" charset="0"/>
                <a:buChar char="–"/>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anose="020B0604020202020204"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anose="020B0604020202020204" pitchFamily="34" charset="0"/>
                <a:buChar char="–"/>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anose="020B0604020202020204"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anose="020B0604020202020204" pitchFamily="34" charset="0"/>
                <a:buChar char="–"/>
                <a:defRPr sz="2000" kern="1200" baseline="0">
                  <a:solidFill>
                    <a:schemeClr val="tx1"/>
                  </a:solidFill>
                  <a:latin typeface="+mn-lt"/>
                  <a:ea typeface="+mn-ea"/>
                  <a:cs typeface="+mn-cs"/>
                </a:defRPr>
              </a:lvl9pPr>
            </a:lstStyle>
            <a:p>
              <a:pPr marL="0" marR="0" lvl="0" indent="0" algn="l" defTabSz="1015919" rtl="0" eaLnBrk="1" fontAlgn="auto" latinLnBrk="0" hangingPunct="1">
                <a:lnSpc>
                  <a:spcPct val="90000"/>
                </a:lnSpc>
                <a:spcBef>
                  <a:spcPts val="1250"/>
                </a:spcBef>
                <a:spcAft>
                  <a:spcPts val="0"/>
                </a:spcAft>
                <a:buClrTx/>
                <a:buSzTx/>
                <a:buFontTx/>
                <a:buNone/>
                <a:tabLst/>
                <a:defRPr kumimoji="0" sz="2000" b="1" i="0" normalizeH="0" noProof="0">
                  <a:solidFill>
                    <a:srgbClr val="000000"/>
                  </a:solidFill>
                  <a:uLnTx/>
                  <a:uFillTx/>
                  <a:latin typeface="+mn-lt"/>
                  <a:ea typeface="+mn-ea"/>
                  <a:cs typeface="+mn-cs"/>
                </a:defRPr>
              </a:pPr>
              <a:r>
                <a:rPr kumimoji="0" lang="en-US" sz="24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Results</a:t>
              </a:r>
            </a:p>
          </p:txBody>
        </p:sp>
        <p:sp>
          <p:nvSpPr>
            <p:cNvPr id="35" name="Content Placeholder 10 - 1">
              <a:extLst>
                <a:ext uri="{FF2B5EF4-FFF2-40B4-BE49-F238E27FC236}">
                  <a16:creationId xmlns:a16="http://schemas.microsoft.com/office/drawing/2014/main" id="{0191E458-2F06-7548-A0B6-C33024FCE218}"/>
                </a:ext>
              </a:extLst>
            </p:cNvPr>
            <p:cNvSpPr txBox="1"/>
            <p:nvPr/>
          </p:nvSpPr>
          <p:spPr bwMode="auto">
            <a:xfrm>
              <a:off x="6045003" y="6034538"/>
              <a:ext cx="7624502" cy="677108"/>
            </a:xfrm>
            <a:prstGeom prst="rect">
              <a:avLst/>
            </a:prstGeom>
            <a:noFill/>
            <a:ln w="12700">
              <a:noFill/>
              <a:miter lim="800000"/>
            </a:ln>
            <a:effectLst/>
          </p:spPr>
          <p:txBody>
            <a:bodyPr vert="horz" wrap="square" lIns="0" tIns="0" rIns="0" bIns="0" numCol="1" anchor="t" anchorCtr="0" compatLnSpc="1">
              <a:prstTxWarp prst="textNoShape">
                <a:avLst/>
              </a:prstTxWarp>
              <a:spAutoFit/>
            </a:bodyPr>
            <a:lstStyle>
              <a:defPPr>
                <a:defRPr lang="en-US"/>
              </a:defPPr>
              <a:lvl1pPr marL="238114" indent="-238114" algn="l" defTabSz="1349308" rtl="0" eaLnBrk="1" fontAlgn="base" latinLnBrk="0" hangingPunct="1">
                <a:lnSpc>
                  <a:spcPct val="110000"/>
                </a:lnSpc>
                <a:spcBef>
                  <a:spcPct val="40000"/>
                </a:spcBef>
                <a:spcAft>
                  <a:spcPct val="0"/>
                </a:spcAft>
                <a:buClr>
                  <a:schemeClr val="bg1"/>
                </a:buClr>
                <a:buChar char="•"/>
                <a:defRPr sz="2000" kern="1200">
                  <a:solidFill>
                    <a:schemeClr val="bg2">
                      <a:lumMod val="60000"/>
                      <a:lumOff val="40000"/>
                    </a:schemeClr>
                  </a:solidFill>
                  <a:latin typeface="+mn-lt"/>
                  <a:ea typeface="+mn-ea"/>
                  <a:cs typeface="+mn-cs"/>
                </a:defRPr>
              </a:lvl1pPr>
              <a:lvl2pPr marL="487566" indent="-247185" algn="l" defTabSz="1349308" rtl="0" eaLnBrk="1" fontAlgn="base" latinLnBrk="0" hangingPunct="1">
                <a:lnSpc>
                  <a:spcPct val="110000"/>
                </a:lnSpc>
                <a:spcBef>
                  <a:spcPct val="40000"/>
                </a:spcBef>
                <a:spcAft>
                  <a:spcPct val="0"/>
                </a:spcAft>
                <a:buClr>
                  <a:schemeClr val="bg1"/>
                </a:buClr>
                <a:buFont typeface="Arial" panose="020B0604020202020204" pitchFamily="34" charset="0"/>
                <a:buChar char="–"/>
                <a:defRPr sz="1800" kern="1200">
                  <a:solidFill>
                    <a:schemeClr val="bg2">
                      <a:lumMod val="60000"/>
                      <a:lumOff val="40000"/>
                    </a:schemeClr>
                  </a:solidFill>
                  <a:latin typeface="+mn-lt"/>
                  <a:ea typeface="+mn-ea"/>
                  <a:cs typeface="+mn-cs"/>
                </a:defRPr>
              </a:lvl2pPr>
              <a:lvl3pPr marL="723411" indent="-233578" algn="l" defTabSz="1349308" rtl="0" eaLnBrk="1" fontAlgn="base" latinLnBrk="0" hangingPunct="1">
                <a:lnSpc>
                  <a:spcPct val="110000"/>
                </a:lnSpc>
                <a:spcBef>
                  <a:spcPct val="40000"/>
                </a:spcBef>
                <a:spcAft>
                  <a:spcPct val="0"/>
                </a:spcAft>
                <a:buClr>
                  <a:schemeClr val="bg1"/>
                </a:buClr>
                <a:buChar char="•"/>
                <a:defRPr sz="1800" kern="1200">
                  <a:solidFill>
                    <a:schemeClr val="bg2">
                      <a:lumMod val="60000"/>
                      <a:lumOff val="40000"/>
                    </a:schemeClr>
                  </a:solidFill>
                  <a:latin typeface="+mn-lt"/>
                  <a:ea typeface="+mn-ea"/>
                  <a:cs typeface="+mn-cs"/>
                </a:defRPr>
              </a:lvl3pPr>
              <a:lvl4pPr marL="984201" indent="-258523" algn="l" defTabSz="1349308" rtl="0" eaLnBrk="1" fontAlgn="base" latinLnBrk="0" hangingPunct="1">
                <a:lnSpc>
                  <a:spcPct val="110000"/>
                </a:lnSpc>
                <a:spcBef>
                  <a:spcPct val="40000"/>
                </a:spcBef>
                <a:spcAft>
                  <a:spcPct val="0"/>
                </a:spcAft>
                <a:buClr>
                  <a:schemeClr val="bg1"/>
                </a:buClr>
                <a:buFont typeface="Arial" panose="020B0604020202020204" pitchFamily="34" charset="0"/>
                <a:buChar char="–"/>
                <a:defRPr sz="1600" kern="1200">
                  <a:solidFill>
                    <a:schemeClr val="bg2">
                      <a:lumMod val="60000"/>
                      <a:lumOff val="40000"/>
                    </a:schemeClr>
                  </a:solidFill>
                  <a:latin typeface="+mn-lt"/>
                  <a:ea typeface="+mn-ea"/>
                  <a:cs typeface="+mn-cs"/>
                </a:defRPr>
              </a:lvl4pPr>
              <a:lvl5pPr marL="1217779" indent="-231310" algn="l" defTabSz="1349308" rtl="0" eaLnBrk="1" fontAlgn="base" latinLnBrk="0" hangingPunct="1">
                <a:lnSpc>
                  <a:spcPct val="110000"/>
                </a:lnSpc>
                <a:spcBef>
                  <a:spcPct val="40000"/>
                </a:spcBef>
                <a:spcAft>
                  <a:spcPct val="0"/>
                </a:spcAft>
                <a:buClr>
                  <a:schemeClr val="bg1"/>
                </a:buClr>
                <a:buFont typeface="Arial" panose="020B0604020202020204" pitchFamily="34" charset="0"/>
                <a:buChar char="»"/>
                <a:defRPr sz="1400" kern="1200">
                  <a:solidFill>
                    <a:schemeClr val="bg2">
                      <a:lumMod val="60000"/>
                      <a:lumOff val="40000"/>
                    </a:schemeClr>
                  </a:solidFill>
                  <a:latin typeface="+mn-lt"/>
                  <a:ea typeface="+mn-ea"/>
                  <a:cs typeface="+mn-cs"/>
                </a:defRPr>
              </a:lvl5pPr>
              <a:lvl6pPr marL="1870889" indent="-231310" algn="l" defTabSz="1349308" rtl="0" eaLnBrk="1" fontAlgn="base" latinLnBrk="0" hangingPunct="1">
                <a:lnSpc>
                  <a:spcPct val="90000"/>
                </a:lnSpc>
                <a:spcBef>
                  <a:spcPct val="40000"/>
                </a:spcBef>
                <a:spcAft>
                  <a:spcPct val="0"/>
                </a:spcAft>
                <a:buClr>
                  <a:schemeClr val="tx2"/>
                </a:buClr>
                <a:buFont typeface="Arial" panose="020B0604020202020204" pitchFamily="34" charset="0"/>
                <a:buChar char="»"/>
                <a:defRPr sz="2600" kern="1200">
                  <a:solidFill>
                    <a:schemeClr val="tx1"/>
                  </a:solidFill>
                  <a:latin typeface="+mn-lt"/>
                  <a:ea typeface="+mn-ea"/>
                  <a:cs typeface="+mn-cs"/>
                </a:defRPr>
              </a:lvl6pPr>
              <a:lvl7pPr marL="2524000" indent="-231310" algn="l" defTabSz="1349308" rtl="0" eaLnBrk="1" fontAlgn="base" latinLnBrk="0" hangingPunct="1">
                <a:lnSpc>
                  <a:spcPct val="90000"/>
                </a:lnSpc>
                <a:spcBef>
                  <a:spcPct val="40000"/>
                </a:spcBef>
                <a:spcAft>
                  <a:spcPct val="0"/>
                </a:spcAft>
                <a:buClr>
                  <a:schemeClr val="tx2"/>
                </a:buClr>
                <a:buFont typeface="Arial" panose="020B0604020202020204" pitchFamily="34" charset="0"/>
                <a:buChar char="»"/>
                <a:defRPr sz="2600" kern="1200">
                  <a:solidFill>
                    <a:schemeClr val="tx1"/>
                  </a:solidFill>
                  <a:latin typeface="+mn-lt"/>
                  <a:ea typeface="+mn-ea"/>
                  <a:cs typeface="+mn-cs"/>
                </a:defRPr>
              </a:lvl7pPr>
              <a:lvl8pPr marL="3177110" indent="-231310" algn="l" defTabSz="1349308" rtl="0" eaLnBrk="1" fontAlgn="base" latinLnBrk="0" hangingPunct="1">
                <a:lnSpc>
                  <a:spcPct val="90000"/>
                </a:lnSpc>
                <a:spcBef>
                  <a:spcPct val="40000"/>
                </a:spcBef>
                <a:spcAft>
                  <a:spcPct val="0"/>
                </a:spcAft>
                <a:buClr>
                  <a:schemeClr val="tx2"/>
                </a:buClr>
                <a:buFont typeface="Arial" panose="020B0604020202020204" pitchFamily="34" charset="0"/>
                <a:buChar char="»"/>
                <a:defRPr sz="2600" kern="1200">
                  <a:solidFill>
                    <a:schemeClr val="tx1"/>
                  </a:solidFill>
                  <a:latin typeface="+mn-lt"/>
                  <a:ea typeface="+mn-ea"/>
                  <a:cs typeface="+mn-cs"/>
                </a:defRPr>
              </a:lvl8pPr>
              <a:lvl9pPr marL="3830220" indent="-231310" algn="l" defTabSz="1349308" rtl="0" eaLnBrk="1" fontAlgn="base" hangingPunct="1">
                <a:lnSpc>
                  <a:spcPct val="90000"/>
                </a:lnSpc>
                <a:spcBef>
                  <a:spcPct val="40000"/>
                </a:spcBef>
                <a:spcAft>
                  <a:spcPct val="0"/>
                </a:spcAft>
                <a:buClr>
                  <a:schemeClr val="tx2"/>
                </a:buClr>
                <a:buFont typeface="Arial" panose="020B0604020202020204" pitchFamily="34" charset="0"/>
                <a:buChar char="»"/>
                <a:defRPr sz="2600">
                  <a:solidFill>
                    <a:schemeClr val="tx1"/>
                  </a:solidFill>
                  <a:latin typeface="+mn-lt"/>
                </a:defRPr>
              </a:lvl9pPr>
            </a:lstStyle>
            <a:p>
              <a:pPr marL="180000" indent="-180000" defTabSz="1124333">
                <a:lnSpc>
                  <a:spcPct val="100000"/>
                </a:lnSpc>
                <a:spcBef>
                  <a:spcPts val="200"/>
                </a:spcBef>
                <a:spcAft>
                  <a:spcPts val="200"/>
                </a:spcAft>
                <a:buClrTx/>
                <a:defRPr kumimoji="0" sz="2000" b="0" i="0" normalizeH="0" noProof="0">
                  <a:solidFill>
                    <a:srgbClr val="FAE280"/>
                  </a:solidFill>
                  <a:uLnTx/>
                  <a:uFillTx/>
                  <a:latin typeface="+mn-lt"/>
                  <a:ea typeface="+mn-ea"/>
                  <a:cs typeface="+mn-cs"/>
                </a:defRPr>
              </a:pPr>
              <a:r>
                <a:rPr lang="en-US" sz="1000" dirty="0">
                  <a:solidFill>
                    <a:srgbClr val="000000"/>
                  </a:solidFill>
                </a:rPr>
                <a:t>$10M per annum in cost savings - mainframe decommissioning</a:t>
              </a:r>
            </a:p>
            <a:p>
              <a:pPr marL="180000" indent="-180000" defTabSz="1124333">
                <a:lnSpc>
                  <a:spcPct val="100000"/>
                </a:lnSpc>
                <a:spcBef>
                  <a:spcPts val="200"/>
                </a:spcBef>
                <a:spcAft>
                  <a:spcPts val="200"/>
                </a:spcAft>
                <a:buClrTx/>
                <a:defRPr kumimoji="0" sz="2000" b="0" i="0" normalizeH="0" noProof="0">
                  <a:solidFill>
                    <a:srgbClr val="FAE280"/>
                  </a:solidFill>
                  <a:uLnTx/>
                  <a:uFillTx/>
                  <a:latin typeface="+mn-lt"/>
                  <a:ea typeface="+mn-ea"/>
                  <a:cs typeface="+mn-cs"/>
                </a:defRPr>
              </a:pPr>
              <a:r>
                <a:rPr lang="en-US" sz="1000" dirty="0">
                  <a:solidFill>
                    <a:srgbClr val="000000"/>
                  </a:solidFill>
                </a:rPr>
                <a:t>Open architecture design unlocks value available to the client</a:t>
              </a:r>
            </a:p>
            <a:p>
              <a:pPr marL="180000" indent="-180000" defTabSz="1124333">
                <a:lnSpc>
                  <a:spcPct val="100000"/>
                </a:lnSpc>
                <a:spcBef>
                  <a:spcPts val="200"/>
                </a:spcBef>
                <a:spcAft>
                  <a:spcPts val="200"/>
                </a:spcAft>
                <a:buClrTx/>
                <a:defRPr kumimoji="0" sz="2000" b="0" i="0" normalizeH="0" noProof="0">
                  <a:solidFill>
                    <a:srgbClr val="FAE280"/>
                  </a:solidFill>
                  <a:uLnTx/>
                  <a:uFillTx/>
                  <a:latin typeface="+mn-lt"/>
                  <a:ea typeface="+mn-ea"/>
                  <a:cs typeface="+mn-cs"/>
                </a:defRPr>
              </a:pPr>
              <a:r>
                <a:rPr lang="en-US" sz="1000" dirty="0">
                  <a:solidFill>
                    <a:srgbClr val="000000"/>
                  </a:solidFill>
                </a:rPr>
                <a:t>No longer constrained by legacy infrastructure</a:t>
              </a:r>
            </a:p>
          </p:txBody>
        </p:sp>
      </p:grpSp>
      <p:sp>
        <p:nvSpPr>
          <p:cNvPr id="17" name="TextBox 6">
            <a:extLst>
              <a:ext uri="{FF2B5EF4-FFF2-40B4-BE49-F238E27FC236}">
                <a16:creationId xmlns:a16="http://schemas.microsoft.com/office/drawing/2014/main" id="{B4BECD9D-96E8-4987-A5AE-95C5477BA7CD}"/>
              </a:ext>
            </a:extLst>
          </p:cNvPr>
          <p:cNvSpPr txBox="1"/>
          <p:nvPr/>
        </p:nvSpPr>
        <p:spPr>
          <a:xfrm>
            <a:off x="571575" y="1339108"/>
            <a:ext cx="3166448" cy="348878"/>
          </a:xfrm>
          <a:prstGeom prst="rect">
            <a:avLst/>
          </a:prstGeom>
          <a:noFill/>
        </p:spPr>
        <p:txBody>
          <a:bodyPr wrap="square" rtlCol="0">
            <a:spAutoFit/>
          </a:bodyPr>
          <a:lstStyle>
            <a:defPPr>
              <a:defRPr lang="en-US"/>
            </a:defPPr>
          </a:lstStyle>
          <a:p>
            <a:pPr marL="0" marR="0" lvl="0" indent="0" algn="l" defTabSz="1219102" rtl="0" eaLnBrk="1" fontAlgn="auto" latinLnBrk="0" hangingPunct="1">
              <a:lnSpc>
                <a:spcPct val="100000"/>
              </a:lnSpc>
              <a:spcBef>
                <a:spcPts val="0"/>
              </a:spcBef>
              <a:spcAft>
                <a:spcPts val="0"/>
              </a:spcAft>
              <a:buClrTx/>
              <a:buSzTx/>
              <a:buFontTx/>
              <a:buNone/>
              <a:tabLst/>
              <a:defRPr kumimoji="0" sz="2400" b="0" i="0" normalizeH="0" noProof="0">
                <a:solidFill>
                  <a:srgbClr val="000000"/>
                </a:solidFill>
                <a:uLnTx/>
                <a:uFillTx/>
                <a:latin typeface="+mn-lt"/>
                <a:ea typeface="+mn-ea"/>
                <a:cs typeface="+mn-cs"/>
              </a:defRPr>
            </a:pPr>
            <a:r>
              <a:rPr kumimoji="0" lang="en-US" sz="1667"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Case Study</a:t>
            </a:r>
          </a:p>
        </p:txBody>
      </p:sp>
      <p:sp>
        <p:nvSpPr>
          <p:cNvPr id="2" name="Title 1">
            <a:extLst>
              <a:ext uri="{FF2B5EF4-FFF2-40B4-BE49-F238E27FC236}">
                <a16:creationId xmlns:a16="http://schemas.microsoft.com/office/drawing/2014/main" id="{C0D12199-10BC-4DB5-9606-EC82FED1030E}"/>
              </a:ext>
            </a:extLst>
          </p:cNvPr>
          <p:cNvSpPr>
            <a:spLocks noGrp="1"/>
          </p:cNvSpPr>
          <p:nvPr>
            <p:ph type="title"/>
          </p:nvPr>
        </p:nvSpPr>
        <p:spPr>
          <a:xfrm>
            <a:off x="571575" y="533136"/>
            <a:ext cx="11050439" cy="785463"/>
          </a:xfrm>
        </p:spPr>
        <p:txBody>
          <a:bodyPr>
            <a:normAutofit fontScale="90000"/>
          </a:bodyPr>
          <a:lstStyle/>
          <a:p>
            <a:pPr lvl="0">
              <a:spcAft>
                <a:spcPct val="0"/>
              </a:spcAft>
              <a:defRPr kumimoji="0" sz="3333" b="1" i="0" u="none" strike="noStrike" cap="none" spc="0" normalizeH="0" baseline="0" noProof="0">
                <a:ln w="9525" cap="flat" cmpd="sng" algn="ctr">
                  <a:noFill/>
                  <a:prstDash val="solid"/>
                  <a:round/>
                  <a:headEnd type="none" w="med" len="med"/>
                  <a:tailEnd type="none" w="med" len="med"/>
                </a:ln>
                <a:solidFill>
                  <a:srgbClr val="6F2C91"/>
                </a:solidFill>
                <a:uLnTx/>
                <a:uFillTx/>
                <a:latin typeface="+mj-lt"/>
                <a:ea typeface="+mj-ea"/>
                <a:cs typeface="+mj-cs"/>
                <a:sym typeface="Wingdings" charset="2"/>
              </a:defRPr>
            </a:pPr>
            <a:r>
              <a:rPr lang="en-US" sz="3600" dirty="0">
                <a:ln w="9525" cap="flat" cmpd="sng" algn="ctr">
                  <a:noFill/>
                  <a:prstDash val="solid"/>
                  <a:round/>
                  <a:headEnd type="none" w="med" len="med"/>
                  <a:tailEnd type="none" w="med" len="med"/>
                </a:ln>
                <a:solidFill>
                  <a:srgbClr val="6F2C91"/>
                </a:solidFill>
                <a:sym typeface="Wingdings" charset="2"/>
              </a:rPr>
              <a:t>Electrical Engineering Configuration Control Transformation and Modernization </a:t>
            </a:r>
            <a:endParaRPr lang="en-US" sz="3600" dirty="0"/>
          </a:p>
        </p:txBody>
      </p:sp>
      <p:pic>
        <p:nvPicPr>
          <p:cNvPr id="6" name="Picture 5">
            <a:extLst>
              <a:ext uri="{FF2B5EF4-FFF2-40B4-BE49-F238E27FC236}">
                <a16:creationId xmlns:a16="http://schemas.microsoft.com/office/drawing/2014/main" id="{77C07D32-0BDA-4E30-9670-D140DC4DC1B8}"/>
              </a:ext>
            </a:extLst>
          </p:cNvPr>
          <p:cNvPicPr>
            <a:picLocks noChangeAspect="1"/>
          </p:cNvPicPr>
          <p:nvPr/>
        </p:nvPicPr>
        <p:blipFill>
          <a:blip r:embed="rId3"/>
          <a:stretch>
            <a:fillRect/>
          </a:stretch>
        </p:blipFill>
        <p:spPr>
          <a:xfrm>
            <a:off x="683774" y="1748251"/>
            <a:ext cx="3386854" cy="1222102"/>
          </a:xfrm>
          <a:prstGeom prst="rect">
            <a:avLst/>
          </a:prstGeom>
        </p:spPr>
      </p:pic>
      <p:sp>
        <p:nvSpPr>
          <p:cNvPr id="9" name="Rectangle 8">
            <a:extLst>
              <a:ext uri="{FF2B5EF4-FFF2-40B4-BE49-F238E27FC236}">
                <a16:creationId xmlns:a16="http://schemas.microsoft.com/office/drawing/2014/main" id="{949F976F-C15E-4DB4-BB9C-E00853E861E4}"/>
              </a:ext>
            </a:extLst>
          </p:cNvPr>
          <p:cNvSpPr/>
          <p:nvPr/>
        </p:nvSpPr>
        <p:spPr>
          <a:xfrm>
            <a:off x="629790" y="5133017"/>
            <a:ext cx="4095844" cy="1005403"/>
          </a:xfrm>
          <a:prstGeom prst="rect">
            <a:avLst/>
          </a:prstGeom>
        </p:spPr>
        <p:txBody>
          <a:bodyPr wrap="square">
            <a:spAutoFit/>
          </a:bodyPr>
          <a:lstStyle/>
          <a:p>
            <a:pPr marL="0" lvl="1"/>
            <a:r>
              <a:rPr lang="en-US" sz="1200" b="1" dirty="0">
                <a:solidFill>
                  <a:schemeClr val="accent3"/>
                </a:solidFill>
                <a:latin typeface="+mj-lt"/>
              </a:rPr>
              <a:t>Technologies</a:t>
            </a:r>
          </a:p>
          <a:p>
            <a:pPr marL="0" lvl="1">
              <a:spcBef>
                <a:spcPts val="200"/>
              </a:spcBef>
              <a:buClr>
                <a:srgbClr val="1F3C77"/>
              </a:buClr>
              <a:defRPr/>
            </a:pPr>
            <a:r>
              <a:rPr lang="pt-BR" sz="1100" dirty="0">
                <a:solidFill>
                  <a:prstClr val="black"/>
                </a:solidFill>
                <a:latin typeface="+mj-lt"/>
              </a:rPr>
              <a:t>Legacy: zOS, COBOL, JCL, OPC, IMS DB/DC, REXX, MQ Series, Assembler</a:t>
            </a:r>
          </a:p>
          <a:p>
            <a:pPr marL="0" lvl="1">
              <a:spcBef>
                <a:spcPts val="200"/>
              </a:spcBef>
              <a:buClr>
                <a:srgbClr val="1F3C77"/>
              </a:buClr>
              <a:defRPr/>
            </a:pPr>
            <a:r>
              <a:rPr lang="pt-BR" sz="1100" dirty="0">
                <a:solidFill>
                  <a:prstClr val="black"/>
                </a:solidFill>
                <a:latin typeface="+mj-lt"/>
              </a:rPr>
              <a:t>New: C/C++, Python, </a:t>
            </a:r>
            <a:r>
              <a:rPr lang="pt-BR" sz="1100" dirty="0" err="1">
                <a:solidFill>
                  <a:prstClr val="black"/>
                </a:solidFill>
                <a:latin typeface="+mj-lt"/>
              </a:rPr>
              <a:t>Red</a:t>
            </a:r>
            <a:r>
              <a:rPr lang="pt-BR" sz="1100" dirty="0">
                <a:solidFill>
                  <a:prstClr val="black"/>
                </a:solidFill>
                <a:latin typeface="+mj-lt"/>
              </a:rPr>
              <a:t> </a:t>
            </a:r>
            <a:r>
              <a:rPr lang="pt-BR" sz="1100" dirty="0" err="1">
                <a:solidFill>
                  <a:prstClr val="black"/>
                </a:solidFill>
                <a:latin typeface="+mj-lt"/>
              </a:rPr>
              <a:t>Hat</a:t>
            </a:r>
            <a:r>
              <a:rPr lang="pt-BR" sz="1100" dirty="0">
                <a:solidFill>
                  <a:prstClr val="black"/>
                </a:solidFill>
                <a:latin typeface="+mj-lt"/>
              </a:rPr>
              <a:t> Enterprise Linux, </a:t>
            </a:r>
            <a:r>
              <a:rPr lang="en-US" sz="1100" dirty="0">
                <a:solidFill>
                  <a:prstClr val="black"/>
                </a:solidFill>
                <a:latin typeface="+mj-lt"/>
              </a:rPr>
              <a:t>Linux colocated </a:t>
            </a:r>
            <a:r>
              <a:rPr lang="pt-BR" sz="1100" dirty="0">
                <a:solidFill>
                  <a:prstClr val="black"/>
                </a:solidFill>
                <a:latin typeface="+mj-lt"/>
              </a:rPr>
              <a:t>SQL server, </a:t>
            </a:r>
            <a:r>
              <a:rPr lang="pt-BR" sz="1100" dirty="0" err="1">
                <a:solidFill>
                  <a:prstClr val="black"/>
                </a:solidFill>
                <a:latin typeface="+mj-lt"/>
              </a:rPr>
              <a:t>Autosys</a:t>
            </a:r>
            <a:endParaRPr lang="pt-BR" sz="1100" dirty="0">
              <a:solidFill>
                <a:prstClr val="black"/>
              </a:solidFill>
              <a:latin typeface="+mj-lt"/>
            </a:endParaRPr>
          </a:p>
        </p:txBody>
      </p:sp>
      <p:cxnSp>
        <p:nvCxnSpPr>
          <p:cNvPr id="8" name="Łącznik prosty 7">
            <a:extLst>
              <a:ext uri="{FF2B5EF4-FFF2-40B4-BE49-F238E27FC236}">
                <a16:creationId xmlns:a16="http://schemas.microsoft.com/office/drawing/2014/main" id="{D03340BF-29E8-4105-BDF4-473636F52F18}"/>
              </a:ext>
            </a:extLst>
          </p:cNvPr>
          <p:cNvCxnSpPr>
            <a:cxnSpLocks/>
          </p:cNvCxnSpPr>
          <p:nvPr/>
        </p:nvCxnSpPr>
        <p:spPr>
          <a:xfrm flipV="1">
            <a:off x="683774" y="5101243"/>
            <a:ext cx="3707251" cy="17772"/>
          </a:xfrm>
          <a:prstGeom prst="line">
            <a:avLst/>
          </a:prstGeom>
          <a:ln w="6350" cap="sq">
            <a:solidFill>
              <a:schemeClr val="tx1"/>
            </a:solidFill>
          </a:ln>
        </p:spPr>
        <p:style>
          <a:lnRef idx="1">
            <a:schemeClr val="accent1"/>
          </a:lnRef>
          <a:fillRef idx="0">
            <a:schemeClr val="accent1"/>
          </a:fillRef>
          <a:effectRef idx="0">
            <a:schemeClr val="accent1"/>
          </a:effectRef>
          <a:fontRef idx="minor">
            <a:schemeClr val="lt1"/>
          </a:fontRef>
        </p:style>
      </p:cxnSp>
    </p:spTree>
    <p:extLst>
      <p:ext uri="{BB962C8B-B14F-4D97-AF65-F5344CB8AC3E}">
        <p14:creationId xmlns:p14="http://schemas.microsoft.com/office/powerpoint/2010/main" val="158306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C40F6-FDAC-4159-A5B5-14459D3C2E53}"/>
              </a:ext>
            </a:extLst>
          </p:cNvPr>
          <p:cNvSpPr>
            <a:spLocks noGrp="1"/>
          </p:cNvSpPr>
          <p:nvPr>
            <p:ph type="title"/>
          </p:nvPr>
        </p:nvSpPr>
        <p:spPr/>
        <p:txBody>
          <a:bodyPr/>
          <a:lstStyle/>
          <a:p>
            <a:r>
              <a:rPr lang="en-US" b="1">
                <a:latin typeface="+mn-lt"/>
              </a:rPr>
              <a:t>DXC </a:t>
            </a:r>
            <a:r>
              <a:rPr lang="en-US"/>
              <a:t>Modernization Strengths</a:t>
            </a:r>
          </a:p>
        </p:txBody>
      </p:sp>
      <p:sp>
        <p:nvSpPr>
          <p:cNvPr id="20" name="Rectangle 19">
            <a:extLst>
              <a:ext uri="{FF2B5EF4-FFF2-40B4-BE49-F238E27FC236}">
                <a16:creationId xmlns:a16="http://schemas.microsoft.com/office/drawing/2014/main" id="{71C01252-75F4-441E-A06A-C277678CBDDC}"/>
              </a:ext>
            </a:extLst>
          </p:cNvPr>
          <p:cNvSpPr/>
          <p:nvPr/>
        </p:nvSpPr>
        <p:spPr>
          <a:xfrm>
            <a:off x="5168927" y="1928460"/>
            <a:ext cx="2944437" cy="3550652"/>
          </a:xfrm>
          <a:prstGeom prst="rect">
            <a:avLst/>
          </a:prstGeom>
        </p:spPr>
        <p:txBody>
          <a:bodyPr wrap="square">
            <a:spAutoFit/>
          </a:bodyPr>
          <a:lstStyle/>
          <a:p>
            <a:pPr>
              <a:lnSpc>
                <a:spcPct val="130000"/>
              </a:lnSpc>
              <a:spcBef>
                <a:spcPts val="300"/>
              </a:spcBef>
              <a:spcAft>
                <a:spcPts val="300"/>
              </a:spcAft>
            </a:pPr>
            <a:r>
              <a:rPr lang="en-US" sz="1600" b="1">
                <a:solidFill>
                  <a:schemeClr val="accent1"/>
                </a:solidFill>
              </a:rPr>
              <a:t>Industry Experience</a:t>
            </a:r>
            <a:br>
              <a:rPr lang="pl-PL" sz="1400" b="1"/>
            </a:br>
            <a:r>
              <a:rPr lang="en-US" sz="1400"/>
              <a:t>DXC brings domain knowledge from decades of supporting enterprise customers across multiple industries. DXC works with all the cloud providers and has deep expertise in all forms of public cloud. DXC blends industry IP with deep skills and experience in next-gen technologies (AI, IoT, public cloud) to help clients maximize their use of platforms and mitigate the migration risk.</a:t>
            </a:r>
          </a:p>
        </p:txBody>
      </p:sp>
      <p:sp>
        <p:nvSpPr>
          <p:cNvPr id="21" name="Rectangle 20">
            <a:extLst>
              <a:ext uri="{FF2B5EF4-FFF2-40B4-BE49-F238E27FC236}">
                <a16:creationId xmlns:a16="http://schemas.microsoft.com/office/drawing/2014/main" id="{5EA6D807-4A51-46FC-8558-6D33D6E34EFC}"/>
              </a:ext>
            </a:extLst>
          </p:cNvPr>
          <p:cNvSpPr/>
          <p:nvPr/>
        </p:nvSpPr>
        <p:spPr>
          <a:xfrm>
            <a:off x="9077540" y="1928460"/>
            <a:ext cx="2779295" cy="2710422"/>
          </a:xfrm>
          <a:prstGeom prst="rect">
            <a:avLst/>
          </a:prstGeom>
        </p:spPr>
        <p:txBody>
          <a:bodyPr wrap="square">
            <a:spAutoFit/>
          </a:bodyPr>
          <a:lstStyle/>
          <a:p>
            <a:pPr>
              <a:lnSpc>
                <a:spcPct val="130000"/>
              </a:lnSpc>
              <a:spcBef>
                <a:spcPts val="300"/>
              </a:spcBef>
              <a:spcAft>
                <a:spcPts val="300"/>
              </a:spcAft>
            </a:pPr>
            <a:r>
              <a:rPr lang="en-US" sz="1600" b="1">
                <a:solidFill>
                  <a:schemeClr val="accent1"/>
                </a:solidFill>
              </a:rPr>
              <a:t>Scale</a:t>
            </a:r>
            <a:br>
              <a:rPr lang="pl-PL" sz="1400" b="1"/>
            </a:br>
            <a:r>
              <a:rPr lang="en-US" sz="1400"/>
              <a:t>DXC has a global footprint and can scale rapidly. DXC operates, supports and delivers in regions where the client operates. We can assess and plan migrations in the context of complex enterprise-application landscapes at scale, regardless of industry or region.</a:t>
            </a:r>
          </a:p>
        </p:txBody>
      </p:sp>
      <p:sp>
        <p:nvSpPr>
          <p:cNvPr id="22" name="Rectangle 21">
            <a:extLst>
              <a:ext uri="{FF2B5EF4-FFF2-40B4-BE49-F238E27FC236}">
                <a16:creationId xmlns:a16="http://schemas.microsoft.com/office/drawing/2014/main" id="{193B4D76-8522-4C84-A997-5DFFA81B4670}"/>
              </a:ext>
            </a:extLst>
          </p:cNvPr>
          <p:cNvSpPr/>
          <p:nvPr/>
        </p:nvSpPr>
        <p:spPr>
          <a:xfrm>
            <a:off x="1260211" y="1928460"/>
            <a:ext cx="2779295" cy="2350323"/>
          </a:xfrm>
          <a:prstGeom prst="rect">
            <a:avLst/>
          </a:prstGeom>
        </p:spPr>
        <p:txBody>
          <a:bodyPr wrap="square">
            <a:spAutoFit/>
          </a:bodyPr>
          <a:lstStyle/>
          <a:p>
            <a:pPr>
              <a:lnSpc>
                <a:spcPct val="130000"/>
              </a:lnSpc>
              <a:spcBef>
                <a:spcPts val="300"/>
              </a:spcBef>
              <a:spcAft>
                <a:spcPts val="300"/>
              </a:spcAft>
            </a:pPr>
            <a:r>
              <a:rPr lang="en-US" sz="1600" b="1">
                <a:solidFill>
                  <a:schemeClr val="accent1"/>
                </a:solidFill>
              </a:rPr>
              <a:t>Transformation Capabilities</a:t>
            </a:r>
            <a:br>
              <a:rPr lang="pl-PL" sz="1400" b="1"/>
            </a:br>
            <a:r>
              <a:rPr lang="en-US" sz="1400"/>
              <a:t>DXC provides technical solutions and management capabilities – financial management, governance, availability management, security management, compute, storage and network management – for any region or industry, at scale.</a:t>
            </a:r>
          </a:p>
        </p:txBody>
      </p:sp>
      <p:grpSp>
        <p:nvGrpSpPr>
          <p:cNvPr id="52" name="Grupa 194">
            <a:extLst>
              <a:ext uri="{FF2B5EF4-FFF2-40B4-BE49-F238E27FC236}">
                <a16:creationId xmlns:a16="http://schemas.microsoft.com/office/drawing/2014/main" id="{0C661D25-E11E-455A-AB94-5BE6F9E818D4}"/>
              </a:ext>
            </a:extLst>
          </p:cNvPr>
          <p:cNvGrpSpPr/>
          <p:nvPr/>
        </p:nvGrpSpPr>
        <p:grpSpPr>
          <a:xfrm>
            <a:off x="4526881" y="1928460"/>
            <a:ext cx="555973" cy="557342"/>
            <a:chOff x="3527426" y="4865688"/>
            <a:chExt cx="644525" cy="646112"/>
          </a:xfrm>
        </p:grpSpPr>
        <p:sp>
          <p:nvSpPr>
            <p:cNvPr id="53" name="Oval 179">
              <a:extLst>
                <a:ext uri="{FF2B5EF4-FFF2-40B4-BE49-F238E27FC236}">
                  <a16:creationId xmlns:a16="http://schemas.microsoft.com/office/drawing/2014/main" id="{BE7AB757-59F8-4C51-8044-29E864B00F4E}"/>
                </a:ext>
              </a:extLst>
            </p:cNvPr>
            <p:cNvSpPr>
              <a:spLocks noChangeArrowheads="1"/>
            </p:cNvSpPr>
            <p:nvPr/>
          </p:nvSpPr>
          <p:spPr bwMode="auto">
            <a:xfrm>
              <a:off x="3779838" y="5114925"/>
              <a:ext cx="139700" cy="147638"/>
            </a:xfrm>
            <a:prstGeom prst="ellipse">
              <a:avLst/>
            </a:prstGeom>
            <a:noFill/>
            <a:ln w="1270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54" name="Freeform 180">
              <a:extLst>
                <a:ext uri="{FF2B5EF4-FFF2-40B4-BE49-F238E27FC236}">
                  <a16:creationId xmlns:a16="http://schemas.microsoft.com/office/drawing/2014/main" id="{F8783C6A-91B4-41AF-A01F-1D6BEDC930D2}"/>
                </a:ext>
              </a:extLst>
            </p:cNvPr>
            <p:cNvSpPr>
              <a:spLocks/>
            </p:cNvSpPr>
            <p:nvPr/>
          </p:nvSpPr>
          <p:spPr bwMode="auto">
            <a:xfrm>
              <a:off x="3568701" y="5041900"/>
              <a:ext cx="603250" cy="469900"/>
            </a:xfrm>
            <a:custGeom>
              <a:avLst/>
              <a:gdLst>
                <a:gd name="T0" fmla="*/ 48 w 172"/>
                <a:gd name="T1" fmla="*/ 0 h 128"/>
                <a:gd name="T2" fmla="*/ 38 w 172"/>
                <a:gd name="T3" fmla="*/ 10 h 128"/>
                <a:gd name="T4" fmla="*/ 26 w 172"/>
                <a:gd name="T5" fmla="*/ 6 h 128"/>
                <a:gd name="T6" fmla="*/ 18 w 172"/>
                <a:gd name="T7" fmla="*/ 25 h 128"/>
                <a:gd name="T8" fmla="*/ 30 w 172"/>
                <a:gd name="T9" fmla="*/ 31 h 128"/>
                <a:gd name="T10" fmla="*/ 30 w 172"/>
                <a:gd name="T11" fmla="*/ 47 h 128"/>
                <a:gd name="T12" fmla="*/ 18 w 172"/>
                <a:gd name="T13" fmla="*/ 53 h 128"/>
                <a:gd name="T14" fmla="*/ 26 w 172"/>
                <a:gd name="T15" fmla="*/ 72 h 128"/>
                <a:gd name="T16" fmla="*/ 38 w 172"/>
                <a:gd name="T17" fmla="*/ 69 h 128"/>
                <a:gd name="T18" fmla="*/ 50 w 172"/>
                <a:gd name="T19" fmla="*/ 80 h 128"/>
                <a:gd name="T20" fmla="*/ 46 w 172"/>
                <a:gd name="T21" fmla="*/ 92 h 128"/>
                <a:gd name="T22" fmla="*/ 65 w 172"/>
                <a:gd name="T23" fmla="*/ 100 h 128"/>
                <a:gd name="T24" fmla="*/ 71 w 172"/>
                <a:gd name="T25" fmla="*/ 89 h 128"/>
                <a:gd name="T26" fmla="*/ 104 w 172"/>
                <a:gd name="T27" fmla="*/ 92 h 128"/>
                <a:gd name="T28" fmla="*/ 144 w 172"/>
                <a:gd name="T29" fmla="*/ 92 h 128"/>
                <a:gd name="T30" fmla="*/ 144 w 172"/>
                <a:gd name="T31" fmla="*/ 84 h 128"/>
                <a:gd name="T32" fmla="*/ 172 w 172"/>
                <a:gd name="T33" fmla="*/ 104 h 128"/>
                <a:gd name="T34" fmla="*/ 144 w 172"/>
                <a:gd name="T35" fmla="*/ 128 h 128"/>
                <a:gd name="T36" fmla="*/ 144 w 172"/>
                <a:gd name="T37" fmla="*/ 120 h 128"/>
                <a:gd name="T38" fmla="*/ 76 w 172"/>
                <a:gd name="T39" fmla="*/ 120 h 128"/>
                <a:gd name="T40" fmla="*/ 0 w 172"/>
                <a:gd name="T41" fmla="*/ 44 h 128"/>
                <a:gd name="T42" fmla="*/ 1 w 172"/>
                <a:gd name="T43"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28">
                  <a:moveTo>
                    <a:pt x="48" y="0"/>
                  </a:moveTo>
                  <a:cubicBezTo>
                    <a:pt x="44" y="3"/>
                    <a:pt x="41" y="6"/>
                    <a:pt x="38" y="10"/>
                  </a:cubicBezTo>
                  <a:cubicBezTo>
                    <a:pt x="26" y="6"/>
                    <a:pt x="26" y="6"/>
                    <a:pt x="26" y="6"/>
                  </a:cubicBezTo>
                  <a:cubicBezTo>
                    <a:pt x="18" y="25"/>
                    <a:pt x="18" y="25"/>
                    <a:pt x="18" y="25"/>
                  </a:cubicBezTo>
                  <a:cubicBezTo>
                    <a:pt x="30" y="31"/>
                    <a:pt x="30" y="31"/>
                    <a:pt x="30" y="31"/>
                  </a:cubicBezTo>
                  <a:cubicBezTo>
                    <a:pt x="29" y="36"/>
                    <a:pt x="29" y="42"/>
                    <a:pt x="30" y="47"/>
                  </a:cubicBezTo>
                  <a:cubicBezTo>
                    <a:pt x="18" y="53"/>
                    <a:pt x="18" y="53"/>
                    <a:pt x="18" y="53"/>
                  </a:cubicBezTo>
                  <a:cubicBezTo>
                    <a:pt x="26" y="72"/>
                    <a:pt x="26" y="72"/>
                    <a:pt x="26" y="72"/>
                  </a:cubicBezTo>
                  <a:cubicBezTo>
                    <a:pt x="38" y="69"/>
                    <a:pt x="38" y="69"/>
                    <a:pt x="38" y="69"/>
                  </a:cubicBezTo>
                  <a:cubicBezTo>
                    <a:pt x="42" y="73"/>
                    <a:pt x="46" y="77"/>
                    <a:pt x="50" y="80"/>
                  </a:cubicBezTo>
                  <a:cubicBezTo>
                    <a:pt x="46" y="92"/>
                    <a:pt x="46" y="92"/>
                    <a:pt x="46" y="92"/>
                  </a:cubicBezTo>
                  <a:cubicBezTo>
                    <a:pt x="65" y="100"/>
                    <a:pt x="65" y="100"/>
                    <a:pt x="65" y="100"/>
                  </a:cubicBezTo>
                  <a:cubicBezTo>
                    <a:pt x="71" y="89"/>
                    <a:pt x="71" y="89"/>
                    <a:pt x="71" y="89"/>
                  </a:cubicBezTo>
                  <a:cubicBezTo>
                    <a:pt x="78" y="92"/>
                    <a:pt x="97" y="92"/>
                    <a:pt x="104" y="92"/>
                  </a:cubicBezTo>
                  <a:cubicBezTo>
                    <a:pt x="144" y="92"/>
                    <a:pt x="144" y="92"/>
                    <a:pt x="144" y="92"/>
                  </a:cubicBezTo>
                  <a:cubicBezTo>
                    <a:pt x="144" y="84"/>
                    <a:pt x="144" y="84"/>
                    <a:pt x="144" y="84"/>
                  </a:cubicBezTo>
                  <a:cubicBezTo>
                    <a:pt x="172" y="104"/>
                    <a:pt x="172" y="104"/>
                    <a:pt x="172" y="104"/>
                  </a:cubicBezTo>
                  <a:cubicBezTo>
                    <a:pt x="144" y="128"/>
                    <a:pt x="144" y="128"/>
                    <a:pt x="144" y="128"/>
                  </a:cubicBezTo>
                  <a:cubicBezTo>
                    <a:pt x="144" y="120"/>
                    <a:pt x="144" y="120"/>
                    <a:pt x="144" y="120"/>
                  </a:cubicBezTo>
                  <a:cubicBezTo>
                    <a:pt x="76" y="120"/>
                    <a:pt x="76" y="120"/>
                    <a:pt x="76" y="120"/>
                  </a:cubicBezTo>
                  <a:cubicBezTo>
                    <a:pt x="34" y="120"/>
                    <a:pt x="0" y="86"/>
                    <a:pt x="0" y="44"/>
                  </a:cubicBezTo>
                  <a:cubicBezTo>
                    <a:pt x="0" y="40"/>
                    <a:pt x="0" y="36"/>
                    <a:pt x="1" y="32"/>
                  </a:cubicBezTo>
                </a:path>
              </a:pathLst>
            </a:custGeom>
            <a:noFill/>
            <a:ln w="1270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55" name="Freeform 181">
              <a:extLst>
                <a:ext uri="{FF2B5EF4-FFF2-40B4-BE49-F238E27FC236}">
                  <a16:creationId xmlns:a16="http://schemas.microsoft.com/office/drawing/2014/main" id="{4218DADB-33CA-4717-9001-695EA53A99B4}"/>
                </a:ext>
              </a:extLst>
            </p:cNvPr>
            <p:cNvSpPr>
              <a:spLocks/>
            </p:cNvSpPr>
            <p:nvPr/>
          </p:nvSpPr>
          <p:spPr bwMode="auto">
            <a:xfrm>
              <a:off x="3527426" y="4865688"/>
              <a:ext cx="603250" cy="469900"/>
            </a:xfrm>
            <a:custGeom>
              <a:avLst/>
              <a:gdLst>
                <a:gd name="T0" fmla="*/ 124 w 172"/>
                <a:gd name="T1" fmla="*/ 128 h 128"/>
                <a:gd name="T2" fmla="*/ 134 w 172"/>
                <a:gd name="T3" fmla="*/ 118 h 128"/>
                <a:gd name="T4" fmla="*/ 146 w 172"/>
                <a:gd name="T5" fmla="*/ 122 h 128"/>
                <a:gd name="T6" fmla="*/ 154 w 172"/>
                <a:gd name="T7" fmla="*/ 103 h 128"/>
                <a:gd name="T8" fmla="*/ 142 w 172"/>
                <a:gd name="T9" fmla="*/ 97 h 128"/>
                <a:gd name="T10" fmla="*/ 142 w 172"/>
                <a:gd name="T11" fmla="*/ 81 h 128"/>
                <a:gd name="T12" fmla="*/ 154 w 172"/>
                <a:gd name="T13" fmla="*/ 75 h 128"/>
                <a:gd name="T14" fmla="*/ 146 w 172"/>
                <a:gd name="T15" fmla="*/ 56 h 128"/>
                <a:gd name="T16" fmla="*/ 134 w 172"/>
                <a:gd name="T17" fmla="*/ 59 h 128"/>
                <a:gd name="T18" fmla="*/ 122 w 172"/>
                <a:gd name="T19" fmla="*/ 48 h 128"/>
                <a:gd name="T20" fmla="*/ 126 w 172"/>
                <a:gd name="T21" fmla="*/ 36 h 128"/>
                <a:gd name="T22" fmla="*/ 107 w 172"/>
                <a:gd name="T23" fmla="*/ 28 h 128"/>
                <a:gd name="T24" fmla="*/ 101 w 172"/>
                <a:gd name="T25" fmla="*/ 39 h 128"/>
                <a:gd name="T26" fmla="*/ 68 w 172"/>
                <a:gd name="T27" fmla="*/ 36 h 128"/>
                <a:gd name="T28" fmla="*/ 28 w 172"/>
                <a:gd name="T29" fmla="*/ 36 h 128"/>
                <a:gd name="T30" fmla="*/ 28 w 172"/>
                <a:gd name="T31" fmla="*/ 44 h 128"/>
                <a:gd name="T32" fmla="*/ 0 w 172"/>
                <a:gd name="T33" fmla="*/ 24 h 128"/>
                <a:gd name="T34" fmla="*/ 28 w 172"/>
                <a:gd name="T35" fmla="*/ 0 h 128"/>
                <a:gd name="T36" fmla="*/ 28 w 172"/>
                <a:gd name="T37" fmla="*/ 8 h 128"/>
                <a:gd name="T38" fmla="*/ 96 w 172"/>
                <a:gd name="T39" fmla="*/ 8 h 128"/>
                <a:gd name="T40" fmla="*/ 172 w 172"/>
                <a:gd name="T41" fmla="*/ 84 h 128"/>
                <a:gd name="T42" fmla="*/ 170 w 172"/>
                <a:gd name="T43" fmla="*/ 10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28">
                  <a:moveTo>
                    <a:pt x="124" y="128"/>
                  </a:moveTo>
                  <a:cubicBezTo>
                    <a:pt x="128" y="125"/>
                    <a:pt x="131" y="122"/>
                    <a:pt x="134" y="118"/>
                  </a:cubicBezTo>
                  <a:cubicBezTo>
                    <a:pt x="146" y="122"/>
                    <a:pt x="146" y="122"/>
                    <a:pt x="146" y="122"/>
                  </a:cubicBezTo>
                  <a:cubicBezTo>
                    <a:pt x="154" y="103"/>
                    <a:pt x="154" y="103"/>
                    <a:pt x="154" y="103"/>
                  </a:cubicBezTo>
                  <a:cubicBezTo>
                    <a:pt x="142" y="97"/>
                    <a:pt x="142" y="97"/>
                    <a:pt x="142" y="97"/>
                  </a:cubicBezTo>
                  <a:cubicBezTo>
                    <a:pt x="143" y="92"/>
                    <a:pt x="143" y="86"/>
                    <a:pt x="142" y="81"/>
                  </a:cubicBezTo>
                  <a:cubicBezTo>
                    <a:pt x="154" y="75"/>
                    <a:pt x="154" y="75"/>
                    <a:pt x="154" y="75"/>
                  </a:cubicBezTo>
                  <a:cubicBezTo>
                    <a:pt x="146" y="56"/>
                    <a:pt x="146" y="56"/>
                    <a:pt x="146" y="56"/>
                  </a:cubicBezTo>
                  <a:cubicBezTo>
                    <a:pt x="134" y="59"/>
                    <a:pt x="134" y="59"/>
                    <a:pt x="134" y="59"/>
                  </a:cubicBezTo>
                  <a:cubicBezTo>
                    <a:pt x="130" y="55"/>
                    <a:pt x="126" y="51"/>
                    <a:pt x="122" y="48"/>
                  </a:cubicBezTo>
                  <a:cubicBezTo>
                    <a:pt x="126" y="36"/>
                    <a:pt x="126" y="36"/>
                    <a:pt x="126" y="36"/>
                  </a:cubicBezTo>
                  <a:cubicBezTo>
                    <a:pt x="107" y="28"/>
                    <a:pt x="107" y="28"/>
                    <a:pt x="107" y="28"/>
                  </a:cubicBezTo>
                  <a:cubicBezTo>
                    <a:pt x="101" y="39"/>
                    <a:pt x="101" y="39"/>
                    <a:pt x="101" y="39"/>
                  </a:cubicBezTo>
                  <a:cubicBezTo>
                    <a:pt x="94" y="36"/>
                    <a:pt x="75" y="36"/>
                    <a:pt x="68" y="36"/>
                  </a:cubicBezTo>
                  <a:cubicBezTo>
                    <a:pt x="28" y="36"/>
                    <a:pt x="28" y="36"/>
                    <a:pt x="28" y="36"/>
                  </a:cubicBezTo>
                  <a:cubicBezTo>
                    <a:pt x="28" y="44"/>
                    <a:pt x="28" y="44"/>
                    <a:pt x="28" y="44"/>
                  </a:cubicBezTo>
                  <a:cubicBezTo>
                    <a:pt x="0" y="24"/>
                    <a:pt x="0" y="24"/>
                    <a:pt x="0" y="24"/>
                  </a:cubicBezTo>
                  <a:cubicBezTo>
                    <a:pt x="28" y="0"/>
                    <a:pt x="28" y="0"/>
                    <a:pt x="28" y="0"/>
                  </a:cubicBezTo>
                  <a:cubicBezTo>
                    <a:pt x="28" y="8"/>
                    <a:pt x="28" y="8"/>
                    <a:pt x="28" y="8"/>
                  </a:cubicBezTo>
                  <a:cubicBezTo>
                    <a:pt x="96" y="8"/>
                    <a:pt x="96" y="8"/>
                    <a:pt x="96" y="8"/>
                  </a:cubicBezTo>
                  <a:cubicBezTo>
                    <a:pt x="138" y="8"/>
                    <a:pt x="172" y="42"/>
                    <a:pt x="172" y="84"/>
                  </a:cubicBezTo>
                  <a:cubicBezTo>
                    <a:pt x="172" y="89"/>
                    <a:pt x="171" y="95"/>
                    <a:pt x="170" y="100"/>
                  </a:cubicBezTo>
                </a:path>
              </a:pathLst>
            </a:custGeom>
            <a:noFill/>
            <a:ln w="1270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grpSp>
      <p:grpSp>
        <p:nvGrpSpPr>
          <p:cNvPr id="56" name="Grupa 248">
            <a:extLst>
              <a:ext uri="{FF2B5EF4-FFF2-40B4-BE49-F238E27FC236}">
                <a16:creationId xmlns:a16="http://schemas.microsoft.com/office/drawing/2014/main" id="{7EF8550A-3024-4B81-9699-2BAFEE509503}"/>
              </a:ext>
            </a:extLst>
          </p:cNvPr>
          <p:cNvGrpSpPr/>
          <p:nvPr/>
        </p:nvGrpSpPr>
        <p:grpSpPr>
          <a:xfrm>
            <a:off x="8443997" y="1928460"/>
            <a:ext cx="603137" cy="630143"/>
            <a:chOff x="3530601" y="2514601"/>
            <a:chExt cx="638176" cy="666751"/>
          </a:xfrm>
        </p:grpSpPr>
        <p:sp>
          <p:nvSpPr>
            <p:cNvPr id="57" name="Oval 114">
              <a:extLst>
                <a:ext uri="{FF2B5EF4-FFF2-40B4-BE49-F238E27FC236}">
                  <a16:creationId xmlns:a16="http://schemas.microsoft.com/office/drawing/2014/main" id="{D9E2E9B0-E7B8-43DA-8CA0-C54340DC4248}"/>
                </a:ext>
              </a:extLst>
            </p:cNvPr>
            <p:cNvSpPr>
              <a:spLocks noChangeArrowheads="1"/>
            </p:cNvSpPr>
            <p:nvPr/>
          </p:nvSpPr>
          <p:spPr bwMode="auto">
            <a:xfrm>
              <a:off x="3667126" y="2657476"/>
              <a:ext cx="365125" cy="381000"/>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58" name="Oval 115">
              <a:extLst>
                <a:ext uri="{FF2B5EF4-FFF2-40B4-BE49-F238E27FC236}">
                  <a16:creationId xmlns:a16="http://schemas.microsoft.com/office/drawing/2014/main" id="{7C157B52-9DBE-45BC-B6F2-CEEB12188A2B}"/>
                </a:ext>
              </a:extLst>
            </p:cNvPr>
            <p:cNvSpPr>
              <a:spLocks noChangeArrowheads="1"/>
            </p:cNvSpPr>
            <p:nvPr/>
          </p:nvSpPr>
          <p:spPr bwMode="auto">
            <a:xfrm>
              <a:off x="3751264" y="2657476"/>
              <a:ext cx="196850" cy="381000"/>
            </a:xfrm>
            <a:prstGeom prst="ellips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59" name="Line 116">
              <a:extLst>
                <a:ext uri="{FF2B5EF4-FFF2-40B4-BE49-F238E27FC236}">
                  <a16:creationId xmlns:a16="http://schemas.microsoft.com/office/drawing/2014/main" id="{2C80F58A-13F9-4EF2-A40B-76C5F20D66AE}"/>
                </a:ext>
              </a:extLst>
            </p:cNvPr>
            <p:cNvSpPr>
              <a:spLocks noChangeShapeType="1"/>
            </p:cNvSpPr>
            <p:nvPr/>
          </p:nvSpPr>
          <p:spPr bwMode="auto">
            <a:xfrm>
              <a:off x="3849689" y="2657476"/>
              <a:ext cx="0" cy="38100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a:p>
          </p:txBody>
        </p:sp>
        <p:sp>
          <p:nvSpPr>
            <p:cNvPr id="60" name="Line 117">
              <a:extLst>
                <a:ext uri="{FF2B5EF4-FFF2-40B4-BE49-F238E27FC236}">
                  <a16:creationId xmlns:a16="http://schemas.microsoft.com/office/drawing/2014/main" id="{CD849EDC-A13D-4F46-8D5B-A8AF025A42B2}"/>
                </a:ext>
              </a:extLst>
            </p:cNvPr>
            <p:cNvSpPr>
              <a:spLocks noChangeShapeType="1"/>
            </p:cNvSpPr>
            <p:nvPr/>
          </p:nvSpPr>
          <p:spPr bwMode="auto">
            <a:xfrm flipH="1">
              <a:off x="3681414" y="2906714"/>
              <a:ext cx="33655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a:p>
          </p:txBody>
        </p:sp>
        <p:sp>
          <p:nvSpPr>
            <p:cNvPr id="61" name="Line 118">
              <a:extLst>
                <a:ext uri="{FF2B5EF4-FFF2-40B4-BE49-F238E27FC236}">
                  <a16:creationId xmlns:a16="http://schemas.microsoft.com/office/drawing/2014/main" id="{6281B04E-729D-49B1-B8E8-358A5C11A886}"/>
                </a:ext>
              </a:extLst>
            </p:cNvPr>
            <p:cNvSpPr>
              <a:spLocks noChangeShapeType="1"/>
            </p:cNvSpPr>
            <p:nvPr/>
          </p:nvSpPr>
          <p:spPr bwMode="auto">
            <a:xfrm flipH="1">
              <a:off x="3681414" y="2774951"/>
              <a:ext cx="33655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a:p>
          </p:txBody>
        </p:sp>
        <p:sp>
          <p:nvSpPr>
            <p:cNvPr id="62" name="Freeform 119">
              <a:extLst>
                <a:ext uri="{FF2B5EF4-FFF2-40B4-BE49-F238E27FC236}">
                  <a16:creationId xmlns:a16="http://schemas.microsoft.com/office/drawing/2014/main" id="{54789D9F-45A7-4898-B137-C57CC65D9934}"/>
                </a:ext>
              </a:extLst>
            </p:cNvPr>
            <p:cNvSpPr>
              <a:spLocks/>
            </p:cNvSpPr>
            <p:nvPr/>
          </p:nvSpPr>
          <p:spPr bwMode="auto">
            <a:xfrm>
              <a:off x="4017964" y="3024189"/>
              <a:ext cx="84138" cy="87313"/>
            </a:xfrm>
            <a:custGeom>
              <a:avLst/>
              <a:gdLst>
                <a:gd name="T0" fmla="*/ 0 w 53"/>
                <a:gd name="T1" fmla="*/ 0 h 55"/>
                <a:gd name="T2" fmla="*/ 53 w 53"/>
                <a:gd name="T3" fmla="*/ 0 h 55"/>
                <a:gd name="T4" fmla="*/ 53 w 53"/>
                <a:gd name="T5" fmla="*/ 55 h 55"/>
              </a:gdLst>
              <a:ahLst/>
              <a:cxnLst>
                <a:cxn ang="0">
                  <a:pos x="T0" y="T1"/>
                </a:cxn>
                <a:cxn ang="0">
                  <a:pos x="T2" y="T3"/>
                </a:cxn>
                <a:cxn ang="0">
                  <a:pos x="T4" y="T5"/>
                </a:cxn>
              </a:cxnLst>
              <a:rect l="0" t="0" r="r" b="b"/>
              <a:pathLst>
                <a:path w="53" h="55">
                  <a:moveTo>
                    <a:pt x="0" y="0"/>
                  </a:moveTo>
                  <a:lnTo>
                    <a:pt x="53" y="0"/>
                  </a:lnTo>
                  <a:lnTo>
                    <a:pt x="53" y="55"/>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63" name="Freeform 120">
              <a:extLst>
                <a:ext uri="{FF2B5EF4-FFF2-40B4-BE49-F238E27FC236}">
                  <a16:creationId xmlns:a16="http://schemas.microsoft.com/office/drawing/2014/main" id="{E1EC2161-7C4C-493F-95F8-5E6A98887D7B}"/>
                </a:ext>
              </a:extLst>
            </p:cNvPr>
            <p:cNvSpPr>
              <a:spLocks/>
            </p:cNvSpPr>
            <p:nvPr/>
          </p:nvSpPr>
          <p:spPr bwMode="auto">
            <a:xfrm>
              <a:off x="4017964" y="2584451"/>
              <a:ext cx="84138" cy="87313"/>
            </a:xfrm>
            <a:custGeom>
              <a:avLst/>
              <a:gdLst>
                <a:gd name="T0" fmla="*/ 53 w 53"/>
                <a:gd name="T1" fmla="*/ 0 h 55"/>
                <a:gd name="T2" fmla="*/ 0 w 53"/>
                <a:gd name="T3" fmla="*/ 0 h 55"/>
                <a:gd name="T4" fmla="*/ 0 w 53"/>
                <a:gd name="T5" fmla="*/ 55 h 55"/>
              </a:gdLst>
              <a:ahLst/>
              <a:cxnLst>
                <a:cxn ang="0">
                  <a:pos x="T0" y="T1"/>
                </a:cxn>
                <a:cxn ang="0">
                  <a:pos x="T2" y="T3"/>
                </a:cxn>
                <a:cxn ang="0">
                  <a:pos x="T4" y="T5"/>
                </a:cxn>
              </a:cxnLst>
              <a:rect l="0" t="0" r="r" b="b"/>
              <a:pathLst>
                <a:path w="53" h="55">
                  <a:moveTo>
                    <a:pt x="53" y="0"/>
                  </a:moveTo>
                  <a:lnTo>
                    <a:pt x="0" y="0"/>
                  </a:lnTo>
                  <a:lnTo>
                    <a:pt x="0" y="55"/>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64" name="Freeform 121">
              <a:extLst>
                <a:ext uri="{FF2B5EF4-FFF2-40B4-BE49-F238E27FC236}">
                  <a16:creationId xmlns:a16="http://schemas.microsoft.com/office/drawing/2014/main" id="{0181FD00-0A12-4C50-BFF1-2A74419FB5DB}"/>
                </a:ext>
              </a:extLst>
            </p:cNvPr>
            <p:cNvSpPr>
              <a:spLocks/>
            </p:cNvSpPr>
            <p:nvPr/>
          </p:nvSpPr>
          <p:spPr bwMode="auto">
            <a:xfrm>
              <a:off x="3611564" y="2568576"/>
              <a:ext cx="84138" cy="88900"/>
            </a:xfrm>
            <a:custGeom>
              <a:avLst/>
              <a:gdLst>
                <a:gd name="T0" fmla="*/ 53 w 53"/>
                <a:gd name="T1" fmla="*/ 56 h 56"/>
                <a:gd name="T2" fmla="*/ 0 w 53"/>
                <a:gd name="T3" fmla="*/ 56 h 56"/>
                <a:gd name="T4" fmla="*/ 0 w 53"/>
                <a:gd name="T5" fmla="*/ 0 h 56"/>
              </a:gdLst>
              <a:ahLst/>
              <a:cxnLst>
                <a:cxn ang="0">
                  <a:pos x="T0" y="T1"/>
                </a:cxn>
                <a:cxn ang="0">
                  <a:pos x="T2" y="T3"/>
                </a:cxn>
                <a:cxn ang="0">
                  <a:pos x="T4" y="T5"/>
                </a:cxn>
              </a:cxnLst>
              <a:rect l="0" t="0" r="r" b="b"/>
              <a:pathLst>
                <a:path w="53" h="56">
                  <a:moveTo>
                    <a:pt x="53" y="56"/>
                  </a:moveTo>
                  <a:lnTo>
                    <a:pt x="0" y="56"/>
                  </a:lnTo>
                  <a:lnTo>
                    <a:pt x="0"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65" name="Freeform 122">
              <a:extLst>
                <a:ext uri="{FF2B5EF4-FFF2-40B4-BE49-F238E27FC236}">
                  <a16:creationId xmlns:a16="http://schemas.microsoft.com/office/drawing/2014/main" id="{65B33A06-8CA3-44D5-A0C0-13932F255838}"/>
                </a:ext>
              </a:extLst>
            </p:cNvPr>
            <p:cNvSpPr>
              <a:spLocks/>
            </p:cNvSpPr>
            <p:nvPr/>
          </p:nvSpPr>
          <p:spPr bwMode="auto">
            <a:xfrm>
              <a:off x="3597276" y="3024189"/>
              <a:ext cx="84138" cy="87313"/>
            </a:xfrm>
            <a:custGeom>
              <a:avLst/>
              <a:gdLst>
                <a:gd name="T0" fmla="*/ 0 w 53"/>
                <a:gd name="T1" fmla="*/ 55 h 55"/>
                <a:gd name="T2" fmla="*/ 53 w 53"/>
                <a:gd name="T3" fmla="*/ 55 h 55"/>
                <a:gd name="T4" fmla="*/ 53 w 53"/>
                <a:gd name="T5" fmla="*/ 0 h 55"/>
              </a:gdLst>
              <a:ahLst/>
              <a:cxnLst>
                <a:cxn ang="0">
                  <a:pos x="T0" y="T1"/>
                </a:cxn>
                <a:cxn ang="0">
                  <a:pos x="T2" y="T3"/>
                </a:cxn>
                <a:cxn ang="0">
                  <a:pos x="T4" y="T5"/>
                </a:cxn>
              </a:cxnLst>
              <a:rect l="0" t="0" r="r" b="b"/>
              <a:pathLst>
                <a:path w="53" h="55">
                  <a:moveTo>
                    <a:pt x="0" y="55"/>
                  </a:moveTo>
                  <a:lnTo>
                    <a:pt x="53" y="55"/>
                  </a:lnTo>
                  <a:lnTo>
                    <a:pt x="53"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66" name="Freeform 123">
              <a:extLst>
                <a:ext uri="{FF2B5EF4-FFF2-40B4-BE49-F238E27FC236}">
                  <a16:creationId xmlns:a16="http://schemas.microsoft.com/office/drawing/2014/main" id="{63250372-734A-4EE6-BA50-58675CFC9238}"/>
                </a:ext>
              </a:extLst>
            </p:cNvPr>
            <p:cNvSpPr>
              <a:spLocks/>
            </p:cNvSpPr>
            <p:nvPr/>
          </p:nvSpPr>
          <p:spPr bwMode="auto">
            <a:xfrm>
              <a:off x="4017964" y="2584451"/>
              <a:ext cx="150813" cy="395288"/>
            </a:xfrm>
            <a:custGeom>
              <a:avLst/>
              <a:gdLst>
                <a:gd name="T0" fmla="*/ 28 w 43"/>
                <a:gd name="T1" fmla="*/ 108 h 108"/>
                <a:gd name="T2" fmla="*/ 12 w 43"/>
                <a:gd name="T3" fmla="*/ 12 h 108"/>
                <a:gd name="T4" fmla="*/ 0 w 43"/>
                <a:gd name="T5" fmla="*/ 0 h 108"/>
              </a:gdLst>
              <a:ahLst/>
              <a:cxnLst>
                <a:cxn ang="0">
                  <a:pos x="T0" y="T1"/>
                </a:cxn>
                <a:cxn ang="0">
                  <a:pos x="T2" y="T3"/>
                </a:cxn>
                <a:cxn ang="0">
                  <a:pos x="T4" y="T5"/>
                </a:cxn>
              </a:cxnLst>
              <a:rect l="0" t="0" r="r" b="b"/>
              <a:pathLst>
                <a:path w="43" h="108">
                  <a:moveTo>
                    <a:pt x="28" y="108"/>
                  </a:moveTo>
                  <a:cubicBezTo>
                    <a:pt x="43" y="77"/>
                    <a:pt x="38" y="38"/>
                    <a:pt x="12" y="12"/>
                  </a:cubicBezTo>
                  <a:cubicBezTo>
                    <a:pt x="0" y="0"/>
                    <a:pt x="0" y="0"/>
                    <a:pt x="0" y="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67" name="Freeform 124">
              <a:extLst>
                <a:ext uri="{FF2B5EF4-FFF2-40B4-BE49-F238E27FC236}">
                  <a16:creationId xmlns:a16="http://schemas.microsoft.com/office/drawing/2014/main" id="{EB486064-D04A-458A-9210-4C5DFE383FBE}"/>
                </a:ext>
              </a:extLst>
            </p:cNvPr>
            <p:cNvSpPr>
              <a:spLocks/>
            </p:cNvSpPr>
            <p:nvPr/>
          </p:nvSpPr>
          <p:spPr bwMode="auto">
            <a:xfrm>
              <a:off x="3724276" y="3024189"/>
              <a:ext cx="377825" cy="157163"/>
            </a:xfrm>
            <a:custGeom>
              <a:avLst/>
              <a:gdLst>
                <a:gd name="T0" fmla="*/ 0 w 108"/>
                <a:gd name="T1" fmla="*/ 28 h 43"/>
                <a:gd name="T2" fmla="*/ 96 w 108"/>
                <a:gd name="T3" fmla="*/ 12 h 43"/>
                <a:gd name="T4" fmla="*/ 108 w 108"/>
                <a:gd name="T5" fmla="*/ 0 h 43"/>
              </a:gdLst>
              <a:ahLst/>
              <a:cxnLst>
                <a:cxn ang="0">
                  <a:pos x="T0" y="T1"/>
                </a:cxn>
                <a:cxn ang="0">
                  <a:pos x="T2" y="T3"/>
                </a:cxn>
                <a:cxn ang="0">
                  <a:pos x="T4" y="T5"/>
                </a:cxn>
              </a:cxnLst>
              <a:rect l="0" t="0" r="r" b="b"/>
              <a:pathLst>
                <a:path w="108" h="43">
                  <a:moveTo>
                    <a:pt x="0" y="28"/>
                  </a:moveTo>
                  <a:cubicBezTo>
                    <a:pt x="31" y="43"/>
                    <a:pt x="70" y="38"/>
                    <a:pt x="96" y="12"/>
                  </a:cubicBezTo>
                  <a:cubicBezTo>
                    <a:pt x="108" y="0"/>
                    <a:pt x="108" y="0"/>
                    <a:pt x="108" y="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68" name="Freeform 125">
              <a:extLst>
                <a:ext uri="{FF2B5EF4-FFF2-40B4-BE49-F238E27FC236}">
                  <a16:creationId xmlns:a16="http://schemas.microsoft.com/office/drawing/2014/main" id="{9FF7FE39-9137-480C-A711-E36A9ACCEE78}"/>
                </a:ext>
              </a:extLst>
            </p:cNvPr>
            <p:cNvSpPr>
              <a:spLocks/>
            </p:cNvSpPr>
            <p:nvPr/>
          </p:nvSpPr>
          <p:spPr bwMode="auto">
            <a:xfrm>
              <a:off x="3530601" y="2700339"/>
              <a:ext cx="150813" cy="411163"/>
            </a:xfrm>
            <a:custGeom>
              <a:avLst/>
              <a:gdLst>
                <a:gd name="T0" fmla="*/ 17 w 43"/>
                <a:gd name="T1" fmla="*/ 0 h 112"/>
                <a:gd name="T2" fmla="*/ 31 w 43"/>
                <a:gd name="T3" fmla="*/ 100 h 112"/>
                <a:gd name="T4" fmla="*/ 43 w 43"/>
                <a:gd name="T5" fmla="*/ 112 h 112"/>
              </a:gdLst>
              <a:ahLst/>
              <a:cxnLst>
                <a:cxn ang="0">
                  <a:pos x="T0" y="T1"/>
                </a:cxn>
                <a:cxn ang="0">
                  <a:pos x="T2" y="T3"/>
                </a:cxn>
                <a:cxn ang="0">
                  <a:pos x="T4" y="T5"/>
                </a:cxn>
              </a:cxnLst>
              <a:rect l="0" t="0" r="r" b="b"/>
              <a:pathLst>
                <a:path w="43" h="112">
                  <a:moveTo>
                    <a:pt x="17" y="0"/>
                  </a:moveTo>
                  <a:cubicBezTo>
                    <a:pt x="0" y="32"/>
                    <a:pt x="4" y="73"/>
                    <a:pt x="31" y="100"/>
                  </a:cubicBezTo>
                  <a:cubicBezTo>
                    <a:pt x="43" y="112"/>
                    <a:pt x="43" y="112"/>
                    <a:pt x="43" y="112"/>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69" name="Freeform 126">
              <a:extLst>
                <a:ext uri="{FF2B5EF4-FFF2-40B4-BE49-F238E27FC236}">
                  <a16:creationId xmlns:a16="http://schemas.microsoft.com/office/drawing/2014/main" id="{7C657997-E4C3-40AE-8E33-F7B58CC1D785}"/>
                </a:ext>
              </a:extLst>
            </p:cNvPr>
            <p:cNvSpPr>
              <a:spLocks/>
            </p:cNvSpPr>
            <p:nvPr/>
          </p:nvSpPr>
          <p:spPr bwMode="auto">
            <a:xfrm>
              <a:off x="3611564" y="2514601"/>
              <a:ext cx="365125" cy="142875"/>
            </a:xfrm>
            <a:custGeom>
              <a:avLst/>
              <a:gdLst>
                <a:gd name="T0" fmla="*/ 104 w 104"/>
                <a:gd name="T1" fmla="*/ 15 h 39"/>
                <a:gd name="T2" fmla="*/ 8 w 104"/>
                <a:gd name="T3" fmla="*/ 31 h 39"/>
                <a:gd name="T4" fmla="*/ 0 w 104"/>
                <a:gd name="T5" fmla="*/ 39 h 39"/>
              </a:gdLst>
              <a:ahLst/>
              <a:cxnLst>
                <a:cxn ang="0">
                  <a:pos x="T0" y="T1"/>
                </a:cxn>
                <a:cxn ang="0">
                  <a:pos x="T2" y="T3"/>
                </a:cxn>
                <a:cxn ang="0">
                  <a:pos x="T4" y="T5"/>
                </a:cxn>
              </a:cxnLst>
              <a:rect l="0" t="0" r="r" b="b"/>
              <a:pathLst>
                <a:path w="104" h="39">
                  <a:moveTo>
                    <a:pt x="104" y="15"/>
                  </a:moveTo>
                  <a:cubicBezTo>
                    <a:pt x="73" y="0"/>
                    <a:pt x="34" y="5"/>
                    <a:pt x="8" y="31"/>
                  </a:cubicBezTo>
                  <a:cubicBezTo>
                    <a:pt x="0" y="39"/>
                    <a:pt x="0" y="39"/>
                    <a:pt x="0" y="39"/>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grpSp>
      <p:grpSp>
        <p:nvGrpSpPr>
          <p:cNvPr id="79" name="Grupa 197">
            <a:extLst>
              <a:ext uri="{FF2B5EF4-FFF2-40B4-BE49-F238E27FC236}">
                <a16:creationId xmlns:a16="http://schemas.microsoft.com/office/drawing/2014/main" id="{F9B8CA86-5E62-404B-9C60-1EA5DFAC1755}"/>
              </a:ext>
            </a:extLst>
          </p:cNvPr>
          <p:cNvGrpSpPr/>
          <p:nvPr/>
        </p:nvGrpSpPr>
        <p:grpSpPr>
          <a:xfrm>
            <a:off x="491817" y="1928460"/>
            <a:ext cx="646113" cy="619059"/>
            <a:chOff x="5772163" y="2498729"/>
            <a:chExt cx="644526" cy="617538"/>
          </a:xfrm>
        </p:grpSpPr>
        <p:sp>
          <p:nvSpPr>
            <p:cNvPr id="80" name="Freeform 176">
              <a:extLst>
                <a:ext uri="{FF2B5EF4-FFF2-40B4-BE49-F238E27FC236}">
                  <a16:creationId xmlns:a16="http://schemas.microsoft.com/office/drawing/2014/main" id="{9DB1FCE7-8DE9-4D80-A6C2-B5BD96863ED5}"/>
                </a:ext>
              </a:extLst>
            </p:cNvPr>
            <p:cNvSpPr>
              <a:spLocks/>
            </p:cNvSpPr>
            <p:nvPr/>
          </p:nvSpPr>
          <p:spPr bwMode="auto">
            <a:xfrm>
              <a:off x="6094426" y="2749555"/>
              <a:ext cx="293688" cy="190500"/>
            </a:xfrm>
            <a:custGeom>
              <a:avLst/>
              <a:gdLst>
                <a:gd name="T0" fmla="*/ 185 w 185"/>
                <a:gd name="T1" fmla="*/ 55 h 120"/>
                <a:gd name="T2" fmla="*/ 53 w 185"/>
                <a:gd name="T3" fmla="*/ 120 h 120"/>
                <a:gd name="T4" fmla="*/ 0 w 185"/>
                <a:gd name="T5" fmla="*/ 73 h 120"/>
                <a:gd name="T6" fmla="*/ 0 w 185"/>
                <a:gd name="T7" fmla="*/ 64 h 120"/>
                <a:gd name="T8" fmla="*/ 132 w 185"/>
                <a:gd name="T9" fmla="*/ 0 h 120"/>
                <a:gd name="T10" fmla="*/ 185 w 185"/>
                <a:gd name="T11" fmla="*/ 46 h 120"/>
                <a:gd name="T12" fmla="*/ 185 w 185"/>
                <a:gd name="T13" fmla="*/ 55 h 120"/>
              </a:gdLst>
              <a:ahLst/>
              <a:cxnLst>
                <a:cxn ang="0">
                  <a:pos x="T0" y="T1"/>
                </a:cxn>
                <a:cxn ang="0">
                  <a:pos x="T2" y="T3"/>
                </a:cxn>
                <a:cxn ang="0">
                  <a:pos x="T4" y="T5"/>
                </a:cxn>
                <a:cxn ang="0">
                  <a:pos x="T6" y="T7"/>
                </a:cxn>
                <a:cxn ang="0">
                  <a:pos x="T8" y="T9"/>
                </a:cxn>
                <a:cxn ang="0">
                  <a:pos x="T10" y="T11"/>
                </a:cxn>
                <a:cxn ang="0">
                  <a:pos x="T12" y="T13"/>
                </a:cxn>
              </a:cxnLst>
              <a:rect l="0" t="0" r="r" b="b"/>
              <a:pathLst>
                <a:path w="185" h="120">
                  <a:moveTo>
                    <a:pt x="185" y="55"/>
                  </a:moveTo>
                  <a:lnTo>
                    <a:pt x="53" y="120"/>
                  </a:lnTo>
                  <a:lnTo>
                    <a:pt x="0" y="73"/>
                  </a:lnTo>
                  <a:lnTo>
                    <a:pt x="0" y="64"/>
                  </a:lnTo>
                  <a:lnTo>
                    <a:pt x="132" y="0"/>
                  </a:lnTo>
                  <a:lnTo>
                    <a:pt x="185" y="46"/>
                  </a:lnTo>
                  <a:lnTo>
                    <a:pt x="185" y="55"/>
                  </a:ln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81" name="Freeform 177">
              <a:extLst>
                <a:ext uri="{FF2B5EF4-FFF2-40B4-BE49-F238E27FC236}">
                  <a16:creationId xmlns:a16="http://schemas.microsoft.com/office/drawing/2014/main" id="{55565F79-EBC0-48E4-9D77-17C378B1E8D5}"/>
                </a:ext>
              </a:extLst>
            </p:cNvPr>
            <p:cNvSpPr>
              <a:spLocks/>
            </p:cNvSpPr>
            <p:nvPr/>
          </p:nvSpPr>
          <p:spPr bwMode="auto">
            <a:xfrm>
              <a:off x="5772163" y="2601917"/>
              <a:ext cx="279401" cy="147638"/>
            </a:xfrm>
            <a:custGeom>
              <a:avLst/>
              <a:gdLst>
                <a:gd name="T0" fmla="*/ 176 w 176"/>
                <a:gd name="T1" fmla="*/ 42 h 93"/>
                <a:gd name="T2" fmla="*/ 70 w 176"/>
                <a:gd name="T3" fmla="*/ 93 h 93"/>
                <a:gd name="T4" fmla="*/ 0 w 176"/>
                <a:gd name="T5" fmla="*/ 74 h 93"/>
                <a:gd name="T6" fmla="*/ 0 w 176"/>
                <a:gd name="T7" fmla="*/ 65 h 93"/>
                <a:gd name="T8" fmla="*/ 132 w 176"/>
                <a:gd name="T9" fmla="*/ 0 h 93"/>
                <a:gd name="T10" fmla="*/ 176 w 176"/>
                <a:gd name="T11" fmla="*/ 12 h 93"/>
              </a:gdLst>
              <a:ahLst/>
              <a:cxnLst>
                <a:cxn ang="0">
                  <a:pos x="T0" y="T1"/>
                </a:cxn>
                <a:cxn ang="0">
                  <a:pos x="T2" y="T3"/>
                </a:cxn>
                <a:cxn ang="0">
                  <a:pos x="T4" y="T5"/>
                </a:cxn>
                <a:cxn ang="0">
                  <a:pos x="T6" y="T7"/>
                </a:cxn>
                <a:cxn ang="0">
                  <a:pos x="T8" y="T9"/>
                </a:cxn>
                <a:cxn ang="0">
                  <a:pos x="T10" y="T11"/>
                </a:cxn>
              </a:cxnLst>
              <a:rect l="0" t="0" r="r" b="b"/>
              <a:pathLst>
                <a:path w="176" h="93">
                  <a:moveTo>
                    <a:pt x="176" y="42"/>
                  </a:moveTo>
                  <a:lnTo>
                    <a:pt x="70" y="93"/>
                  </a:lnTo>
                  <a:lnTo>
                    <a:pt x="0" y="74"/>
                  </a:lnTo>
                  <a:lnTo>
                    <a:pt x="0" y="65"/>
                  </a:lnTo>
                  <a:lnTo>
                    <a:pt x="132" y="0"/>
                  </a:lnTo>
                  <a:lnTo>
                    <a:pt x="176" y="12"/>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82" name="Freeform 178">
              <a:extLst>
                <a:ext uri="{FF2B5EF4-FFF2-40B4-BE49-F238E27FC236}">
                  <a16:creationId xmlns:a16="http://schemas.microsoft.com/office/drawing/2014/main" id="{76DF5323-AD9A-4399-BDCA-B5F17FD6C601}"/>
                </a:ext>
              </a:extLst>
            </p:cNvPr>
            <p:cNvSpPr>
              <a:spLocks/>
            </p:cNvSpPr>
            <p:nvPr/>
          </p:nvSpPr>
          <p:spPr bwMode="auto">
            <a:xfrm>
              <a:off x="6135701" y="2601917"/>
              <a:ext cx="280988" cy="147638"/>
            </a:xfrm>
            <a:custGeom>
              <a:avLst/>
              <a:gdLst>
                <a:gd name="T0" fmla="*/ 0 w 177"/>
                <a:gd name="T1" fmla="*/ 42 h 93"/>
                <a:gd name="T2" fmla="*/ 106 w 177"/>
                <a:gd name="T3" fmla="*/ 93 h 93"/>
                <a:gd name="T4" fmla="*/ 177 w 177"/>
                <a:gd name="T5" fmla="*/ 74 h 93"/>
                <a:gd name="T6" fmla="*/ 177 w 177"/>
                <a:gd name="T7" fmla="*/ 65 h 93"/>
                <a:gd name="T8" fmla="*/ 45 w 177"/>
                <a:gd name="T9" fmla="*/ 0 h 93"/>
                <a:gd name="T10" fmla="*/ 0 w 177"/>
                <a:gd name="T11" fmla="*/ 12 h 93"/>
              </a:gdLst>
              <a:ahLst/>
              <a:cxnLst>
                <a:cxn ang="0">
                  <a:pos x="T0" y="T1"/>
                </a:cxn>
                <a:cxn ang="0">
                  <a:pos x="T2" y="T3"/>
                </a:cxn>
                <a:cxn ang="0">
                  <a:pos x="T4" y="T5"/>
                </a:cxn>
                <a:cxn ang="0">
                  <a:pos x="T6" y="T7"/>
                </a:cxn>
                <a:cxn ang="0">
                  <a:pos x="T8" y="T9"/>
                </a:cxn>
                <a:cxn ang="0">
                  <a:pos x="T10" y="T11"/>
                </a:cxn>
              </a:cxnLst>
              <a:rect l="0" t="0" r="r" b="b"/>
              <a:pathLst>
                <a:path w="177" h="93">
                  <a:moveTo>
                    <a:pt x="0" y="42"/>
                  </a:moveTo>
                  <a:lnTo>
                    <a:pt x="106" y="93"/>
                  </a:lnTo>
                  <a:lnTo>
                    <a:pt x="177" y="74"/>
                  </a:lnTo>
                  <a:lnTo>
                    <a:pt x="177" y="65"/>
                  </a:lnTo>
                  <a:lnTo>
                    <a:pt x="45" y="0"/>
                  </a:lnTo>
                  <a:lnTo>
                    <a:pt x="0" y="12"/>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83" name="Line 179">
              <a:extLst>
                <a:ext uri="{FF2B5EF4-FFF2-40B4-BE49-F238E27FC236}">
                  <a16:creationId xmlns:a16="http://schemas.microsoft.com/office/drawing/2014/main" id="{964CF2F8-1380-4593-BF57-C6295EBC20FC}"/>
                </a:ext>
              </a:extLst>
            </p:cNvPr>
            <p:cNvSpPr>
              <a:spLocks noChangeShapeType="1"/>
            </p:cNvSpPr>
            <p:nvPr/>
          </p:nvSpPr>
          <p:spPr bwMode="auto">
            <a:xfrm>
              <a:off x="6094426" y="2865442"/>
              <a:ext cx="0" cy="250825"/>
            </a:xfrm>
            <a:prstGeom prst="line">
              <a:avLst/>
            </a:prstGeom>
            <a:noFill/>
            <a:ln w="127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a:p>
          </p:txBody>
        </p:sp>
        <p:sp>
          <p:nvSpPr>
            <p:cNvPr id="84" name="Line 180">
              <a:extLst>
                <a:ext uri="{FF2B5EF4-FFF2-40B4-BE49-F238E27FC236}">
                  <a16:creationId xmlns:a16="http://schemas.microsoft.com/office/drawing/2014/main" id="{0345AEB5-B514-4C2B-9EA9-A874C911204D}"/>
                </a:ext>
              </a:extLst>
            </p:cNvPr>
            <p:cNvSpPr>
              <a:spLocks noChangeShapeType="1"/>
            </p:cNvSpPr>
            <p:nvPr/>
          </p:nvSpPr>
          <p:spPr bwMode="auto">
            <a:xfrm>
              <a:off x="6303977" y="2881317"/>
              <a:ext cx="0" cy="101600"/>
            </a:xfrm>
            <a:prstGeom prst="line">
              <a:avLst/>
            </a:prstGeom>
            <a:noFill/>
            <a:ln w="127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a:p>
          </p:txBody>
        </p:sp>
        <p:sp>
          <p:nvSpPr>
            <p:cNvPr id="85" name="Freeform 181">
              <a:extLst>
                <a:ext uri="{FF2B5EF4-FFF2-40B4-BE49-F238E27FC236}">
                  <a16:creationId xmlns:a16="http://schemas.microsoft.com/office/drawing/2014/main" id="{81372BE3-0E3E-4E23-9F6F-A794C22B9428}"/>
                </a:ext>
              </a:extLst>
            </p:cNvPr>
            <p:cNvSpPr>
              <a:spLocks/>
            </p:cNvSpPr>
            <p:nvPr/>
          </p:nvSpPr>
          <p:spPr bwMode="auto">
            <a:xfrm>
              <a:off x="5799151" y="2749555"/>
              <a:ext cx="295276" cy="190500"/>
            </a:xfrm>
            <a:custGeom>
              <a:avLst/>
              <a:gdLst>
                <a:gd name="T0" fmla="*/ 0 w 186"/>
                <a:gd name="T1" fmla="*/ 55 h 120"/>
                <a:gd name="T2" fmla="*/ 133 w 186"/>
                <a:gd name="T3" fmla="*/ 120 h 120"/>
                <a:gd name="T4" fmla="*/ 186 w 186"/>
                <a:gd name="T5" fmla="*/ 73 h 120"/>
                <a:gd name="T6" fmla="*/ 186 w 186"/>
                <a:gd name="T7" fmla="*/ 64 h 120"/>
                <a:gd name="T8" fmla="*/ 53 w 186"/>
                <a:gd name="T9" fmla="*/ 0 h 120"/>
                <a:gd name="T10" fmla="*/ 0 w 186"/>
                <a:gd name="T11" fmla="*/ 46 h 120"/>
                <a:gd name="T12" fmla="*/ 0 w 186"/>
                <a:gd name="T13" fmla="*/ 55 h 120"/>
              </a:gdLst>
              <a:ahLst/>
              <a:cxnLst>
                <a:cxn ang="0">
                  <a:pos x="T0" y="T1"/>
                </a:cxn>
                <a:cxn ang="0">
                  <a:pos x="T2" y="T3"/>
                </a:cxn>
                <a:cxn ang="0">
                  <a:pos x="T4" y="T5"/>
                </a:cxn>
                <a:cxn ang="0">
                  <a:pos x="T6" y="T7"/>
                </a:cxn>
                <a:cxn ang="0">
                  <a:pos x="T8" y="T9"/>
                </a:cxn>
                <a:cxn ang="0">
                  <a:pos x="T10" y="T11"/>
                </a:cxn>
                <a:cxn ang="0">
                  <a:pos x="T12" y="T13"/>
                </a:cxn>
              </a:cxnLst>
              <a:rect l="0" t="0" r="r" b="b"/>
              <a:pathLst>
                <a:path w="186" h="120">
                  <a:moveTo>
                    <a:pt x="0" y="55"/>
                  </a:moveTo>
                  <a:lnTo>
                    <a:pt x="133" y="120"/>
                  </a:lnTo>
                  <a:lnTo>
                    <a:pt x="186" y="73"/>
                  </a:lnTo>
                  <a:lnTo>
                    <a:pt x="186" y="64"/>
                  </a:lnTo>
                  <a:lnTo>
                    <a:pt x="53" y="0"/>
                  </a:lnTo>
                  <a:lnTo>
                    <a:pt x="0" y="46"/>
                  </a:lnTo>
                  <a:lnTo>
                    <a:pt x="0" y="55"/>
                  </a:ln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86" name="Line 182">
              <a:extLst>
                <a:ext uri="{FF2B5EF4-FFF2-40B4-BE49-F238E27FC236}">
                  <a16:creationId xmlns:a16="http://schemas.microsoft.com/office/drawing/2014/main" id="{B86C8B1A-822E-4713-B919-FE6DFE064822}"/>
                </a:ext>
              </a:extLst>
            </p:cNvPr>
            <p:cNvSpPr>
              <a:spLocks noChangeShapeType="1"/>
            </p:cNvSpPr>
            <p:nvPr/>
          </p:nvSpPr>
          <p:spPr bwMode="auto">
            <a:xfrm>
              <a:off x="6207139" y="2982917"/>
              <a:ext cx="209550" cy="103188"/>
            </a:xfrm>
            <a:prstGeom prst="line">
              <a:avLst/>
            </a:prstGeom>
            <a:noFill/>
            <a:ln w="127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a:p>
          </p:txBody>
        </p:sp>
        <p:sp>
          <p:nvSpPr>
            <p:cNvPr id="87" name="Freeform 183">
              <a:extLst>
                <a:ext uri="{FF2B5EF4-FFF2-40B4-BE49-F238E27FC236}">
                  <a16:creationId xmlns:a16="http://schemas.microsoft.com/office/drawing/2014/main" id="{AC9E137D-552C-4710-B517-1BBED060A29D}"/>
                </a:ext>
              </a:extLst>
            </p:cNvPr>
            <p:cNvSpPr>
              <a:spLocks/>
            </p:cNvSpPr>
            <p:nvPr/>
          </p:nvSpPr>
          <p:spPr bwMode="auto">
            <a:xfrm>
              <a:off x="6350014" y="3019430"/>
              <a:ext cx="66675" cy="80963"/>
            </a:xfrm>
            <a:custGeom>
              <a:avLst/>
              <a:gdLst>
                <a:gd name="T0" fmla="*/ 0 w 42"/>
                <a:gd name="T1" fmla="*/ 51 h 51"/>
                <a:gd name="T2" fmla="*/ 42 w 42"/>
                <a:gd name="T3" fmla="*/ 42 h 51"/>
                <a:gd name="T4" fmla="*/ 20 w 42"/>
                <a:gd name="T5" fmla="*/ 0 h 51"/>
              </a:gdLst>
              <a:ahLst/>
              <a:cxnLst>
                <a:cxn ang="0">
                  <a:pos x="T0" y="T1"/>
                </a:cxn>
                <a:cxn ang="0">
                  <a:pos x="T2" y="T3"/>
                </a:cxn>
                <a:cxn ang="0">
                  <a:pos x="T4" y="T5"/>
                </a:cxn>
              </a:cxnLst>
              <a:rect l="0" t="0" r="r" b="b"/>
              <a:pathLst>
                <a:path w="42" h="51">
                  <a:moveTo>
                    <a:pt x="0" y="51"/>
                  </a:moveTo>
                  <a:lnTo>
                    <a:pt x="42" y="42"/>
                  </a:lnTo>
                  <a:lnTo>
                    <a:pt x="20" y="0"/>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88" name="Line 184">
              <a:extLst>
                <a:ext uri="{FF2B5EF4-FFF2-40B4-BE49-F238E27FC236}">
                  <a16:creationId xmlns:a16="http://schemas.microsoft.com/office/drawing/2014/main" id="{591DDBFF-BC86-4E3B-BBF4-075731F30B20}"/>
                </a:ext>
              </a:extLst>
            </p:cNvPr>
            <p:cNvSpPr>
              <a:spLocks noChangeShapeType="1"/>
            </p:cNvSpPr>
            <p:nvPr/>
          </p:nvSpPr>
          <p:spPr bwMode="auto">
            <a:xfrm>
              <a:off x="5883288" y="2881317"/>
              <a:ext cx="0" cy="101600"/>
            </a:xfrm>
            <a:prstGeom prst="line">
              <a:avLst/>
            </a:prstGeom>
            <a:noFill/>
            <a:ln w="127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a:p>
          </p:txBody>
        </p:sp>
        <p:sp>
          <p:nvSpPr>
            <p:cNvPr id="89" name="Line 185">
              <a:extLst>
                <a:ext uri="{FF2B5EF4-FFF2-40B4-BE49-F238E27FC236}">
                  <a16:creationId xmlns:a16="http://schemas.microsoft.com/office/drawing/2014/main" id="{ABDB1CEB-22A0-4379-873E-EB202FE4C920}"/>
                </a:ext>
              </a:extLst>
            </p:cNvPr>
            <p:cNvSpPr>
              <a:spLocks noChangeShapeType="1"/>
            </p:cNvSpPr>
            <p:nvPr/>
          </p:nvSpPr>
          <p:spPr bwMode="auto">
            <a:xfrm flipH="1">
              <a:off x="5772163" y="2982917"/>
              <a:ext cx="209550" cy="103188"/>
            </a:xfrm>
            <a:prstGeom prst="line">
              <a:avLst/>
            </a:prstGeom>
            <a:noFill/>
            <a:ln w="127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a:p>
          </p:txBody>
        </p:sp>
        <p:sp>
          <p:nvSpPr>
            <p:cNvPr id="90" name="Freeform 186">
              <a:extLst>
                <a:ext uri="{FF2B5EF4-FFF2-40B4-BE49-F238E27FC236}">
                  <a16:creationId xmlns:a16="http://schemas.microsoft.com/office/drawing/2014/main" id="{C8746028-BA18-48FA-8DB8-838B2BCB8DDF}"/>
                </a:ext>
              </a:extLst>
            </p:cNvPr>
            <p:cNvSpPr>
              <a:spLocks/>
            </p:cNvSpPr>
            <p:nvPr/>
          </p:nvSpPr>
          <p:spPr bwMode="auto">
            <a:xfrm>
              <a:off x="5772163" y="3019430"/>
              <a:ext cx="66675" cy="80963"/>
            </a:xfrm>
            <a:custGeom>
              <a:avLst/>
              <a:gdLst>
                <a:gd name="T0" fmla="*/ 42 w 42"/>
                <a:gd name="T1" fmla="*/ 51 h 51"/>
                <a:gd name="T2" fmla="*/ 0 w 42"/>
                <a:gd name="T3" fmla="*/ 42 h 51"/>
                <a:gd name="T4" fmla="*/ 22 w 42"/>
                <a:gd name="T5" fmla="*/ 0 h 51"/>
              </a:gdLst>
              <a:ahLst/>
              <a:cxnLst>
                <a:cxn ang="0">
                  <a:pos x="T0" y="T1"/>
                </a:cxn>
                <a:cxn ang="0">
                  <a:pos x="T2" y="T3"/>
                </a:cxn>
                <a:cxn ang="0">
                  <a:pos x="T4" y="T5"/>
                </a:cxn>
              </a:cxnLst>
              <a:rect l="0" t="0" r="r" b="b"/>
              <a:pathLst>
                <a:path w="42" h="51">
                  <a:moveTo>
                    <a:pt x="42" y="51"/>
                  </a:moveTo>
                  <a:lnTo>
                    <a:pt x="0" y="42"/>
                  </a:lnTo>
                  <a:lnTo>
                    <a:pt x="22" y="0"/>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91" name="Freeform 187">
              <a:extLst>
                <a:ext uri="{FF2B5EF4-FFF2-40B4-BE49-F238E27FC236}">
                  <a16:creationId xmlns:a16="http://schemas.microsoft.com/office/drawing/2014/main" id="{35DB6757-3616-4963-847D-3BCA6B02B64B}"/>
                </a:ext>
              </a:extLst>
            </p:cNvPr>
            <p:cNvSpPr>
              <a:spLocks/>
            </p:cNvSpPr>
            <p:nvPr/>
          </p:nvSpPr>
          <p:spPr bwMode="auto">
            <a:xfrm>
              <a:off x="6051564" y="2498729"/>
              <a:ext cx="84138" cy="58738"/>
            </a:xfrm>
            <a:custGeom>
              <a:avLst/>
              <a:gdLst>
                <a:gd name="T0" fmla="*/ 0 w 53"/>
                <a:gd name="T1" fmla="*/ 37 h 37"/>
                <a:gd name="T2" fmla="*/ 27 w 53"/>
                <a:gd name="T3" fmla="*/ 0 h 37"/>
                <a:gd name="T4" fmla="*/ 53 w 53"/>
                <a:gd name="T5" fmla="*/ 37 h 37"/>
              </a:gdLst>
              <a:ahLst/>
              <a:cxnLst>
                <a:cxn ang="0">
                  <a:pos x="T0" y="T1"/>
                </a:cxn>
                <a:cxn ang="0">
                  <a:pos x="T2" y="T3"/>
                </a:cxn>
                <a:cxn ang="0">
                  <a:pos x="T4" y="T5"/>
                </a:cxn>
              </a:cxnLst>
              <a:rect l="0" t="0" r="r" b="b"/>
              <a:pathLst>
                <a:path w="53" h="37">
                  <a:moveTo>
                    <a:pt x="0" y="37"/>
                  </a:moveTo>
                  <a:lnTo>
                    <a:pt x="27" y="0"/>
                  </a:lnTo>
                  <a:lnTo>
                    <a:pt x="53" y="37"/>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92" name="Line 188">
              <a:extLst>
                <a:ext uri="{FF2B5EF4-FFF2-40B4-BE49-F238E27FC236}">
                  <a16:creationId xmlns:a16="http://schemas.microsoft.com/office/drawing/2014/main" id="{F7B8C550-3301-4195-A8D4-2669C7F375F2}"/>
                </a:ext>
              </a:extLst>
            </p:cNvPr>
            <p:cNvSpPr>
              <a:spLocks noChangeShapeType="1"/>
            </p:cNvSpPr>
            <p:nvPr/>
          </p:nvSpPr>
          <p:spPr bwMode="auto">
            <a:xfrm>
              <a:off x="6094426" y="2514604"/>
              <a:ext cx="0" cy="249238"/>
            </a:xfrm>
            <a:prstGeom prst="line">
              <a:avLst/>
            </a:prstGeom>
            <a:noFill/>
            <a:ln w="127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a:p>
          </p:txBody>
        </p:sp>
        <p:sp>
          <p:nvSpPr>
            <p:cNvPr id="93" name="Freeform 189">
              <a:extLst>
                <a:ext uri="{FF2B5EF4-FFF2-40B4-BE49-F238E27FC236}">
                  <a16:creationId xmlns:a16="http://schemas.microsoft.com/office/drawing/2014/main" id="{632BF1A9-FB2D-4A46-9908-424A1FC9E235}"/>
                </a:ext>
              </a:extLst>
            </p:cNvPr>
            <p:cNvSpPr>
              <a:spLocks/>
            </p:cNvSpPr>
            <p:nvPr/>
          </p:nvSpPr>
          <p:spPr bwMode="auto">
            <a:xfrm>
              <a:off x="5954726" y="3046417"/>
              <a:ext cx="279401" cy="69850"/>
            </a:xfrm>
            <a:custGeom>
              <a:avLst/>
              <a:gdLst>
                <a:gd name="T0" fmla="*/ 0 w 176"/>
                <a:gd name="T1" fmla="*/ 0 h 44"/>
                <a:gd name="T2" fmla="*/ 88 w 176"/>
                <a:gd name="T3" fmla="*/ 44 h 44"/>
                <a:gd name="T4" fmla="*/ 176 w 176"/>
                <a:gd name="T5" fmla="*/ 0 h 44"/>
              </a:gdLst>
              <a:ahLst/>
              <a:cxnLst>
                <a:cxn ang="0">
                  <a:pos x="T0" y="T1"/>
                </a:cxn>
                <a:cxn ang="0">
                  <a:pos x="T2" y="T3"/>
                </a:cxn>
                <a:cxn ang="0">
                  <a:pos x="T4" y="T5"/>
                </a:cxn>
              </a:cxnLst>
              <a:rect l="0" t="0" r="r" b="b"/>
              <a:pathLst>
                <a:path w="176" h="44">
                  <a:moveTo>
                    <a:pt x="0" y="0"/>
                  </a:moveTo>
                  <a:lnTo>
                    <a:pt x="88" y="44"/>
                  </a:lnTo>
                  <a:lnTo>
                    <a:pt x="176" y="0"/>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grpSp>
    </p:spTree>
    <p:extLst>
      <p:ext uri="{BB962C8B-B14F-4D97-AF65-F5344CB8AC3E}">
        <p14:creationId xmlns:p14="http://schemas.microsoft.com/office/powerpoint/2010/main" val="144430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D121-D784-4DDF-8C9B-383912CB6A74}"/>
              </a:ext>
            </a:extLst>
          </p:cNvPr>
          <p:cNvSpPr>
            <a:spLocks noGrp="1"/>
          </p:cNvSpPr>
          <p:nvPr>
            <p:ph type="title"/>
          </p:nvPr>
        </p:nvSpPr>
        <p:spPr/>
        <p:txBody>
          <a:bodyPr/>
          <a:lstStyle/>
          <a:p>
            <a:r>
              <a:rPr lang="en-US" dirty="0"/>
              <a:t>End-to-End Solutions at Scale</a:t>
            </a:r>
          </a:p>
        </p:txBody>
      </p:sp>
      <p:sp>
        <p:nvSpPr>
          <p:cNvPr id="25" name="Rectangle 24">
            <a:extLst>
              <a:ext uri="{FF2B5EF4-FFF2-40B4-BE49-F238E27FC236}">
                <a16:creationId xmlns:a16="http://schemas.microsoft.com/office/drawing/2014/main" id="{925DC855-09A6-45C0-954F-6EAFF5F57C59}"/>
              </a:ext>
            </a:extLst>
          </p:cNvPr>
          <p:cNvSpPr/>
          <p:nvPr/>
        </p:nvSpPr>
        <p:spPr>
          <a:xfrm>
            <a:off x="5064973" y="1899667"/>
            <a:ext cx="2185158" cy="205336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Wingdings"/>
            </a:endParaRPr>
          </a:p>
        </p:txBody>
      </p:sp>
      <p:sp>
        <p:nvSpPr>
          <p:cNvPr id="26" name="Скругленный прямоугольник 4">
            <a:extLst>
              <a:ext uri="{FF2B5EF4-FFF2-40B4-BE49-F238E27FC236}">
                <a16:creationId xmlns:a16="http://schemas.microsoft.com/office/drawing/2014/main" id="{BAC39691-0588-4211-9BA0-2E9BB1ADC75F}"/>
              </a:ext>
            </a:extLst>
          </p:cNvPr>
          <p:cNvSpPr/>
          <p:nvPr/>
        </p:nvSpPr>
        <p:spPr>
          <a:xfrm>
            <a:off x="5109183" y="2524426"/>
            <a:ext cx="2081482" cy="809195"/>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47413" tIns="31609" rIns="47413" bIns="31609" numCol="1" spcCol="1270" anchor="ctr" anchorCtr="0">
            <a:no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9pPr>
          </a:lstStyle>
          <a:p>
            <a:pPr marL="0" marR="0" lvl="0" indent="0" algn="ctr" defTabSz="1106230" rtl="0" eaLnBrk="1" fontAlgn="auto" latinLnBrk="0" hangingPunct="1">
              <a:lnSpc>
                <a:spcPct val="100000"/>
              </a:lnSpc>
              <a:spcBef>
                <a:spcPct val="0"/>
              </a:spcBef>
              <a:spcAft>
                <a:spcPct val="3500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Wingdings"/>
              </a:rPr>
              <a:t>Industry-</a:t>
            </a:r>
            <a:r>
              <a:rPr kumimoji="0" lang="pl-PL" sz="18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Wingdings"/>
              </a:rPr>
              <a:t> </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Wingdings"/>
              </a:rPr>
              <a:t>and business-focused solutions</a:t>
            </a:r>
          </a:p>
        </p:txBody>
      </p:sp>
      <p:grpSp>
        <p:nvGrpSpPr>
          <p:cNvPr id="4" name="Grupa 3">
            <a:extLst>
              <a:ext uri="{FF2B5EF4-FFF2-40B4-BE49-F238E27FC236}">
                <a16:creationId xmlns:a16="http://schemas.microsoft.com/office/drawing/2014/main" id="{A202315D-9389-4AD5-A11C-3EDF4E9DFD60}"/>
              </a:ext>
            </a:extLst>
          </p:cNvPr>
          <p:cNvGrpSpPr/>
          <p:nvPr/>
        </p:nvGrpSpPr>
        <p:grpSpPr>
          <a:xfrm flipH="1">
            <a:off x="534049" y="1899668"/>
            <a:ext cx="4446937" cy="2053370"/>
            <a:chOff x="645726" y="2757662"/>
            <a:chExt cx="4446937" cy="2053370"/>
          </a:xfrm>
        </p:grpSpPr>
        <p:sp>
          <p:nvSpPr>
            <p:cNvPr id="28" name="Trapezoid 27">
              <a:extLst>
                <a:ext uri="{FF2B5EF4-FFF2-40B4-BE49-F238E27FC236}">
                  <a16:creationId xmlns:a16="http://schemas.microsoft.com/office/drawing/2014/main" id="{2B65B0B7-992C-483B-B71A-43272462B4E7}"/>
                </a:ext>
              </a:extLst>
            </p:cNvPr>
            <p:cNvSpPr/>
            <p:nvPr/>
          </p:nvSpPr>
          <p:spPr>
            <a:xfrm rot="5400000">
              <a:off x="875247" y="2528141"/>
              <a:ext cx="2053370" cy="2512411"/>
            </a:xfrm>
            <a:prstGeom prst="trapezoid">
              <a:avLst>
                <a:gd name="adj" fmla="val 13992"/>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Wingdings"/>
              </a:endParaRPr>
            </a:p>
          </p:txBody>
        </p:sp>
        <p:sp>
          <p:nvSpPr>
            <p:cNvPr id="29" name="Trapezoid 28">
              <a:extLst>
                <a:ext uri="{FF2B5EF4-FFF2-40B4-BE49-F238E27FC236}">
                  <a16:creationId xmlns:a16="http://schemas.microsoft.com/office/drawing/2014/main" id="{16A33DDE-DA5B-4D34-9A03-4492116C00CB}"/>
                </a:ext>
              </a:extLst>
            </p:cNvPr>
            <p:cNvSpPr/>
            <p:nvPr/>
          </p:nvSpPr>
          <p:spPr>
            <a:xfrm rot="5400000">
              <a:off x="3485337" y="2901181"/>
              <a:ext cx="1427428" cy="1787224"/>
            </a:xfrm>
            <a:prstGeom prst="trapezoid">
              <a:avLst>
                <a:gd name="adj" fmla="val 14015"/>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Wingdings"/>
              </a:endParaRPr>
            </a:p>
          </p:txBody>
        </p:sp>
      </p:grpSp>
      <p:sp>
        <p:nvSpPr>
          <p:cNvPr id="30" name="Скругленный прямоугольник 4">
            <a:extLst>
              <a:ext uri="{FF2B5EF4-FFF2-40B4-BE49-F238E27FC236}">
                <a16:creationId xmlns:a16="http://schemas.microsoft.com/office/drawing/2014/main" id="{96D98335-EEA4-4311-811B-82C0AC44F8CA}"/>
              </a:ext>
            </a:extLst>
          </p:cNvPr>
          <p:cNvSpPr/>
          <p:nvPr/>
        </p:nvSpPr>
        <p:spPr>
          <a:xfrm>
            <a:off x="2729450" y="2533730"/>
            <a:ext cx="1989135" cy="809496"/>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64347" tIns="42897" rIns="64347" bIns="42897" numCol="1" spcCol="1270" anchor="ctr" anchorCtr="0">
            <a:no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9pPr>
          </a:lstStyle>
          <a:p>
            <a:pPr marL="0" marR="0" lvl="0" indent="0" algn="ctr" defTabSz="1106230" rtl="0" eaLnBrk="1" fontAlgn="auto" latinLnBrk="0" hangingPunct="1">
              <a:lnSpc>
                <a:spcPct val="100000"/>
              </a:lnSpc>
              <a:spcBef>
                <a:spcPct val="0"/>
              </a:spcBef>
              <a:spcAft>
                <a:spcPct val="350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Wingdings"/>
              </a:rPr>
              <a:t>Migrating and integrating to modern technology</a:t>
            </a:r>
          </a:p>
        </p:txBody>
      </p:sp>
      <p:grpSp>
        <p:nvGrpSpPr>
          <p:cNvPr id="3" name="Grupa 2">
            <a:extLst>
              <a:ext uri="{FF2B5EF4-FFF2-40B4-BE49-F238E27FC236}">
                <a16:creationId xmlns:a16="http://schemas.microsoft.com/office/drawing/2014/main" id="{C27D1E26-629E-4CFF-AE75-4D6C92E6BEEC}"/>
              </a:ext>
            </a:extLst>
          </p:cNvPr>
          <p:cNvGrpSpPr/>
          <p:nvPr/>
        </p:nvGrpSpPr>
        <p:grpSpPr>
          <a:xfrm flipH="1">
            <a:off x="7352108" y="1899668"/>
            <a:ext cx="4442588" cy="2053370"/>
            <a:chOff x="7103685" y="2757662"/>
            <a:chExt cx="4442588" cy="2053370"/>
          </a:xfrm>
        </p:grpSpPr>
        <p:sp>
          <p:nvSpPr>
            <p:cNvPr id="32" name="Trapezoid 31">
              <a:extLst>
                <a:ext uri="{FF2B5EF4-FFF2-40B4-BE49-F238E27FC236}">
                  <a16:creationId xmlns:a16="http://schemas.microsoft.com/office/drawing/2014/main" id="{B840F1BF-0683-4A1B-A41D-02062A63A5D8}"/>
                </a:ext>
              </a:extLst>
            </p:cNvPr>
            <p:cNvSpPr/>
            <p:nvPr/>
          </p:nvSpPr>
          <p:spPr>
            <a:xfrm rot="16200000" flipH="1">
              <a:off x="9263383" y="2528141"/>
              <a:ext cx="2053370" cy="2512411"/>
            </a:xfrm>
            <a:prstGeom prst="trapezoid">
              <a:avLst>
                <a:gd name="adj" fmla="val 1399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Wingdings"/>
              </a:endParaRPr>
            </a:p>
          </p:txBody>
        </p:sp>
        <p:sp>
          <p:nvSpPr>
            <p:cNvPr id="33" name="Trapezoid 32">
              <a:extLst>
                <a:ext uri="{FF2B5EF4-FFF2-40B4-BE49-F238E27FC236}">
                  <a16:creationId xmlns:a16="http://schemas.microsoft.com/office/drawing/2014/main" id="{A475F343-B8A1-401D-8E9F-5E1BE31C126F}"/>
                </a:ext>
              </a:extLst>
            </p:cNvPr>
            <p:cNvSpPr/>
            <p:nvPr/>
          </p:nvSpPr>
          <p:spPr>
            <a:xfrm rot="16200000" flipH="1">
              <a:off x="7283583" y="2901181"/>
              <a:ext cx="1427428" cy="1787224"/>
            </a:xfrm>
            <a:prstGeom prst="trapezoid">
              <a:avLst>
                <a:gd name="adj" fmla="val 1401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Wingdings"/>
              </a:endParaRPr>
            </a:p>
          </p:txBody>
        </p:sp>
      </p:grpSp>
      <p:sp>
        <p:nvSpPr>
          <p:cNvPr id="34" name="Скругленный прямоугольник 4">
            <a:extLst>
              <a:ext uri="{FF2B5EF4-FFF2-40B4-BE49-F238E27FC236}">
                <a16:creationId xmlns:a16="http://schemas.microsoft.com/office/drawing/2014/main" id="{0C04BCDE-9581-4ECD-99C2-D6C539E5FB67}"/>
              </a:ext>
            </a:extLst>
          </p:cNvPr>
          <p:cNvSpPr/>
          <p:nvPr/>
        </p:nvSpPr>
        <p:spPr>
          <a:xfrm>
            <a:off x="7650744" y="2533881"/>
            <a:ext cx="1950888" cy="809195"/>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47413" tIns="31609" rIns="47413" bIns="31609" numCol="1" spcCol="1270" anchor="ctr" anchorCtr="0">
            <a:no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9pPr>
          </a:lstStyle>
          <a:p>
            <a:pPr marL="0" marR="0" lvl="0" indent="0" algn="ctr" defTabSz="1625494" rtl="0" eaLnBrk="1" fontAlgn="auto" latinLnBrk="0" hangingPunct="1">
              <a:lnSpc>
                <a:spcPct val="100000"/>
              </a:lnSpc>
              <a:spcBef>
                <a:spcPts val="1333"/>
              </a:spcBef>
              <a:spcAft>
                <a:spcPct val="0"/>
              </a:spcAft>
              <a:buClr>
                <a:srgbClr val="FFFFFF"/>
              </a:buClr>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Wingdings"/>
              </a:rPr>
              <a:t>Harvesting data with advanced analytics and AI</a:t>
            </a:r>
          </a:p>
        </p:txBody>
      </p:sp>
      <p:sp>
        <p:nvSpPr>
          <p:cNvPr id="35" name="Скругленный прямоугольник 4">
            <a:extLst>
              <a:ext uri="{FF2B5EF4-FFF2-40B4-BE49-F238E27FC236}">
                <a16:creationId xmlns:a16="http://schemas.microsoft.com/office/drawing/2014/main" id="{A7131552-34ED-47D1-A79D-BDAE62D55C8C}"/>
              </a:ext>
            </a:extLst>
          </p:cNvPr>
          <p:cNvSpPr/>
          <p:nvPr/>
        </p:nvSpPr>
        <p:spPr>
          <a:xfrm>
            <a:off x="10163156" y="2533730"/>
            <a:ext cx="1548655" cy="809496"/>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64347" tIns="42897" rIns="64347" bIns="42897" numCol="1" spcCol="1270" anchor="ctr" anchorCtr="0">
            <a:no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Wingdings"/>
              </a:rPr>
              <a:t>Engineering innovative apps, products and experiences</a:t>
            </a:r>
          </a:p>
        </p:txBody>
      </p:sp>
      <p:sp>
        <p:nvSpPr>
          <p:cNvPr id="36" name="Скругленный прямоугольник 4">
            <a:extLst>
              <a:ext uri="{FF2B5EF4-FFF2-40B4-BE49-F238E27FC236}">
                <a16:creationId xmlns:a16="http://schemas.microsoft.com/office/drawing/2014/main" id="{F668E07D-423A-4B53-9145-A04CE9A66F29}"/>
              </a:ext>
            </a:extLst>
          </p:cNvPr>
          <p:cNvSpPr/>
          <p:nvPr/>
        </p:nvSpPr>
        <p:spPr>
          <a:xfrm>
            <a:off x="666441" y="2521601"/>
            <a:ext cx="1504684" cy="809496"/>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64347" tIns="42897" rIns="64347" bIns="42897" numCol="1" spcCol="1270" anchor="ctr" anchorCtr="0">
            <a:no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anose="020B0604020202020204" pitchFamily="34" charset="0"/>
                <a:ea typeface="Arial" panose="020B0604020202020204" pitchFamily="34" charset="0"/>
                <a:cs typeface="Arial" panose="020B0604020202020204" pitchFamily="34" charset="0"/>
                <a:sym typeface="Wingdings"/>
              </a:defRPr>
            </a:lvl9pPr>
          </a:lstStyle>
          <a:p>
            <a:pPr marL="0" marR="0" lvl="0" indent="0" algn="ctr" defTabSz="1106230" rtl="0" eaLnBrk="1" fontAlgn="auto" latinLnBrk="0" hangingPunct="1">
              <a:lnSpc>
                <a:spcPct val="100000"/>
              </a:lnSpc>
              <a:spcBef>
                <a:spcPct val="0"/>
              </a:spcBef>
              <a:spcAft>
                <a:spcPct val="3500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Wingdings"/>
              </a:rPr>
              <a:t>Maintaining reliable, secure on-</a:t>
            </a:r>
            <a:r>
              <a:rPr kumimoji="0" lang="en-US" sz="1200"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sym typeface="Wingdings"/>
              </a:rPr>
              <a:t>prem</a:t>
            </a:r>
            <a:r>
              <a:rPr kumimoji="0" lang="en-US" sz="1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Wingdings"/>
              </a:rPr>
              <a:t> technology</a:t>
            </a:r>
          </a:p>
        </p:txBody>
      </p:sp>
      <p:cxnSp>
        <p:nvCxnSpPr>
          <p:cNvPr id="47" name="Straight Connector 46">
            <a:extLst>
              <a:ext uri="{FF2B5EF4-FFF2-40B4-BE49-F238E27FC236}">
                <a16:creationId xmlns:a16="http://schemas.microsoft.com/office/drawing/2014/main" id="{F11741D4-96A3-491C-90A6-93BBB4082FC3}"/>
              </a:ext>
            </a:extLst>
          </p:cNvPr>
          <p:cNvCxnSpPr/>
          <p:nvPr/>
        </p:nvCxnSpPr>
        <p:spPr>
          <a:xfrm>
            <a:off x="461839" y="1592792"/>
            <a:ext cx="4747478"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005DC64-7115-40A6-B583-DABBC6169B94}"/>
              </a:ext>
            </a:extLst>
          </p:cNvPr>
          <p:cNvCxnSpPr/>
          <p:nvPr/>
        </p:nvCxnSpPr>
        <p:spPr>
          <a:xfrm>
            <a:off x="6964333" y="1592792"/>
            <a:ext cx="4747478"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5" name="Right Triangle 4"/>
          <p:cNvSpPr/>
          <p:nvPr/>
        </p:nvSpPr>
        <p:spPr>
          <a:xfrm>
            <a:off x="534048" y="4241800"/>
            <a:ext cx="11260647" cy="717550"/>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1" name="Right Triangle 30"/>
          <p:cNvSpPr/>
          <p:nvPr/>
        </p:nvSpPr>
        <p:spPr>
          <a:xfrm rot="10800000">
            <a:off x="584848" y="4185544"/>
            <a:ext cx="11260647" cy="71755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7" name="Text Placeholder 92">
            <a:extLst>
              <a:ext uri="{FF2B5EF4-FFF2-40B4-BE49-F238E27FC236}">
                <a16:creationId xmlns:a16="http://schemas.microsoft.com/office/drawing/2014/main" id="{5D11EA65-D10C-4AFC-8735-79CE9BD3F3A6}"/>
              </a:ext>
            </a:extLst>
          </p:cNvPr>
          <p:cNvSpPr txBox="1"/>
          <p:nvPr/>
        </p:nvSpPr>
        <p:spPr>
          <a:xfrm>
            <a:off x="482600" y="4680419"/>
            <a:ext cx="2248244" cy="313932"/>
          </a:xfrm>
          <a:prstGeom prst="rect">
            <a:avLst/>
          </a:prstGeom>
          <a:noFill/>
        </p:spPr>
        <p:txBody>
          <a:bodyPr wrap="square" rtlCol="0" anchor="ctr">
            <a:spAutoFit/>
          </a:bodyPr>
          <a:lstStyle>
            <a:defPPr>
              <a:defRPr lang="en-US"/>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RUN THE</a:t>
            </a:r>
            <a:r>
              <a:rPr kumimoji="0" lang="pl-PL" sz="16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 </a:t>
            </a:r>
            <a:r>
              <a:rPr kumimoji="0" lang="en-US" sz="16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BUSINESS</a:t>
            </a:r>
          </a:p>
        </p:txBody>
      </p:sp>
      <p:sp>
        <p:nvSpPr>
          <p:cNvPr id="49" name="Text Placeholder 92">
            <a:extLst>
              <a:ext uri="{FF2B5EF4-FFF2-40B4-BE49-F238E27FC236}">
                <a16:creationId xmlns:a16="http://schemas.microsoft.com/office/drawing/2014/main" id="{5D11EA65-D10C-4AFC-8735-79CE9BD3F3A6}"/>
              </a:ext>
            </a:extLst>
          </p:cNvPr>
          <p:cNvSpPr txBox="1"/>
          <p:nvPr/>
        </p:nvSpPr>
        <p:spPr>
          <a:xfrm>
            <a:off x="9264650" y="4174137"/>
            <a:ext cx="2631645" cy="313932"/>
          </a:xfrm>
          <a:prstGeom prst="rect">
            <a:avLst/>
          </a:prstGeom>
          <a:noFill/>
        </p:spPr>
        <p:txBody>
          <a:bodyPr wrap="square" rtlCol="0" anchor="ctr">
            <a:spAutoFit/>
          </a:bodyPr>
          <a:lstStyle>
            <a:defPPr>
              <a:defRPr lang="en-US"/>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CHANGE THE</a:t>
            </a:r>
            <a:r>
              <a:rPr kumimoji="0" lang="pl-PL" sz="16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 </a:t>
            </a:r>
            <a:r>
              <a:rPr kumimoji="0" lang="en-US" sz="16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BUSINESS</a:t>
            </a:r>
          </a:p>
        </p:txBody>
      </p:sp>
    </p:spTree>
    <p:extLst>
      <p:ext uri="{BB962C8B-B14F-4D97-AF65-F5344CB8AC3E}">
        <p14:creationId xmlns:p14="http://schemas.microsoft.com/office/powerpoint/2010/main" val="122011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32461C-359C-474B-A1BB-1C6773BAA5EF}"/>
              </a:ext>
            </a:extLst>
          </p:cNvPr>
          <p:cNvSpPr>
            <a:spLocks noGrp="1"/>
          </p:cNvSpPr>
          <p:nvPr>
            <p:ph type="title"/>
          </p:nvPr>
        </p:nvSpPr>
        <p:spPr/>
        <p:txBody>
          <a:bodyPr/>
          <a:lstStyle/>
          <a:p>
            <a:r>
              <a:rPr lang="en-US"/>
              <a:t>Modernization and the End-to-End Solution</a:t>
            </a:r>
          </a:p>
        </p:txBody>
      </p:sp>
      <p:sp>
        <p:nvSpPr>
          <p:cNvPr id="23" name="Rectangle 22"/>
          <p:cNvSpPr/>
          <p:nvPr/>
        </p:nvSpPr>
        <p:spPr>
          <a:xfrm>
            <a:off x="7767196" y="1767328"/>
            <a:ext cx="3048233" cy="396731"/>
          </a:xfrm>
          <a:prstGeom prst="rect">
            <a:avLst/>
          </a:prstGeom>
          <a:solidFill>
            <a:srgbClr val="E3C031"/>
          </a:solidFill>
          <a:ln w="3175" cap="flat" cmpd="sng" algn="ctr">
            <a:noFill/>
            <a:prstDash val="solid"/>
            <a:round/>
            <a:headEnd type="none" w="med" len="med"/>
            <a:tailEnd type="none" w="med" len="med"/>
          </a:ln>
          <a:effectLst/>
        </p:spPr>
        <p:txBody>
          <a:bodyPr vert="horz" wrap="square" lIns="0" tIns="38100" rIns="0" bIns="38100" numCol="1" rtlCol="0" anchor="ctr" anchorCtr="0" compatLnSpc="1">
            <a:prstTxWarp prst="textNoShape">
              <a:avLst/>
            </a:prstTxWarp>
          </a:bodyPr>
          <a:lstStyle/>
          <a:p>
            <a:pPr marL="0" marR="0" lvl="0" indent="0" algn="ctr" defTabSz="1219102"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Arial"/>
              <a:ea typeface="Arial Unicode MS" pitchFamily="34" charset="-128"/>
              <a:cs typeface="Arial Unicode MS" pitchFamily="34" charset="-128"/>
            </a:endParaRPr>
          </a:p>
          <a:p>
            <a:pPr marL="0" marR="0" lvl="0" indent="0" algn="ctr" defTabSz="1219102"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a:ea typeface="Arial Unicode MS" pitchFamily="34" charset="-128"/>
                <a:cs typeface="Arial Unicode MS" pitchFamily="34" charset="-128"/>
              </a:rPr>
              <a:t>Operate &amp; secure hybrid at scale</a:t>
            </a:r>
          </a:p>
          <a:p>
            <a:pPr marL="0" marR="0" lvl="0" indent="0" algn="ctr" defTabSz="1219102" rtl="0" eaLnBrk="1" fontAlgn="auto" latinLnBrk="0" hangingPunct="1">
              <a:lnSpc>
                <a:spcPct val="100000"/>
              </a:lnSpc>
              <a:spcBef>
                <a:spcPts val="0"/>
              </a:spcBef>
              <a:spcAft>
                <a:spcPts val="5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24" name="Rectangle 23"/>
          <p:cNvSpPr/>
          <p:nvPr/>
        </p:nvSpPr>
        <p:spPr>
          <a:xfrm>
            <a:off x="4272029" y="1767328"/>
            <a:ext cx="3048233" cy="396731"/>
          </a:xfrm>
          <a:prstGeom prst="rect">
            <a:avLst/>
          </a:prstGeom>
          <a:solidFill>
            <a:srgbClr val="D86B1C"/>
          </a:solidFill>
          <a:ln w="3175" cap="flat" cmpd="sng" algn="ctr">
            <a:noFill/>
            <a:prstDash val="solid"/>
            <a:round/>
            <a:headEnd type="none" w="med" len="med"/>
            <a:tailEnd type="none" w="med" len="med"/>
          </a:ln>
          <a:effectLst/>
        </p:spPr>
        <p:txBody>
          <a:bodyPr vert="horz" wrap="square" lIns="0" tIns="38100" rIns="0" bIns="38100" numCol="1" rtlCol="0" anchor="ctr" anchorCtr="0" compatLnSpc="1">
            <a:prstTxWarp prst="textNoShape">
              <a:avLst/>
            </a:prstTxWarp>
          </a:bodyPr>
          <a:lstStyle/>
          <a:p>
            <a:pPr marL="0" marR="0" lvl="0" indent="0" algn="ctr" defTabSz="1219102"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Arial"/>
              <a:ea typeface="Arial Unicode MS" pitchFamily="34" charset="-128"/>
              <a:cs typeface="Arial Unicode MS" pitchFamily="34" charset="-128"/>
            </a:endParaRPr>
          </a:p>
          <a:p>
            <a:pPr marL="0" marR="0" lvl="0" indent="0" algn="ctr" defTabSz="1219102"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a:ea typeface="Arial Unicode MS" pitchFamily="34" charset="-128"/>
                <a:cs typeface="Arial Unicode MS" pitchFamily="34" charset="-128"/>
              </a:rPr>
              <a:t>Modernize applications and data </a:t>
            </a:r>
          </a:p>
          <a:p>
            <a:pPr marL="0" marR="0" lvl="0" indent="0" algn="ctr" defTabSz="1219102" rtl="0" eaLnBrk="1" fontAlgn="auto" latinLnBrk="0" hangingPunct="1">
              <a:lnSpc>
                <a:spcPct val="100000"/>
              </a:lnSpc>
              <a:spcBef>
                <a:spcPts val="0"/>
              </a:spcBef>
              <a:spcAft>
                <a:spcPts val="5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25" name="Rectangle 24"/>
          <p:cNvSpPr/>
          <p:nvPr/>
        </p:nvSpPr>
        <p:spPr>
          <a:xfrm>
            <a:off x="789708" y="1767328"/>
            <a:ext cx="3048233" cy="396731"/>
          </a:xfrm>
          <a:prstGeom prst="rect">
            <a:avLst/>
          </a:prstGeom>
          <a:solidFill>
            <a:srgbClr val="8CB331"/>
          </a:solidFill>
          <a:ln w="3175" cap="flat" cmpd="sng" algn="ctr">
            <a:noFill/>
            <a:prstDash val="solid"/>
            <a:round/>
            <a:headEnd type="none" w="med" len="med"/>
            <a:tailEnd type="none" w="med" len="med"/>
          </a:ln>
          <a:effectLst/>
        </p:spPr>
        <p:txBody>
          <a:bodyPr vert="horz" wrap="square" lIns="0" tIns="38100" rIns="0" bIns="38100" numCol="1" rtlCol="0" anchor="ctr" anchorCtr="0" compatLnSpc="1">
            <a:prstTxWarp prst="textNoShape">
              <a:avLst/>
            </a:prstTxWarp>
          </a:bodyPr>
          <a:lstStyle/>
          <a:p>
            <a:pPr marL="0" marR="0" lvl="0" indent="0" algn="ctr" defTabSz="1219102"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a:ea typeface="Arial Unicode MS" pitchFamily="34" charset="-128"/>
                <a:cs typeface="Arial Unicode MS" pitchFamily="34" charset="-128"/>
              </a:rPr>
              <a:t>Simplify and optimize IT</a:t>
            </a:r>
            <a:endParaRPr kumimoji="0" lang="en-US" sz="1300" b="0" i="0" u="none" strike="noStrike" kern="120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3" name="Rectangle 2">
            <a:extLst>
              <a:ext uri="{FF2B5EF4-FFF2-40B4-BE49-F238E27FC236}">
                <a16:creationId xmlns:a16="http://schemas.microsoft.com/office/drawing/2014/main" id="{3F6D63EB-9870-F847-8F08-B5F5F1185ECB}"/>
              </a:ext>
            </a:extLst>
          </p:cNvPr>
          <p:cNvSpPr/>
          <p:nvPr/>
        </p:nvSpPr>
        <p:spPr>
          <a:xfrm>
            <a:off x="1101861" y="2338528"/>
            <a:ext cx="2695423" cy="631135"/>
          </a:xfrm>
          <a:prstGeom prst="rect">
            <a:avLst/>
          </a:prstGeom>
        </p:spPr>
        <p:txBody>
          <a:bodyPr wrap="square">
            <a:spAutoFit/>
          </a:bodyPr>
          <a:lstStyle/>
          <a:p>
            <a:pPr marL="0" marR="0" lvl="0" indent="0" algn="ctr" defTabSz="1219102" rtl="0" eaLnBrk="1" fontAlgn="auto" latinLnBrk="0" hangingPunct="1">
              <a:lnSpc>
                <a:spcPct val="100000"/>
              </a:lnSpc>
              <a:spcBef>
                <a:spcPts val="0"/>
              </a:spcBef>
              <a:spcAft>
                <a:spcPts val="0"/>
              </a:spcAft>
              <a:buClrTx/>
              <a:buSzTx/>
              <a:buFontTx/>
              <a:buNone/>
              <a:tabLst/>
              <a:defRPr/>
            </a:pPr>
            <a:r>
              <a:rPr kumimoji="0" lang="en-US" sz="1167" b="1" i="1" u="none" strike="noStrike" kern="1200" cap="none" spc="0" normalizeH="0" baseline="0" noProof="0">
                <a:ln>
                  <a:noFill/>
                </a:ln>
                <a:solidFill>
                  <a:srgbClr val="000000"/>
                </a:solidFill>
                <a:effectLst/>
                <a:uLnTx/>
                <a:uFillTx/>
                <a:latin typeface="Arial"/>
                <a:ea typeface="Helvetica Neue" panose="02000503000000020004" pitchFamily="2" charset="0"/>
                <a:cs typeface="Arial" panose="020B0604020202020204" pitchFamily="34" charset="0"/>
              </a:rPr>
              <a:t>Run</a:t>
            </a:r>
            <a:r>
              <a:rPr kumimoji="0" lang="en-US" sz="1167" b="0" i="1" u="none" strike="noStrike" kern="1200" cap="none" spc="0" normalizeH="0" baseline="0" noProof="0">
                <a:ln>
                  <a:noFill/>
                </a:ln>
                <a:solidFill>
                  <a:srgbClr val="000000"/>
                </a:solidFill>
                <a:effectLst/>
                <a:uLnTx/>
                <a:uFillTx/>
                <a:latin typeface="Arial"/>
                <a:ea typeface="Helvetica Neue" panose="02000503000000020004" pitchFamily="2" charset="0"/>
                <a:cs typeface="Arial" panose="020B0604020202020204" pitchFamily="34" charset="0"/>
              </a:rPr>
              <a:t> </a:t>
            </a:r>
            <a:r>
              <a:rPr kumimoji="0" lang="en-US" sz="1167" b="1" i="1" u="none" strike="noStrike" kern="1200" cap="none" spc="0" normalizeH="0" baseline="0" noProof="0">
                <a:ln>
                  <a:noFill/>
                </a:ln>
                <a:solidFill>
                  <a:srgbClr val="000000"/>
                </a:solidFill>
                <a:effectLst/>
                <a:uLnTx/>
                <a:uFillTx/>
                <a:latin typeface="Arial"/>
                <a:ea typeface="Helvetica Neue" panose="02000503000000020004" pitchFamily="2" charset="0"/>
                <a:cs typeface="Arial" panose="020B0604020202020204" pitchFamily="34" charset="0"/>
              </a:rPr>
              <a:t>traditional</a:t>
            </a:r>
            <a:r>
              <a:rPr kumimoji="0" lang="en-US" sz="1167" b="0" i="1" u="none" strike="noStrike" kern="1200" cap="none" spc="0" normalizeH="0" baseline="0" noProof="0">
                <a:ln>
                  <a:noFill/>
                </a:ln>
                <a:solidFill>
                  <a:srgbClr val="000000"/>
                </a:solidFill>
                <a:effectLst/>
                <a:uLnTx/>
                <a:uFillTx/>
                <a:latin typeface="Arial"/>
                <a:ea typeface="Helvetica Neue" panose="02000503000000020004" pitchFamily="2" charset="0"/>
                <a:cs typeface="Arial" panose="020B0604020202020204" pitchFamily="34" charset="0"/>
              </a:rPr>
              <a:t> services more efficient, simplify operations, and drive out costs</a:t>
            </a:r>
            <a:endParaRPr kumimoji="0" lang="en-US" sz="1167" b="0" i="0" u="none" strike="noStrike" kern="120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6" name="Rectangle 15">
            <a:extLst>
              <a:ext uri="{FF2B5EF4-FFF2-40B4-BE49-F238E27FC236}">
                <a16:creationId xmlns:a16="http://schemas.microsoft.com/office/drawing/2014/main" id="{3F6D63EB-9870-F847-8F08-B5F5F1185ECB}"/>
              </a:ext>
            </a:extLst>
          </p:cNvPr>
          <p:cNvSpPr/>
          <p:nvPr/>
        </p:nvSpPr>
        <p:spPr>
          <a:xfrm>
            <a:off x="4520723" y="2338528"/>
            <a:ext cx="2677692" cy="631135"/>
          </a:xfrm>
          <a:prstGeom prst="rect">
            <a:avLst/>
          </a:prstGeom>
        </p:spPr>
        <p:txBody>
          <a:bodyPr wrap="square">
            <a:spAutoFit/>
          </a:bodyPr>
          <a:lstStyle/>
          <a:p>
            <a:pPr marL="0" marR="0" lvl="0" indent="0" algn="ctr" defTabSz="1219102" rtl="0" eaLnBrk="1" fontAlgn="auto" latinLnBrk="0" hangingPunct="1">
              <a:lnSpc>
                <a:spcPct val="100000"/>
              </a:lnSpc>
              <a:spcBef>
                <a:spcPts val="0"/>
              </a:spcBef>
              <a:spcAft>
                <a:spcPts val="0"/>
              </a:spcAft>
              <a:buClrTx/>
              <a:buSzTx/>
              <a:buFontTx/>
              <a:buNone/>
              <a:tabLst/>
              <a:defRPr/>
            </a:pPr>
            <a:r>
              <a:rPr kumimoji="0" lang="en-US" sz="1167" b="1" i="1" u="none" strike="noStrike" kern="1200" cap="none" spc="0" normalizeH="0" baseline="0" noProof="0">
                <a:ln>
                  <a:noFill/>
                </a:ln>
                <a:solidFill>
                  <a:srgbClr val="000000"/>
                </a:solidFill>
                <a:effectLst/>
                <a:uLnTx/>
                <a:uFillTx/>
                <a:latin typeface="Arial"/>
                <a:ea typeface="Arial Unicode MS" pitchFamily="34" charset="-128"/>
                <a:cs typeface="Arial Unicode MS" pitchFamily="34" charset="-128"/>
              </a:rPr>
              <a:t>Create</a:t>
            </a:r>
            <a:r>
              <a:rPr kumimoji="0" lang="en-US" sz="1167" b="0" i="1" u="none" strike="noStrike" kern="1200" cap="none" spc="0" normalizeH="0" baseline="0" noProof="0">
                <a:ln>
                  <a:noFill/>
                </a:ln>
                <a:solidFill>
                  <a:srgbClr val="000000"/>
                </a:solidFill>
                <a:effectLst/>
                <a:uLnTx/>
                <a:uFillTx/>
                <a:latin typeface="Arial"/>
                <a:ea typeface="Arial Unicode MS" pitchFamily="34" charset="-128"/>
                <a:cs typeface="Arial Unicode MS" pitchFamily="34" charset="-128"/>
              </a:rPr>
              <a:t> the future estate and unlock the value of the cloud and new technologies</a:t>
            </a:r>
            <a:endParaRPr kumimoji="0" lang="en-US" sz="1167" b="0" i="0" u="none" strike="noStrike" kern="120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8" name="Rectangle 17">
            <a:extLst>
              <a:ext uri="{FF2B5EF4-FFF2-40B4-BE49-F238E27FC236}">
                <a16:creationId xmlns:a16="http://schemas.microsoft.com/office/drawing/2014/main" id="{3F6D63EB-9870-F847-8F08-B5F5F1185ECB}"/>
              </a:ext>
            </a:extLst>
          </p:cNvPr>
          <p:cNvSpPr/>
          <p:nvPr/>
        </p:nvSpPr>
        <p:spPr>
          <a:xfrm>
            <a:off x="8066169" y="2338528"/>
            <a:ext cx="2703093" cy="451534"/>
          </a:xfrm>
          <a:prstGeom prst="rect">
            <a:avLst/>
          </a:prstGeom>
        </p:spPr>
        <p:txBody>
          <a:bodyPr wrap="square">
            <a:spAutoFit/>
          </a:bodyPr>
          <a:lstStyle/>
          <a:p>
            <a:pPr marL="0" marR="0" lvl="0" indent="0" algn="ctr" defTabSz="1219102" rtl="0" eaLnBrk="1" fontAlgn="auto" latinLnBrk="0" hangingPunct="1">
              <a:lnSpc>
                <a:spcPct val="100000"/>
              </a:lnSpc>
              <a:spcBef>
                <a:spcPts val="0"/>
              </a:spcBef>
              <a:spcAft>
                <a:spcPts val="0"/>
              </a:spcAft>
              <a:buClrTx/>
              <a:buSzTx/>
              <a:buFontTx/>
              <a:buNone/>
              <a:tabLst/>
              <a:defRPr/>
            </a:pPr>
            <a:r>
              <a:rPr kumimoji="0" lang="en-GB" sz="1167" b="1" i="1" u="none" strike="noStrike" kern="1200" cap="none" spc="0" normalizeH="0" baseline="0" noProof="0">
                <a:ln>
                  <a:noFill/>
                </a:ln>
                <a:solidFill>
                  <a:srgbClr val="000000"/>
                </a:solidFill>
                <a:effectLst/>
                <a:uLnTx/>
                <a:uFillTx/>
                <a:latin typeface="Arial"/>
                <a:ea typeface="Arial Unicode MS" pitchFamily="34" charset="-128"/>
                <a:cs typeface="Arial Unicode MS" pitchFamily="34" charset="-128"/>
              </a:rPr>
              <a:t>Run modern </a:t>
            </a:r>
            <a:r>
              <a:rPr kumimoji="0" lang="en-GB" sz="1167" b="0" i="1" u="none" strike="noStrike" kern="1200" cap="none" spc="0" normalizeH="0" baseline="0" noProof="0">
                <a:ln>
                  <a:noFill/>
                </a:ln>
                <a:solidFill>
                  <a:srgbClr val="000000"/>
                </a:solidFill>
                <a:effectLst/>
                <a:uLnTx/>
                <a:uFillTx/>
                <a:latin typeface="Arial"/>
                <a:ea typeface="Arial Unicode MS" pitchFamily="34" charset="-128"/>
                <a:cs typeface="Arial Unicode MS" pitchFamily="34" charset="-128"/>
              </a:rPr>
              <a:t>services with a better IT experience at scale</a:t>
            </a:r>
            <a:endParaRPr kumimoji="0" lang="en-US" sz="1167" b="0" i="0" u="none" strike="noStrike" kern="120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20" name="TextBox 19">
            <a:extLst>
              <a:ext uri="{FF2B5EF4-FFF2-40B4-BE49-F238E27FC236}">
                <a16:creationId xmlns:a16="http://schemas.microsoft.com/office/drawing/2014/main" id="{0BE268EB-10B5-0A4C-9BCB-75F76D2D5967}"/>
              </a:ext>
            </a:extLst>
          </p:cNvPr>
          <p:cNvSpPr txBox="1"/>
          <p:nvPr/>
        </p:nvSpPr>
        <p:spPr>
          <a:xfrm>
            <a:off x="8016287" y="3055563"/>
            <a:ext cx="3363015" cy="1061829"/>
          </a:xfrm>
          <a:prstGeom prst="rect">
            <a:avLst/>
          </a:prstGeom>
          <a:noFill/>
        </p:spPr>
        <p:txBody>
          <a:bodyPr wrap="square" rtlCol="0">
            <a:spAutoFit/>
          </a:bodyPr>
          <a:lstStyle/>
          <a:p>
            <a:pPr marL="0" marR="0" lvl="0" indent="0" algn="l" defTabSz="1219102"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000000"/>
                </a:solidFill>
                <a:effectLst/>
                <a:uLnTx/>
                <a:uFillTx/>
                <a:latin typeface="Arial"/>
                <a:ea typeface="Arial Unicode MS" pitchFamily="34" charset="-128"/>
                <a:cs typeface="Arial Unicode MS" pitchFamily="34" charset="-128"/>
              </a:rPr>
              <a:t>Integrate and scale on-premises &amp; </a:t>
            </a:r>
            <a:r>
              <a:rPr lang="en-GB" sz="1050">
                <a:solidFill>
                  <a:srgbClr val="000000"/>
                </a:solidFill>
                <a:latin typeface="Arial"/>
                <a:ea typeface="Arial Unicode MS" pitchFamily="34" charset="-128"/>
                <a:cs typeface="Arial Unicode MS" pitchFamily="34" charset="-128"/>
              </a:rPr>
              <a:t>Cloud platform(s)</a:t>
            </a:r>
          </a:p>
          <a:p>
            <a:pPr marL="0" marR="0" lvl="0" indent="0" algn="l" defTabSz="1219102" rtl="0" eaLnBrk="1" fontAlgn="auto" latinLnBrk="0" hangingPunct="1">
              <a:lnSpc>
                <a:spcPct val="100000"/>
              </a:lnSpc>
              <a:spcBef>
                <a:spcPts val="0"/>
              </a:spcBef>
              <a:spcAft>
                <a:spcPts val="0"/>
              </a:spcAft>
              <a:buClrTx/>
              <a:buSzTx/>
              <a:buFontTx/>
              <a:buNone/>
              <a:tabLst/>
              <a:defRPr/>
            </a:pPr>
            <a:r>
              <a:rPr lang="en-GB" sz="1050">
                <a:solidFill>
                  <a:srgbClr val="000000"/>
                </a:solidFill>
                <a:latin typeface="Arial"/>
                <a:ea typeface="Arial Unicode MS" pitchFamily="34" charset="-128"/>
                <a:cs typeface="Arial Unicode MS" pitchFamily="34" charset="-128"/>
              </a:rPr>
              <a:t> </a:t>
            </a:r>
            <a:endParaRPr kumimoji="0" lang="en-GB" sz="1050" b="0" i="0" u="none" strike="noStrike" kern="1200" cap="none" spc="0" normalizeH="0" baseline="0" noProof="0">
              <a:ln>
                <a:noFill/>
              </a:ln>
              <a:solidFill>
                <a:srgbClr val="000000"/>
              </a:solidFill>
              <a:effectLst/>
              <a:uLnTx/>
              <a:uFillTx/>
              <a:latin typeface="Arial"/>
              <a:ea typeface="Arial Unicode MS" pitchFamily="34" charset="-128"/>
              <a:cs typeface="Arial Unicode MS" pitchFamily="34" charset="-128"/>
            </a:endParaRPr>
          </a:p>
          <a:p>
            <a:pPr marL="0" marR="0" lvl="0" indent="0" algn="l" defTabSz="121910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Arial Unicode MS" pitchFamily="34" charset="-128"/>
                <a:cs typeface="Arial Unicode MS" pitchFamily="34" charset="-128"/>
              </a:rPr>
              <a:t>Make security and identity pervasive</a:t>
            </a:r>
          </a:p>
          <a:p>
            <a:pPr marL="0" marR="0" lvl="0" indent="0" algn="l" defTabSz="1219102"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a:ln>
                <a:noFill/>
              </a:ln>
              <a:solidFill>
                <a:srgbClr val="000000"/>
              </a:solidFill>
              <a:effectLst/>
              <a:uLnTx/>
              <a:uFillTx/>
              <a:latin typeface="Arial"/>
              <a:ea typeface="Arial Unicode MS" pitchFamily="34" charset="-128"/>
              <a:cs typeface="Arial Unicode MS" pitchFamily="34" charset="-128"/>
            </a:endParaRPr>
          </a:p>
          <a:p>
            <a:pPr marL="0" marR="0" lvl="0" indent="0" algn="l" defTabSz="1219102"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000000"/>
                </a:solidFill>
                <a:effectLst/>
                <a:uLnTx/>
                <a:uFillTx/>
                <a:latin typeface="Arial"/>
                <a:ea typeface="Arial Unicode MS" pitchFamily="34" charset="-128"/>
                <a:cs typeface="Arial Unicode MS" pitchFamily="34" charset="-128"/>
              </a:rPr>
              <a:t>Enable SRE, </a:t>
            </a:r>
            <a:r>
              <a:rPr kumimoji="0" lang="en-GB" sz="1050" b="0" i="0" u="none" strike="noStrike" kern="1200" cap="none" spc="0" normalizeH="0" baseline="0" noProof="0" err="1">
                <a:ln>
                  <a:noFill/>
                </a:ln>
                <a:solidFill>
                  <a:srgbClr val="000000"/>
                </a:solidFill>
                <a:effectLst/>
                <a:uLnTx/>
                <a:uFillTx/>
                <a:latin typeface="Arial"/>
                <a:ea typeface="Arial Unicode MS" pitchFamily="34" charset="-128"/>
                <a:cs typeface="Arial Unicode MS" pitchFamily="34" charset="-128"/>
              </a:rPr>
              <a:t>DevSecOps</a:t>
            </a:r>
            <a:r>
              <a:rPr kumimoji="0" lang="en-GB" sz="1050" b="0" i="0" u="none" strike="noStrike" kern="1200" cap="none" spc="0" normalizeH="0" baseline="0" noProof="0">
                <a:ln>
                  <a:noFill/>
                </a:ln>
                <a:solidFill>
                  <a:srgbClr val="000000"/>
                </a:solidFill>
                <a:effectLst/>
                <a:uLnTx/>
                <a:uFillTx/>
                <a:latin typeface="Arial"/>
                <a:ea typeface="Arial Unicode MS" pitchFamily="34" charset="-128"/>
                <a:cs typeface="Arial Unicode MS" pitchFamily="34" charset="-128"/>
              </a:rPr>
              <a:t> and other new operating models</a:t>
            </a:r>
            <a:endParaRPr kumimoji="0" lang="en-US" sz="1050" b="0" i="0" u="none" strike="noStrike" kern="120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grpSp>
        <p:nvGrpSpPr>
          <p:cNvPr id="13" name="Group 12">
            <a:extLst>
              <a:ext uri="{FF2B5EF4-FFF2-40B4-BE49-F238E27FC236}">
                <a16:creationId xmlns:a16="http://schemas.microsoft.com/office/drawing/2014/main" id="{98C23615-2B2B-40D7-B470-52B70283E7E9}"/>
              </a:ext>
            </a:extLst>
          </p:cNvPr>
          <p:cNvGrpSpPr/>
          <p:nvPr/>
        </p:nvGrpSpPr>
        <p:grpSpPr>
          <a:xfrm>
            <a:off x="7863045" y="3120351"/>
            <a:ext cx="119289" cy="747772"/>
            <a:chOff x="9492160" y="3744421"/>
            <a:chExt cx="143147" cy="897326"/>
          </a:xfrm>
        </p:grpSpPr>
        <p:sp>
          <p:nvSpPr>
            <p:cNvPr id="21" name="Oval 20">
              <a:extLst>
                <a:ext uri="{FF2B5EF4-FFF2-40B4-BE49-F238E27FC236}">
                  <a16:creationId xmlns:a16="http://schemas.microsoft.com/office/drawing/2014/main" id="{4268B583-E429-4144-BF2A-993CBAD63FE7}"/>
                </a:ext>
              </a:extLst>
            </p:cNvPr>
            <p:cNvSpPr/>
            <p:nvPr/>
          </p:nvSpPr>
          <p:spPr>
            <a:xfrm>
              <a:off x="9492160" y="3744421"/>
              <a:ext cx="143147" cy="143147"/>
            </a:xfrm>
            <a:prstGeom prst="ellipse">
              <a:avLst/>
            </a:prstGeom>
            <a:solidFill>
              <a:srgbClr val="E1C02C"/>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marL="0" marR="0" lvl="0" indent="0" algn="ctr" defTabSz="1219102" rtl="0" eaLnBrk="1" fontAlgn="auto" latinLnBrk="0" hangingPunct="1">
                <a:lnSpc>
                  <a:spcPct val="100000"/>
                </a:lnSpc>
                <a:spcBef>
                  <a:spcPts val="0"/>
                </a:spcBef>
                <a:spcAft>
                  <a:spcPts val="0"/>
                </a:spcAft>
                <a:buClrTx/>
                <a:buSzTx/>
                <a:buFontTx/>
                <a:buNone/>
                <a:tabLst/>
                <a:defRPr/>
              </a:pPr>
              <a:endParaRPr kumimoji="0" lang="en-US" sz="1083"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64A89950-6923-D343-B3C6-71CB29A76ADA}"/>
                </a:ext>
              </a:extLst>
            </p:cNvPr>
            <p:cNvSpPr/>
            <p:nvPr/>
          </p:nvSpPr>
          <p:spPr>
            <a:xfrm>
              <a:off x="9492160" y="4131222"/>
              <a:ext cx="143147" cy="143147"/>
            </a:xfrm>
            <a:prstGeom prst="ellipse">
              <a:avLst/>
            </a:prstGeom>
            <a:solidFill>
              <a:srgbClr val="E1C02C"/>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marL="0" marR="0" lvl="0" indent="0" algn="ctr" defTabSz="1219102" rtl="0" eaLnBrk="1" fontAlgn="auto" latinLnBrk="0" hangingPunct="1">
                <a:lnSpc>
                  <a:spcPct val="100000"/>
                </a:lnSpc>
                <a:spcBef>
                  <a:spcPts val="0"/>
                </a:spcBef>
                <a:spcAft>
                  <a:spcPts val="0"/>
                </a:spcAft>
                <a:buClrTx/>
                <a:buSzTx/>
                <a:buFontTx/>
                <a:buNone/>
                <a:tabLst/>
                <a:defRPr/>
              </a:pPr>
              <a:endParaRPr kumimoji="0" lang="en-US" sz="1083"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64A89950-6923-D343-B3C6-71CB29A76ADA}"/>
                </a:ext>
              </a:extLst>
            </p:cNvPr>
            <p:cNvSpPr/>
            <p:nvPr/>
          </p:nvSpPr>
          <p:spPr>
            <a:xfrm>
              <a:off x="9492160" y="4498600"/>
              <a:ext cx="143147" cy="143147"/>
            </a:xfrm>
            <a:prstGeom prst="ellipse">
              <a:avLst/>
            </a:prstGeom>
            <a:solidFill>
              <a:srgbClr val="E1C02C"/>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marL="0" marR="0" lvl="0" indent="0" algn="ctr" defTabSz="1219102" rtl="0" eaLnBrk="1" fontAlgn="auto" latinLnBrk="0" hangingPunct="1">
                <a:lnSpc>
                  <a:spcPct val="100000"/>
                </a:lnSpc>
                <a:spcBef>
                  <a:spcPts val="0"/>
                </a:spcBef>
                <a:spcAft>
                  <a:spcPts val="0"/>
                </a:spcAft>
                <a:buClrTx/>
                <a:buSzTx/>
                <a:buFontTx/>
                <a:buNone/>
                <a:tabLst/>
                <a:defRPr/>
              </a:pPr>
              <a:endParaRPr kumimoji="0" lang="en-US" sz="1083" b="0" i="0" u="none" strike="noStrike" kern="1200" cap="none" spc="0" normalizeH="0" baseline="0" noProof="0">
                <a:ln>
                  <a:noFill/>
                </a:ln>
                <a:solidFill>
                  <a:srgbClr val="FFFFFF"/>
                </a:solidFill>
                <a:effectLst/>
                <a:uLnTx/>
                <a:uFillTx/>
                <a:latin typeface="Arial"/>
                <a:ea typeface="+mn-ea"/>
                <a:cs typeface="+mn-cs"/>
              </a:endParaRPr>
            </a:p>
          </p:txBody>
        </p:sp>
      </p:grpSp>
      <p:sp>
        <p:nvSpPr>
          <p:cNvPr id="40" name="TextBox 39">
            <a:extLst>
              <a:ext uri="{FF2B5EF4-FFF2-40B4-BE49-F238E27FC236}">
                <a16:creationId xmlns:a16="http://schemas.microsoft.com/office/drawing/2014/main" id="{20EE8164-E852-3644-B926-0A78913F68D0}"/>
              </a:ext>
            </a:extLst>
          </p:cNvPr>
          <p:cNvSpPr txBox="1"/>
          <p:nvPr/>
        </p:nvSpPr>
        <p:spPr>
          <a:xfrm>
            <a:off x="4587196" y="3055562"/>
            <a:ext cx="2711227" cy="925574"/>
          </a:xfrm>
          <a:prstGeom prst="rect">
            <a:avLst/>
          </a:prstGeom>
          <a:noFill/>
        </p:spPr>
        <p:txBody>
          <a:bodyPr wrap="square" rtlCol="0">
            <a:spAutoFit/>
          </a:bodyPr>
          <a:lstStyle/>
          <a:p>
            <a:pPr marL="0" marR="0" lvl="0" indent="0" algn="l" defTabSz="121910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Arial Unicode MS" pitchFamily="34" charset="-128"/>
                <a:cs typeface="Arial Unicode MS" pitchFamily="34" charset="-128"/>
              </a:rPr>
              <a:t>Move on-premises apps to public cloud</a:t>
            </a:r>
          </a:p>
          <a:p>
            <a:pPr marL="0" marR="0" lvl="0" indent="0" algn="l" defTabSz="121910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Arial"/>
              <a:ea typeface="Arial Unicode MS" pitchFamily="34" charset="-128"/>
              <a:cs typeface="Arial Unicode MS" pitchFamily="34" charset="-128"/>
            </a:endParaRPr>
          </a:p>
          <a:p>
            <a:pPr marL="0" marR="0" lvl="0" indent="0" algn="l" defTabSz="121910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Arial Unicode MS" pitchFamily="34" charset="-128"/>
                <a:cs typeface="Arial Unicode MS" pitchFamily="34" charset="-128"/>
              </a:rPr>
              <a:t>Modernize apps on public/private clouds</a:t>
            </a:r>
          </a:p>
          <a:p>
            <a:pPr marL="0" marR="0" lvl="0" indent="0" algn="l" defTabSz="121910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Arial"/>
              <a:ea typeface="Arial Unicode MS" pitchFamily="34" charset="-128"/>
              <a:cs typeface="Arial Unicode MS" pitchFamily="34" charset="-128"/>
            </a:endParaRPr>
          </a:p>
          <a:p>
            <a:pPr marL="0" marR="0" lvl="0" indent="0" algn="l" defTabSz="121910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Arial Unicode MS" pitchFamily="34" charset="-128"/>
                <a:cs typeface="Arial Unicode MS" pitchFamily="34" charset="-128"/>
              </a:rPr>
              <a:t>Develop and secure cloud-native apps</a:t>
            </a:r>
          </a:p>
        </p:txBody>
      </p:sp>
      <p:sp>
        <p:nvSpPr>
          <p:cNvPr id="42" name="TextBox 41">
            <a:extLst>
              <a:ext uri="{FF2B5EF4-FFF2-40B4-BE49-F238E27FC236}">
                <a16:creationId xmlns:a16="http://schemas.microsoft.com/office/drawing/2014/main" id="{480758FD-5DEB-EF4D-A8DC-2F8C8D491A45}"/>
              </a:ext>
            </a:extLst>
          </p:cNvPr>
          <p:cNvSpPr txBox="1"/>
          <p:nvPr/>
        </p:nvSpPr>
        <p:spPr>
          <a:xfrm>
            <a:off x="1142498" y="3055562"/>
            <a:ext cx="2922225" cy="928203"/>
          </a:xfrm>
          <a:prstGeom prst="rect">
            <a:avLst/>
          </a:prstGeom>
          <a:noFill/>
        </p:spPr>
        <p:txBody>
          <a:bodyPr wrap="square" rtlCol="0">
            <a:spAutoFit/>
          </a:bodyPr>
          <a:lstStyle/>
          <a:p>
            <a:pPr marL="0" marR="0" lvl="0" indent="0" algn="l" defTabSz="121910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panose="020B0604020202020204" pitchFamily="34" charset="0"/>
                <a:ea typeface="Arial Unicode MS" pitchFamily="34" charset="-128"/>
                <a:cs typeface="Arial" panose="020B0604020202020204" pitchFamily="34" charset="0"/>
              </a:rPr>
              <a:t>Optimize apps management to reduce cost</a:t>
            </a:r>
          </a:p>
          <a:p>
            <a:pPr marL="0" marR="0" lvl="0" indent="0" algn="l" defTabSz="121910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Arial" panose="020B0604020202020204" pitchFamily="34" charset="0"/>
              <a:ea typeface="Arial Unicode MS" pitchFamily="34" charset="-128"/>
              <a:cs typeface="Arial" panose="020B0604020202020204" pitchFamily="34" charset="0"/>
            </a:endParaRPr>
          </a:p>
          <a:p>
            <a:pPr marL="0" marR="0" lvl="0" indent="0" algn="l" defTabSz="121910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panose="020B0604020202020204" pitchFamily="34" charset="0"/>
                <a:ea typeface="Arial Unicode MS" pitchFamily="34" charset="-128"/>
                <a:cs typeface="Arial" panose="020B0604020202020204" pitchFamily="34" charset="0"/>
              </a:rPr>
              <a:t>Automate to improve operational efficiency</a:t>
            </a:r>
          </a:p>
          <a:p>
            <a:pPr marL="0" marR="0" lvl="0" indent="0" algn="l" defTabSz="121910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Arial" panose="020B0604020202020204" pitchFamily="34" charset="0"/>
              <a:ea typeface="Arial Unicode MS" pitchFamily="34" charset="-128"/>
              <a:cs typeface="Arial" panose="020B0604020202020204" pitchFamily="34" charset="0"/>
            </a:endParaRPr>
          </a:p>
          <a:p>
            <a:pPr defTabSz="1462981">
              <a:defRPr/>
            </a:pPr>
            <a:r>
              <a:rPr lang="en-US" sz="1050">
                <a:solidFill>
                  <a:srgbClr val="000000"/>
                </a:solidFill>
                <a:latin typeface="Arial" panose="020B0604020202020204" pitchFamily="34" charset="0"/>
                <a:ea typeface="Arial Unicode MS" pitchFamily="34" charset="-128"/>
                <a:cs typeface="Arial" panose="020B0604020202020204" pitchFamily="34" charset="0"/>
              </a:rPr>
              <a:t>Release Client SMEs for strategic initiatives</a:t>
            </a:r>
          </a:p>
        </p:txBody>
      </p:sp>
      <p:sp>
        <p:nvSpPr>
          <p:cNvPr id="46" name="Rectangle 45"/>
          <p:cNvSpPr/>
          <p:nvPr/>
        </p:nvSpPr>
        <p:spPr>
          <a:xfrm>
            <a:off x="789708" y="4208536"/>
            <a:ext cx="3048233" cy="257058"/>
          </a:xfrm>
          <a:prstGeom prst="rect">
            <a:avLst/>
          </a:prstGeom>
          <a:solidFill>
            <a:schemeClr val="bg1">
              <a:lumMod val="95000"/>
            </a:schemeClr>
          </a:solidFill>
          <a:ln w="38100" cap="flat" cmpd="sng" algn="ctr">
            <a:solidFill>
              <a:schemeClr val="bg1">
                <a:lumMod val="75000"/>
              </a:schemeClr>
            </a:solidFill>
            <a:prstDash val="solid"/>
            <a:round/>
            <a:headEnd type="none" w="med" len="med"/>
            <a:tailEnd type="none" w="med" len="med"/>
          </a:ln>
          <a:effectLst/>
        </p:spPr>
        <p:txBody>
          <a:bodyPr vert="horz" wrap="square" lIns="0" tIns="38100" rIns="0" bIns="38100" numCol="1" rtlCol="0" anchor="ctr" anchorCtr="0" compatLnSpc="1">
            <a:prstTxWarp prst="textNoShape">
              <a:avLst/>
            </a:prstTxWarp>
          </a:bodyPr>
          <a:lstStyle/>
          <a:p>
            <a:pPr marL="0" marR="0" lvl="0" indent="0" algn="ctr" defTabSz="1219102" rtl="0" eaLnBrk="1" fontAlgn="auto" latinLnBrk="0" hangingPunct="1">
              <a:lnSpc>
                <a:spcPct val="100000"/>
              </a:lnSpc>
              <a:spcBef>
                <a:spcPts val="0"/>
              </a:spcBef>
              <a:spcAft>
                <a:spcPts val="0"/>
              </a:spcAft>
              <a:buClrTx/>
              <a:buSzTx/>
              <a:buFontTx/>
              <a:buNone/>
              <a:tabLst/>
              <a:defRPr/>
            </a:pPr>
            <a:r>
              <a:rPr kumimoji="0" lang="en-US" sz="1333" b="0" i="1" u="none" strike="noStrike" kern="1200" cap="none" spc="0" normalizeH="0" baseline="0" noProof="0">
                <a:ln>
                  <a:noFill/>
                </a:ln>
                <a:solidFill>
                  <a:srgbClr val="FFFFFF">
                    <a:lumMod val="65000"/>
                  </a:srgbClr>
                </a:solidFill>
                <a:effectLst/>
                <a:uLnTx/>
                <a:uFillTx/>
                <a:latin typeface="Arial"/>
                <a:ea typeface="Helvetica Neue" panose="02000503000000020004" pitchFamily="2" charset="0"/>
                <a:cs typeface="Arial" panose="020B0604020202020204" pitchFamily="34" charset="0"/>
              </a:rPr>
              <a:t>Applications Management</a:t>
            </a:r>
            <a:endParaRPr kumimoji="0" lang="en-US" sz="1333" b="0" i="0" u="none" strike="noStrike" kern="1200" cap="none" spc="0" normalizeH="0" baseline="0" noProof="0">
              <a:ln>
                <a:noFill/>
              </a:ln>
              <a:solidFill>
                <a:srgbClr val="FFFFFF">
                  <a:lumMod val="65000"/>
                </a:srgbClr>
              </a:solidFill>
              <a:effectLst/>
              <a:uLnTx/>
              <a:uFillTx/>
              <a:latin typeface="Arial"/>
              <a:ea typeface="Arial Unicode MS" pitchFamily="34" charset="-128"/>
              <a:cs typeface="Arial Unicode MS" pitchFamily="34" charset="-128"/>
            </a:endParaRPr>
          </a:p>
        </p:txBody>
      </p:sp>
      <p:grpSp>
        <p:nvGrpSpPr>
          <p:cNvPr id="15" name="Group 14">
            <a:extLst>
              <a:ext uri="{FF2B5EF4-FFF2-40B4-BE49-F238E27FC236}">
                <a16:creationId xmlns:a16="http://schemas.microsoft.com/office/drawing/2014/main" id="{63977022-22A7-4DA2-A16A-177EF5E6A65D}"/>
              </a:ext>
            </a:extLst>
          </p:cNvPr>
          <p:cNvGrpSpPr/>
          <p:nvPr/>
        </p:nvGrpSpPr>
        <p:grpSpPr>
          <a:xfrm>
            <a:off x="948949" y="3120351"/>
            <a:ext cx="119289" cy="771648"/>
            <a:chOff x="1015922" y="3744421"/>
            <a:chExt cx="143147" cy="925978"/>
          </a:xfrm>
        </p:grpSpPr>
        <p:sp>
          <p:nvSpPr>
            <p:cNvPr id="44" name="Oval 43">
              <a:extLst>
                <a:ext uri="{FF2B5EF4-FFF2-40B4-BE49-F238E27FC236}">
                  <a16:creationId xmlns:a16="http://schemas.microsoft.com/office/drawing/2014/main" id="{69101E96-CBD4-0542-930A-3081565D1C8C}"/>
                </a:ext>
              </a:extLst>
            </p:cNvPr>
            <p:cNvSpPr/>
            <p:nvPr/>
          </p:nvSpPr>
          <p:spPr>
            <a:xfrm>
              <a:off x="1015922" y="4136783"/>
              <a:ext cx="143147" cy="143147"/>
            </a:xfrm>
            <a:prstGeom prst="ellipse">
              <a:avLst/>
            </a:prstGeom>
            <a:solidFill>
              <a:srgbClr val="8BB33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marL="0" marR="0" lvl="0" indent="0" algn="ctr" defTabSz="1219102" rtl="0" eaLnBrk="1" fontAlgn="auto" latinLnBrk="0" hangingPunct="1">
                <a:lnSpc>
                  <a:spcPct val="100000"/>
                </a:lnSpc>
                <a:spcBef>
                  <a:spcPts val="0"/>
                </a:spcBef>
                <a:spcAft>
                  <a:spcPts val="0"/>
                </a:spcAft>
                <a:buClrTx/>
                <a:buSzTx/>
                <a:buFontTx/>
                <a:buNone/>
                <a:tabLst/>
                <a:defRPr/>
              </a:pPr>
              <a:endParaRPr kumimoji="0" lang="en-US" sz="1083" b="0" i="0" u="none" strike="noStrike" kern="1200" cap="none" spc="0" normalizeH="0" baseline="0" noProof="0">
                <a:ln>
                  <a:noFill/>
                </a:ln>
                <a:solidFill>
                  <a:srgbClr val="FFFFFF"/>
                </a:solidFill>
                <a:effectLst/>
                <a:uLnTx/>
                <a:uFillTx/>
                <a:latin typeface="Arial"/>
                <a:ea typeface="+mn-ea"/>
                <a:cs typeface="+mn-cs"/>
              </a:endParaRPr>
            </a:p>
          </p:txBody>
        </p:sp>
        <p:sp>
          <p:nvSpPr>
            <p:cNvPr id="45" name="Oval 44">
              <a:extLst>
                <a:ext uri="{FF2B5EF4-FFF2-40B4-BE49-F238E27FC236}">
                  <a16:creationId xmlns:a16="http://schemas.microsoft.com/office/drawing/2014/main" id="{F22935E9-10C8-DD43-A04B-C8FB5B9988C8}"/>
                </a:ext>
              </a:extLst>
            </p:cNvPr>
            <p:cNvSpPr/>
            <p:nvPr/>
          </p:nvSpPr>
          <p:spPr>
            <a:xfrm>
              <a:off x="1015922" y="3744421"/>
              <a:ext cx="143147" cy="143147"/>
            </a:xfrm>
            <a:prstGeom prst="ellipse">
              <a:avLst/>
            </a:prstGeom>
            <a:solidFill>
              <a:srgbClr val="8BB33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marL="0" marR="0" lvl="0" indent="0" algn="ctr" defTabSz="1219102" rtl="0" eaLnBrk="1" fontAlgn="auto" latinLnBrk="0" hangingPunct="1">
                <a:lnSpc>
                  <a:spcPct val="100000"/>
                </a:lnSpc>
                <a:spcBef>
                  <a:spcPts val="0"/>
                </a:spcBef>
                <a:spcAft>
                  <a:spcPts val="0"/>
                </a:spcAft>
                <a:buClrTx/>
                <a:buSzTx/>
                <a:buFontTx/>
                <a:buNone/>
                <a:tabLst/>
                <a:defRPr/>
              </a:pPr>
              <a:endParaRPr kumimoji="0" lang="en-US" sz="1083" b="0" i="0" u="none" strike="noStrike" kern="1200" cap="none" spc="0" normalizeH="0" baseline="0" noProof="0">
                <a:ln>
                  <a:noFill/>
                </a:ln>
                <a:solidFill>
                  <a:srgbClr val="FFFFFF"/>
                </a:solidFill>
                <a:effectLst/>
                <a:uLnTx/>
                <a:uFillTx/>
                <a:latin typeface="Arial"/>
                <a:ea typeface="+mn-ea"/>
                <a:cs typeface="+mn-cs"/>
              </a:endParaRPr>
            </a:p>
          </p:txBody>
        </p:sp>
        <p:sp>
          <p:nvSpPr>
            <p:cNvPr id="49" name="Oval 48">
              <a:extLst>
                <a:ext uri="{FF2B5EF4-FFF2-40B4-BE49-F238E27FC236}">
                  <a16:creationId xmlns:a16="http://schemas.microsoft.com/office/drawing/2014/main" id="{69101E96-CBD4-0542-930A-3081565D1C8C}"/>
                </a:ext>
              </a:extLst>
            </p:cNvPr>
            <p:cNvSpPr/>
            <p:nvPr/>
          </p:nvSpPr>
          <p:spPr>
            <a:xfrm>
              <a:off x="1015922" y="4527252"/>
              <a:ext cx="143147" cy="143147"/>
            </a:xfrm>
            <a:prstGeom prst="ellipse">
              <a:avLst/>
            </a:prstGeom>
            <a:solidFill>
              <a:srgbClr val="8BB33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marL="0" marR="0" lvl="0" indent="0" algn="ctr" defTabSz="1219102" rtl="0" eaLnBrk="1" fontAlgn="auto" latinLnBrk="0" hangingPunct="1">
                <a:lnSpc>
                  <a:spcPct val="100000"/>
                </a:lnSpc>
                <a:spcBef>
                  <a:spcPts val="0"/>
                </a:spcBef>
                <a:spcAft>
                  <a:spcPts val="0"/>
                </a:spcAft>
                <a:buClrTx/>
                <a:buSzTx/>
                <a:buFontTx/>
                <a:buNone/>
                <a:tabLst/>
                <a:defRPr/>
              </a:pPr>
              <a:endParaRPr kumimoji="0" lang="en-US" sz="1083"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4" name="Group 13">
            <a:extLst>
              <a:ext uri="{FF2B5EF4-FFF2-40B4-BE49-F238E27FC236}">
                <a16:creationId xmlns:a16="http://schemas.microsoft.com/office/drawing/2014/main" id="{A0A001A7-4CA1-459C-8948-A04A3C804BCD}"/>
              </a:ext>
            </a:extLst>
          </p:cNvPr>
          <p:cNvGrpSpPr/>
          <p:nvPr/>
        </p:nvGrpSpPr>
        <p:grpSpPr>
          <a:xfrm>
            <a:off x="4440728" y="3120351"/>
            <a:ext cx="119291" cy="779934"/>
            <a:chOff x="5367398" y="3744421"/>
            <a:chExt cx="143149" cy="935921"/>
          </a:xfrm>
        </p:grpSpPr>
        <p:sp>
          <p:nvSpPr>
            <p:cNvPr id="32" name="Oval 31">
              <a:extLst>
                <a:ext uri="{FF2B5EF4-FFF2-40B4-BE49-F238E27FC236}">
                  <a16:creationId xmlns:a16="http://schemas.microsoft.com/office/drawing/2014/main" id="{2457E044-C55C-BF42-A721-9C2EF0EC08BA}"/>
                </a:ext>
              </a:extLst>
            </p:cNvPr>
            <p:cNvSpPr/>
            <p:nvPr/>
          </p:nvSpPr>
          <p:spPr>
            <a:xfrm>
              <a:off x="5367399" y="4135112"/>
              <a:ext cx="143147" cy="143147"/>
            </a:xfrm>
            <a:prstGeom prst="ellipse">
              <a:avLst/>
            </a:prstGeom>
            <a:solidFill>
              <a:srgbClr val="DF6C2F"/>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marL="0" marR="0" lvl="0" indent="0" algn="ctr" defTabSz="1219102" rtl="0" eaLnBrk="1" fontAlgn="auto" latinLnBrk="0" hangingPunct="1">
                <a:lnSpc>
                  <a:spcPct val="100000"/>
                </a:lnSpc>
                <a:spcBef>
                  <a:spcPts val="0"/>
                </a:spcBef>
                <a:spcAft>
                  <a:spcPts val="0"/>
                </a:spcAft>
                <a:buClrTx/>
                <a:buSzTx/>
                <a:buFontTx/>
                <a:buNone/>
                <a:tabLst/>
                <a:defRPr/>
              </a:pPr>
              <a:endParaRPr kumimoji="0" lang="en-US" sz="1083" b="0" i="0" u="none" strike="noStrike" kern="1200" cap="none" spc="0" normalizeH="0" baseline="0" noProof="0">
                <a:ln>
                  <a:noFill/>
                </a:ln>
                <a:solidFill>
                  <a:srgbClr val="FFFFFF"/>
                </a:solidFill>
                <a:effectLst/>
                <a:uLnTx/>
                <a:uFillTx/>
                <a:latin typeface="Arial"/>
                <a:ea typeface="+mn-ea"/>
                <a:cs typeface="+mn-cs"/>
              </a:endParaRPr>
            </a:p>
          </p:txBody>
        </p:sp>
        <p:sp>
          <p:nvSpPr>
            <p:cNvPr id="39" name="Oval 38">
              <a:extLst>
                <a:ext uri="{FF2B5EF4-FFF2-40B4-BE49-F238E27FC236}">
                  <a16:creationId xmlns:a16="http://schemas.microsoft.com/office/drawing/2014/main" id="{B10F7843-26DB-F94A-81CE-6826CBAE3AA0}"/>
                </a:ext>
              </a:extLst>
            </p:cNvPr>
            <p:cNvSpPr/>
            <p:nvPr/>
          </p:nvSpPr>
          <p:spPr>
            <a:xfrm>
              <a:off x="5367400" y="3744421"/>
              <a:ext cx="143147" cy="143147"/>
            </a:xfrm>
            <a:prstGeom prst="ellipse">
              <a:avLst/>
            </a:prstGeom>
            <a:solidFill>
              <a:srgbClr val="DF6C2F"/>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marL="0" marR="0" lvl="0" indent="0" algn="ctr" defTabSz="1219102" rtl="0" eaLnBrk="1" fontAlgn="auto" latinLnBrk="0" hangingPunct="1">
                <a:lnSpc>
                  <a:spcPct val="100000"/>
                </a:lnSpc>
                <a:spcBef>
                  <a:spcPts val="0"/>
                </a:spcBef>
                <a:spcAft>
                  <a:spcPts val="0"/>
                </a:spcAft>
                <a:buClrTx/>
                <a:buSzTx/>
                <a:buFontTx/>
                <a:buNone/>
                <a:tabLst/>
                <a:defRPr/>
              </a:pPr>
              <a:endParaRPr kumimoji="0" lang="en-US" sz="1083" b="0" i="0" u="none" strike="noStrike" kern="1200" cap="none" spc="0" normalizeH="0" baseline="0" noProof="0">
                <a:ln>
                  <a:noFill/>
                </a:ln>
                <a:solidFill>
                  <a:srgbClr val="FFFFFF"/>
                </a:solidFill>
                <a:effectLst/>
                <a:uLnTx/>
                <a:uFillTx/>
                <a:latin typeface="Arial"/>
                <a:ea typeface="+mn-ea"/>
                <a:cs typeface="+mn-cs"/>
              </a:endParaRPr>
            </a:p>
          </p:txBody>
        </p:sp>
        <p:sp>
          <p:nvSpPr>
            <p:cNvPr id="50" name="Oval 49">
              <a:extLst>
                <a:ext uri="{FF2B5EF4-FFF2-40B4-BE49-F238E27FC236}">
                  <a16:creationId xmlns:a16="http://schemas.microsoft.com/office/drawing/2014/main" id="{B10F7843-26DB-F94A-81CE-6826CBAE3AA0}"/>
                </a:ext>
              </a:extLst>
            </p:cNvPr>
            <p:cNvSpPr/>
            <p:nvPr/>
          </p:nvSpPr>
          <p:spPr>
            <a:xfrm>
              <a:off x="5367398" y="4537195"/>
              <a:ext cx="143147" cy="143147"/>
            </a:xfrm>
            <a:prstGeom prst="ellipse">
              <a:avLst/>
            </a:prstGeom>
            <a:solidFill>
              <a:srgbClr val="DF6C2F"/>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marL="0" marR="0" lvl="0" indent="0" algn="ctr" defTabSz="1219102" rtl="0" eaLnBrk="1" fontAlgn="auto" latinLnBrk="0" hangingPunct="1">
                <a:lnSpc>
                  <a:spcPct val="100000"/>
                </a:lnSpc>
                <a:spcBef>
                  <a:spcPts val="0"/>
                </a:spcBef>
                <a:spcAft>
                  <a:spcPts val="0"/>
                </a:spcAft>
                <a:buClrTx/>
                <a:buSzTx/>
                <a:buFontTx/>
                <a:buNone/>
                <a:tabLst/>
                <a:defRPr/>
              </a:pPr>
              <a:endParaRPr kumimoji="0" lang="en-US" sz="1083" b="0" i="0" u="none" strike="noStrike" kern="1200" cap="none" spc="0" normalizeH="0" baseline="0" noProof="0">
                <a:ln>
                  <a:noFill/>
                </a:ln>
                <a:solidFill>
                  <a:srgbClr val="FFFFFF"/>
                </a:solidFill>
                <a:effectLst/>
                <a:uLnTx/>
                <a:uFillTx/>
                <a:latin typeface="Arial"/>
                <a:ea typeface="+mn-ea"/>
                <a:cs typeface="+mn-cs"/>
              </a:endParaRPr>
            </a:p>
          </p:txBody>
        </p:sp>
      </p:grpSp>
      <p:sp>
        <p:nvSpPr>
          <p:cNvPr id="6" name="TextBox 5"/>
          <p:cNvSpPr txBox="1"/>
          <p:nvPr/>
        </p:nvSpPr>
        <p:spPr>
          <a:xfrm rot="16200000">
            <a:off x="149048" y="4317783"/>
            <a:ext cx="745163" cy="246221"/>
          </a:xfrm>
          <a:prstGeom prst="rect">
            <a:avLst/>
          </a:prstGeom>
          <a:noFill/>
        </p:spPr>
        <p:txBody>
          <a:bodyPr wrap="square" rtlCol="0">
            <a:spAutoFit/>
          </a:bodyPr>
          <a:lstStyle/>
          <a:p>
            <a:pPr marL="0" marR="0" lvl="0" indent="0" algn="l" defTabSz="121910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a:ea typeface="Arial Unicode MS" pitchFamily="34" charset="-128"/>
                <a:cs typeface="Arial Unicode MS" pitchFamily="34" charset="-128"/>
              </a:rPr>
              <a:t>Solution</a:t>
            </a:r>
          </a:p>
        </p:txBody>
      </p:sp>
      <p:sp>
        <p:nvSpPr>
          <p:cNvPr id="29" name="TextBox 28"/>
          <p:cNvSpPr txBox="1"/>
          <p:nvPr/>
        </p:nvSpPr>
        <p:spPr>
          <a:xfrm rot="16200000">
            <a:off x="268108" y="2579545"/>
            <a:ext cx="507043" cy="246221"/>
          </a:xfrm>
          <a:prstGeom prst="rect">
            <a:avLst/>
          </a:prstGeom>
          <a:noFill/>
        </p:spPr>
        <p:txBody>
          <a:bodyPr wrap="square" rtlCol="0">
            <a:spAutoFit/>
          </a:bodyPr>
          <a:lstStyle/>
          <a:p>
            <a:pPr marL="0" marR="0" lvl="0" indent="0" algn="l" defTabSz="121910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a:ea typeface="Arial Unicode MS" pitchFamily="34" charset="-128"/>
                <a:cs typeface="Arial Unicode MS" pitchFamily="34" charset="-128"/>
              </a:rPr>
              <a:t>Goal</a:t>
            </a:r>
          </a:p>
        </p:txBody>
      </p:sp>
      <p:sp>
        <p:nvSpPr>
          <p:cNvPr id="30" name="TextBox 29"/>
          <p:cNvSpPr txBox="1"/>
          <p:nvPr/>
        </p:nvSpPr>
        <p:spPr>
          <a:xfrm rot="16200000">
            <a:off x="48216" y="3428687"/>
            <a:ext cx="946830" cy="246221"/>
          </a:xfrm>
          <a:prstGeom prst="rect">
            <a:avLst/>
          </a:prstGeom>
          <a:noFill/>
        </p:spPr>
        <p:txBody>
          <a:bodyPr wrap="square" rtlCol="0">
            <a:spAutoFit/>
          </a:bodyPr>
          <a:lstStyle/>
          <a:p>
            <a:pPr marL="0" marR="0" lvl="0" indent="0" algn="ctr" defTabSz="121910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a:ea typeface="Arial Unicode MS" pitchFamily="34" charset="-128"/>
                <a:cs typeface="Arial Unicode MS" pitchFamily="34" charset="-128"/>
              </a:rPr>
              <a:t>Objectives</a:t>
            </a:r>
          </a:p>
        </p:txBody>
      </p:sp>
      <p:grpSp>
        <p:nvGrpSpPr>
          <p:cNvPr id="11" name="Group 10">
            <a:extLst>
              <a:ext uri="{FF2B5EF4-FFF2-40B4-BE49-F238E27FC236}">
                <a16:creationId xmlns:a16="http://schemas.microsoft.com/office/drawing/2014/main" id="{B32356D8-B782-4526-AD92-E5D9D08F7405}"/>
              </a:ext>
            </a:extLst>
          </p:cNvPr>
          <p:cNvGrpSpPr/>
          <p:nvPr/>
        </p:nvGrpSpPr>
        <p:grpSpPr>
          <a:xfrm>
            <a:off x="808103" y="2961356"/>
            <a:ext cx="10007326" cy="1174223"/>
            <a:chOff x="969723" y="3592446"/>
            <a:chExt cx="11878834" cy="1409068"/>
          </a:xfrm>
        </p:grpSpPr>
        <p:cxnSp>
          <p:nvCxnSpPr>
            <p:cNvPr id="36" name="Straight Connector 35">
              <a:extLst>
                <a:ext uri="{FF2B5EF4-FFF2-40B4-BE49-F238E27FC236}">
                  <a16:creationId xmlns:a16="http://schemas.microsoft.com/office/drawing/2014/main" id="{BA0A1D2D-82FD-8D4F-8F87-06FA1ADA714E}"/>
                </a:ext>
              </a:extLst>
            </p:cNvPr>
            <p:cNvCxnSpPr/>
            <p:nvPr/>
          </p:nvCxnSpPr>
          <p:spPr>
            <a:xfrm flipV="1">
              <a:off x="1023969" y="3592446"/>
              <a:ext cx="11824588" cy="26812"/>
            </a:xfrm>
            <a:prstGeom prst="line">
              <a:avLst/>
            </a:prstGeom>
            <a:ln w="6350" cap="sq">
              <a:solidFill>
                <a:schemeClr val="accent2">
                  <a:lumMod val="60000"/>
                  <a:lumOff val="40000"/>
                </a:schemeClr>
              </a:solidFill>
              <a:prstDash val="dash"/>
            </a:ln>
          </p:spPr>
          <p:style>
            <a:lnRef idx="1">
              <a:schemeClr val="accent1"/>
            </a:lnRef>
            <a:fillRef idx="0">
              <a:schemeClr val="accent1"/>
            </a:fillRef>
            <a:effectRef idx="0">
              <a:schemeClr val="accent1"/>
            </a:effectRef>
            <a:fontRef idx="minor">
              <a:schemeClr val="lt1"/>
            </a:fontRef>
          </p:style>
        </p:cxnSp>
        <p:cxnSp>
          <p:nvCxnSpPr>
            <p:cNvPr id="37" name="Straight Connector 36">
              <a:extLst>
                <a:ext uri="{FF2B5EF4-FFF2-40B4-BE49-F238E27FC236}">
                  <a16:creationId xmlns:a16="http://schemas.microsoft.com/office/drawing/2014/main" id="{BA0A1D2D-82FD-8D4F-8F87-06FA1ADA714E}"/>
                </a:ext>
              </a:extLst>
            </p:cNvPr>
            <p:cNvCxnSpPr/>
            <p:nvPr/>
          </p:nvCxnSpPr>
          <p:spPr>
            <a:xfrm flipV="1">
              <a:off x="969723" y="4974702"/>
              <a:ext cx="11824588" cy="26812"/>
            </a:xfrm>
            <a:prstGeom prst="line">
              <a:avLst/>
            </a:prstGeom>
            <a:ln w="6350" cap="sq">
              <a:solidFill>
                <a:schemeClr val="accent2">
                  <a:lumMod val="60000"/>
                  <a:lumOff val="40000"/>
                </a:schemeClr>
              </a:solidFill>
              <a:prstDash val="dash"/>
            </a:ln>
          </p:spPr>
          <p:style>
            <a:lnRef idx="1">
              <a:schemeClr val="accent1"/>
            </a:lnRef>
            <a:fillRef idx="0">
              <a:schemeClr val="accent1"/>
            </a:fillRef>
            <a:effectRef idx="0">
              <a:schemeClr val="accent1"/>
            </a:effectRef>
            <a:fontRef idx="minor">
              <a:schemeClr val="lt1"/>
            </a:fontRef>
          </p:style>
        </p:cxnSp>
      </p:grpSp>
      <p:sp>
        <p:nvSpPr>
          <p:cNvPr id="33" name="Right Arrow 32"/>
          <p:cNvSpPr/>
          <p:nvPr/>
        </p:nvSpPr>
        <p:spPr>
          <a:xfrm>
            <a:off x="492288" y="750105"/>
            <a:ext cx="11188369" cy="1073150"/>
          </a:xfrm>
          <a:prstGeom prst="rightArrow">
            <a:avLst/>
          </a:prstGeom>
          <a:solidFill>
            <a:srgbClr val="C00000"/>
          </a:solidFill>
          <a:ln>
            <a:noFill/>
          </a:ln>
        </p:spPr>
        <p:style>
          <a:lnRef idx="0">
            <a:schemeClr val="accent1"/>
          </a:lnRef>
          <a:fillRef idx="1">
            <a:schemeClr val="accent1"/>
          </a:fillRef>
          <a:effectRef idx="0">
            <a:schemeClr val="accent1"/>
          </a:effectRef>
          <a:fontRef idx="minor">
            <a:schemeClr val="lt1"/>
          </a:fontRef>
        </p:style>
        <p:txBody>
          <a:bodyPr lIns="0" rtlCol="0" anchor="ctr"/>
          <a:lstStyle/>
          <a:p>
            <a:pPr marL="0" marR="0" lvl="0" indent="0" defTabSz="1219151"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a:ea typeface="+mn-ea"/>
                <a:cs typeface="+mn-cs"/>
              </a:rPr>
              <a:t>   Client</a:t>
            </a:r>
            <a:r>
              <a:rPr kumimoji="0" lang="en-US" sz="1300" b="0" i="0" u="none" strike="noStrike" kern="1200" cap="none" spc="0" normalizeH="0" baseline="0" noProof="0">
                <a:ln>
                  <a:noFill/>
                </a:ln>
                <a:solidFill>
                  <a:srgbClr val="FFFFFF"/>
                </a:solidFill>
                <a:effectLst/>
                <a:uLnTx/>
                <a:uFillTx/>
                <a:latin typeface="Arial"/>
                <a:ea typeface="+mn-ea"/>
                <a:cs typeface="+mn-cs"/>
              </a:rPr>
              <a:t>           Create future products   |   Data-driven personalization   |   Accelerate to cloud   |   Optimize costs   |   Transform technology           </a:t>
            </a:r>
            <a:endParaRPr kumimoji="0" lang="en-US" sz="1300" b="0" i="0" u="none" strike="noStrike" kern="1200" cap="none" spc="0" normalizeH="0" baseline="0" noProof="0">
              <a:ln>
                <a:noFill/>
              </a:ln>
              <a:solidFill>
                <a:srgbClr val="FFFFFF"/>
              </a:solidFill>
              <a:effectLst/>
              <a:uLnTx/>
              <a:uFillTx/>
              <a:latin typeface="Arial"/>
              <a:ea typeface="+mn-ea"/>
              <a:cs typeface="Arial"/>
            </a:endParaRPr>
          </a:p>
        </p:txBody>
      </p:sp>
      <p:sp>
        <p:nvSpPr>
          <p:cNvPr id="34" name="Right Arrow 33"/>
          <p:cNvSpPr/>
          <p:nvPr/>
        </p:nvSpPr>
        <p:spPr>
          <a:xfrm>
            <a:off x="492288" y="4632226"/>
            <a:ext cx="11188369" cy="1060450"/>
          </a:xfrm>
          <a:prstGeom prst="rightArrow">
            <a:avLst/>
          </a:prstGeom>
          <a:solidFill>
            <a:schemeClr val="tx2"/>
          </a:solidFill>
          <a:ln>
            <a:noFill/>
          </a:ln>
        </p:spPr>
        <p:style>
          <a:lnRef idx="0">
            <a:schemeClr val="accent1"/>
          </a:lnRef>
          <a:fillRef idx="1">
            <a:schemeClr val="accent1"/>
          </a:fillRef>
          <a:effectRef idx="0">
            <a:schemeClr val="accent1"/>
          </a:effectRef>
          <a:fontRef idx="minor">
            <a:schemeClr val="lt1"/>
          </a:fontRef>
        </p:style>
        <p:txBody>
          <a:bodyPr lIns="152400" rtlCol="0" anchor="ctr"/>
          <a:lstStyle/>
          <a:p>
            <a:pPr marL="0" marR="0" lvl="0" indent="0" algn="l" defTabSz="1219151"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Arial"/>
                <a:ea typeface="+mn-ea"/>
                <a:cs typeface="+mn-cs"/>
              </a:rPr>
              <a:t>DXC</a:t>
            </a:r>
            <a:r>
              <a:rPr kumimoji="0" lang="en-US" sz="1300" b="0" i="0" u="none" strike="noStrike" kern="1200" cap="none" spc="0" normalizeH="0" baseline="0" noProof="0">
                <a:ln>
                  <a:noFill/>
                </a:ln>
                <a:solidFill>
                  <a:srgbClr val="FFFFFF"/>
                </a:solidFill>
                <a:effectLst/>
                <a:uLnTx/>
                <a:uFillTx/>
                <a:latin typeface="Arial"/>
                <a:ea typeface="+mn-ea"/>
                <a:cs typeface="+mn-cs"/>
              </a:rPr>
              <a:t>                       </a:t>
            </a:r>
            <a:r>
              <a:rPr kumimoji="0" lang="en-US" sz="1400" b="0" i="0" u="none" strike="noStrike" kern="1200" cap="none" spc="0" normalizeH="0" baseline="0" noProof="0">
                <a:ln>
                  <a:noFill/>
                </a:ln>
                <a:solidFill>
                  <a:srgbClr val="FFFFFF"/>
                </a:solidFill>
                <a:effectLst/>
                <a:uLnTx/>
                <a:uFillTx/>
                <a:latin typeface="Arial"/>
                <a:ea typeface="+mn-ea"/>
                <a:cs typeface="+mn-cs"/>
              </a:rPr>
              <a:t> </a:t>
            </a:r>
          </a:p>
        </p:txBody>
      </p:sp>
      <p:sp>
        <p:nvSpPr>
          <p:cNvPr id="35" name="Left-Right Arrow Callout 34"/>
          <p:cNvSpPr/>
          <p:nvPr/>
        </p:nvSpPr>
        <p:spPr>
          <a:xfrm rot="5400000">
            <a:off x="10027266" y="2907032"/>
            <a:ext cx="3288696" cy="588577"/>
          </a:xfrm>
          <a:prstGeom prst="leftRightArrowCallout">
            <a:avLst>
              <a:gd name="adj1" fmla="val 46245"/>
              <a:gd name="adj2" fmla="val 41483"/>
              <a:gd name="adj3" fmla="val 42836"/>
              <a:gd name="adj4" fmla="val 80141"/>
            </a:avLst>
          </a:prstGeom>
          <a:solidFill>
            <a:schemeClr val="bg1"/>
          </a:solidFill>
          <a:ln>
            <a:solidFill>
              <a:schemeClr val="tx2"/>
            </a:solidFill>
          </a:ln>
        </p:spPr>
        <p:style>
          <a:lnRef idx="0">
            <a:schemeClr val="accent1"/>
          </a:lnRef>
          <a:fillRef idx="1">
            <a:schemeClr val="accent1"/>
          </a:fillRef>
          <a:effectRef idx="0">
            <a:schemeClr val="accent1"/>
          </a:effectRef>
          <a:fontRef idx="minor">
            <a:schemeClr val="lt1"/>
          </a:fontRef>
        </p:style>
        <p:txBody>
          <a:bodyPr vert="horz" rtlCol="0" anchor="ctr"/>
          <a:lstStyle/>
          <a:p>
            <a:pPr marL="0" marR="0" lvl="0" indent="0" algn="ctr" defTabSz="1219151" rtl="0" eaLnBrk="1" fontAlgn="auto" latinLnBrk="0" hangingPunct="1">
              <a:lnSpc>
                <a:spcPct val="100000"/>
              </a:lnSpc>
              <a:spcBef>
                <a:spcPts val="0"/>
              </a:spcBef>
              <a:spcAft>
                <a:spcPts val="0"/>
              </a:spcAft>
              <a:buClrTx/>
              <a:buSzTx/>
              <a:buFontTx/>
              <a:buNone/>
              <a:tabLst/>
              <a:defRPr/>
            </a:pPr>
            <a:r>
              <a:rPr lang="en-US" sz="2000">
                <a:solidFill>
                  <a:schemeClr val="tx1"/>
                </a:solidFill>
                <a:latin typeface="Arial"/>
              </a:rPr>
              <a:t>Cloud</a:t>
            </a:r>
            <a:r>
              <a:rPr lang="en-US" sz="2000">
                <a:solidFill>
                  <a:srgbClr val="00B0F0"/>
                </a:solidFill>
                <a:latin typeface="Arial"/>
              </a:rPr>
              <a:t> </a:t>
            </a:r>
            <a:r>
              <a:rPr kumimoji="0" lang="en-US" sz="2000" b="0" i="0" u="none" strike="noStrike" kern="1200" cap="none" spc="0" normalizeH="0" baseline="0" noProof="0">
                <a:ln>
                  <a:noFill/>
                </a:ln>
                <a:solidFill>
                  <a:srgbClr val="000000"/>
                </a:solidFill>
                <a:effectLst/>
                <a:uLnTx/>
                <a:uFillTx/>
                <a:latin typeface="Arial"/>
                <a:ea typeface="+mn-ea"/>
                <a:cs typeface="+mn-cs"/>
              </a:rPr>
              <a:t> Provider(s)</a:t>
            </a:r>
          </a:p>
        </p:txBody>
      </p:sp>
      <p:sp>
        <p:nvSpPr>
          <p:cNvPr id="10" name="Rectangle 9">
            <a:extLst>
              <a:ext uri="{FF2B5EF4-FFF2-40B4-BE49-F238E27FC236}">
                <a16:creationId xmlns:a16="http://schemas.microsoft.com/office/drawing/2014/main" id="{C287D15F-74A7-4EEC-95AF-D076D03822CD}"/>
              </a:ext>
            </a:extLst>
          </p:cNvPr>
          <p:cNvSpPr/>
          <p:nvPr/>
        </p:nvSpPr>
        <p:spPr>
          <a:xfrm>
            <a:off x="7163420" y="4933972"/>
            <a:ext cx="2127892" cy="385343"/>
          </a:xfrm>
          <a:prstGeom prst="rect">
            <a:avLst/>
          </a:prstGeom>
        </p:spPr>
        <p:txBody>
          <a:bodyP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Arial"/>
                <a:ea typeface="+mn-ea"/>
                <a:cs typeface="+mn-cs"/>
              </a:rPr>
              <a:t>Optimize &amp; run </a:t>
            </a:r>
            <a:br>
              <a:rPr kumimoji="0" lang="en-US" sz="1300" b="0" i="0" u="none" strike="noStrike" kern="1200" cap="none" spc="0" normalizeH="0" baseline="0" noProof="0">
                <a:ln>
                  <a:noFill/>
                </a:ln>
                <a:solidFill>
                  <a:srgbClr val="FFFFFF"/>
                </a:solidFill>
                <a:effectLst/>
                <a:uLnTx/>
                <a:uFillTx/>
                <a:latin typeface="Arial"/>
                <a:ea typeface="+mn-ea"/>
                <a:cs typeface="+mn-cs"/>
              </a:rPr>
            </a:br>
            <a:r>
              <a:rPr kumimoji="0" lang="en-US" sz="1300" b="0" i="0" u="none" strike="noStrike" kern="1200" cap="none" spc="0" normalizeH="0" baseline="0" noProof="0">
                <a:ln>
                  <a:noFill/>
                </a:ln>
                <a:solidFill>
                  <a:srgbClr val="FFFFFF"/>
                </a:solidFill>
                <a:effectLst/>
                <a:uLnTx/>
                <a:uFillTx/>
                <a:latin typeface="Arial"/>
                <a:ea typeface="+mn-ea"/>
                <a:cs typeface="+mn-cs"/>
              </a:rPr>
              <a:t>business critical systems</a:t>
            </a:r>
          </a:p>
        </p:txBody>
      </p:sp>
      <p:sp>
        <p:nvSpPr>
          <p:cNvPr id="41" name="Rectangle 40">
            <a:extLst>
              <a:ext uri="{FF2B5EF4-FFF2-40B4-BE49-F238E27FC236}">
                <a16:creationId xmlns:a16="http://schemas.microsoft.com/office/drawing/2014/main" id="{461C09C6-FAD4-4BB9-BC2B-42C3FB90106E}"/>
              </a:ext>
            </a:extLst>
          </p:cNvPr>
          <p:cNvSpPr/>
          <p:nvPr/>
        </p:nvSpPr>
        <p:spPr>
          <a:xfrm>
            <a:off x="5192370" y="4933973"/>
            <a:ext cx="2127892" cy="385343"/>
          </a:xfrm>
          <a:prstGeom prst="rect">
            <a:avLst/>
          </a:prstGeom>
        </p:spPr>
        <p:txBody>
          <a:bodyP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Arial"/>
                <a:ea typeface="+mn-ea"/>
                <a:cs typeface="+mn-cs"/>
              </a:rPr>
              <a:t>Transform client technology</a:t>
            </a:r>
          </a:p>
        </p:txBody>
      </p:sp>
      <p:sp>
        <p:nvSpPr>
          <p:cNvPr id="43" name="Rectangle 42">
            <a:extLst>
              <a:ext uri="{FF2B5EF4-FFF2-40B4-BE49-F238E27FC236}">
                <a16:creationId xmlns:a16="http://schemas.microsoft.com/office/drawing/2014/main" id="{50C8AB53-464B-44B4-9CC6-0F7682585DCF}"/>
              </a:ext>
            </a:extLst>
          </p:cNvPr>
          <p:cNvSpPr/>
          <p:nvPr/>
        </p:nvSpPr>
        <p:spPr>
          <a:xfrm>
            <a:off x="3149388" y="4943989"/>
            <a:ext cx="1819871" cy="385343"/>
          </a:xfrm>
          <a:prstGeom prst="rect">
            <a:avLst/>
          </a:prstGeom>
        </p:spPr>
        <p:txBody>
          <a:bodyP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Arial"/>
                <a:ea typeface="+mn-ea"/>
                <a:cs typeface="+mn-cs"/>
              </a:rPr>
              <a:t>Provide agile outcomes</a:t>
            </a:r>
          </a:p>
        </p:txBody>
      </p:sp>
      <p:sp>
        <p:nvSpPr>
          <p:cNvPr id="51" name="Rectangle 50">
            <a:extLst>
              <a:ext uri="{FF2B5EF4-FFF2-40B4-BE49-F238E27FC236}">
                <a16:creationId xmlns:a16="http://schemas.microsoft.com/office/drawing/2014/main" id="{32D7F5A1-478F-48AA-AE7C-59E724B55089}"/>
              </a:ext>
            </a:extLst>
          </p:cNvPr>
          <p:cNvSpPr/>
          <p:nvPr/>
        </p:nvSpPr>
        <p:spPr>
          <a:xfrm>
            <a:off x="1214240" y="4942053"/>
            <a:ext cx="1681375" cy="385343"/>
          </a:xfrm>
          <a:prstGeom prst="rect">
            <a:avLst/>
          </a:prstGeom>
        </p:spPr>
        <p:txBody>
          <a:bodyP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Arial"/>
                <a:ea typeface="+mn-ea"/>
                <a:cs typeface="+mn-cs"/>
              </a:rPr>
              <a:t>Engage consultatively</a:t>
            </a:r>
          </a:p>
        </p:txBody>
      </p:sp>
      <p:sp>
        <p:nvSpPr>
          <p:cNvPr id="12" name="Rectangle 11">
            <a:extLst>
              <a:ext uri="{FF2B5EF4-FFF2-40B4-BE49-F238E27FC236}">
                <a16:creationId xmlns:a16="http://schemas.microsoft.com/office/drawing/2014/main" id="{B1C23F89-F315-4364-AE3C-F5228D954389}"/>
              </a:ext>
            </a:extLst>
          </p:cNvPr>
          <p:cNvSpPr/>
          <p:nvPr/>
        </p:nvSpPr>
        <p:spPr>
          <a:xfrm>
            <a:off x="2649034" y="4993660"/>
            <a:ext cx="229550" cy="2974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FFFFFF"/>
                </a:solidFill>
                <a:effectLst/>
                <a:uLnTx/>
                <a:uFillTx/>
                <a:latin typeface="Arial"/>
                <a:ea typeface="+mn-ea"/>
                <a:cs typeface="+mn-cs"/>
              </a:rPr>
              <a:t>|</a:t>
            </a:r>
          </a:p>
        </p:txBody>
      </p:sp>
      <p:sp>
        <p:nvSpPr>
          <p:cNvPr id="53" name="Rectangle 52">
            <a:extLst>
              <a:ext uri="{FF2B5EF4-FFF2-40B4-BE49-F238E27FC236}">
                <a16:creationId xmlns:a16="http://schemas.microsoft.com/office/drawing/2014/main" id="{296174D7-3FBA-4738-BF78-F9199BBB2693}"/>
              </a:ext>
            </a:extLst>
          </p:cNvPr>
          <p:cNvSpPr/>
          <p:nvPr/>
        </p:nvSpPr>
        <p:spPr>
          <a:xfrm>
            <a:off x="4788425" y="4993660"/>
            <a:ext cx="229550" cy="2974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FFFFFF"/>
                </a:solidFill>
                <a:effectLst/>
                <a:uLnTx/>
                <a:uFillTx/>
                <a:latin typeface="Arial"/>
                <a:ea typeface="+mn-ea"/>
                <a:cs typeface="+mn-cs"/>
              </a:rPr>
              <a:t>|</a:t>
            </a:r>
          </a:p>
        </p:txBody>
      </p:sp>
      <p:sp>
        <p:nvSpPr>
          <p:cNvPr id="54" name="Rectangle 53">
            <a:extLst>
              <a:ext uri="{FF2B5EF4-FFF2-40B4-BE49-F238E27FC236}">
                <a16:creationId xmlns:a16="http://schemas.microsoft.com/office/drawing/2014/main" id="{44061D2F-6CA4-4C60-8B42-3929DBC2C7D3}"/>
              </a:ext>
            </a:extLst>
          </p:cNvPr>
          <p:cNvSpPr/>
          <p:nvPr/>
        </p:nvSpPr>
        <p:spPr>
          <a:xfrm>
            <a:off x="6866015" y="4993660"/>
            <a:ext cx="229550" cy="2974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FFFFFF"/>
                </a:solidFill>
                <a:effectLst/>
                <a:uLnTx/>
                <a:uFillTx/>
                <a:latin typeface="Arial"/>
                <a:ea typeface="+mn-ea"/>
                <a:cs typeface="+mn-cs"/>
              </a:rPr>
              <a:t>|</a:t>
            </a:r>
          </a:p>
        </p:txBody>
      </p:sp>
      <p:sp>
        <p:nvSpPr>
          <p:cNvPr id="55" name="Rectangle 54">
            <a:extLst>
              <a:ext uri="{FF2B5EF4-FFF2-40B4-BE49-F238E27FC236}">
                <a16:creationId xmlns:a16="http://schemas.microsoft.com/office/drawing/2014/main" id="{4085B8C9-2291-4618-A8F3-165261133E0C}"/>
              </a:ext>
            </a:extLst>
          </p:cNvPr>
          <p:cNvSpPr/>
          <p:nvPr/>
        </p:nvSpPr>
        <p:spPr>
          <a:xfrm>
            <a:off x="4264799" y="4208536"/>
            <a:ext cx="3048233" cy="257058"/>
          </a:xfrm>
          <a:prstGeom prst="rect">
            <a:avLst/>
          </a:prstGeom>
          <a:solidFill>
            <a:srgbClr val="FAE8DA"/>
          </a:solidFill>
          <a:ln w="38100" cap="flat" cmpd="sng" algn="ctr">
            <a:solidFill>
              <a:srgbClr val="D86B1C"/>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1462981" rtl="0" eaLnBrk="1" fontAlgn="auto" latinLnBrk="0" hangingPunct="1">
              <a:lnSpc>
                <a:spcPct val="100000"/>
              </a:lnSpc>
              <a:spcBef>
                <a:spcPts val="0"/>
              </a:spcBef>
              <a:spcAft>
                <a:spcPts val="0"/>
              </a:spcAft>
              <a:buClrTx/>
              <a:buSzTx/>
              <a:buFontTx/>
              <a:buNone/>
              <a:tabLst/>
              <a:defRPr/>
            </a:pPr>
            <a:r>
              <a:rPr kumimoji="0" lang="en-US" sz="1330" b="1" i="1" u="none" strike="noStrike" kern="1200" cap="none" spc="0" normalizeH="0" baseline="0" noProof="0">
                <a:ln>
                  <a:noFill/>
                </a:ln>
                <a:solidFill>
                  <a:srgbClr val="000000"/>
                </a:solidFill>
                <a:effectLst/>
                <a:uLnTx/>
                <a:uFillTx/>
                <a:latin typeface="Arial"/>
                <a:ea typeface="Arial Unicode MS" pitchFamily="34" charset="-128"/>
                <a:cs typeface="Arial Unicode MS" pitchFamily="34" charset="-128"/>
              </a:rPr>
              <a:t>Modernization</a:t>
            </a:r>
          </a:p>
        </p:txBody>
      </p:sp>
      <p:sp>
        <p:nvSpPr>
          <p:cNvPr id="56" name="Rectangle 55">
            <a:extLst>
              <a:ext uri="{FF2B5EF4-FFF2-40B4-BE49-F238E27FC236}">
                <a16:creationId xmlns:a16="http://schemas.microsoft.com/office/drawing/2014/main" id="{C2F710A3-3B84-483A-9C39-C4536D011F17}"/>
              </a:ext>
            </a:extLst>
          </p:cNvPr>
          <p:cNvSpPr/>
          <p:nvPr/>
        </p:nvSpPr>
        <p:spPr>
          <a:xfrm>
            <a:off x="7863045" y="4208536"/>
            <a:ext cx="3048233" cy="257058"/>
          </a:xfrm>
          <a:prstGeom prst="rect">
            <a:avLst/>
          </a:prstGeom>
          <a:solidFill>
            <a:schemeClr val="bg1">
              <a:lumMod val="95000"/>
            </a:schemeClr>
          </a:solidFill>
          <a:ln w="38100" cap="flat" cmpd="sng" algn="ctr">
            <a:solidFill>
              <a:schemeClr val="bg1">
                <a:lumMod val="75000"/>
              </a:schemeClr>
            </a:solidFill>
            <a:prstDash val="solid"/>
            <a:round/>
            <a:headEnd type="none" w="med" len="med"/>
            <a:tailEnd type="none" w="med" len="med"/>
          </a:ln>
          <a:effectLst/>
        </p:spPr>
        <p:txBody>
          <a:bodyPr vert="horz" wrap="square" lIns="0" tIns="38100" rIns="0" bIns="38100" numCol="1" rtlCol="0" anchor="ctr" anchorCtr="0" compatLnSpc="1">
            <a:prstTxWarp prst="textNoShape">
              <a:avLst/>
            </a:prstTxWarp>
          </a:bodyPr>
          <a:lstStyle/>
          <a:p>
            <a:pPr marL="0" marR="0" lvl="0" indent="0" algn="ctr" defTabSz="1219102" rtl="0" eaLnBrk="1" fontAlgn="auto" latinLnBrk="0" hangingPunct="1">
              <a:lnSpc>
                <a:spcPct val="100000"/>
              </a:lnSpc>
              <a:spcBef>
                <a:spcPts val="0"/>
              </a:spcBef>
              <a:spcAft>
                <a:spcPts val="0"/>
              </a:spcAft>
              <a:buClrTx/>
              <a:buSzTx/>
              <a:buFontTx/>
              <a:buNone/>
              <a:tabLst/>
              <a:defRPr/>
            </a:pPr>
            <a:r>
              <a:rPr kumimoji="0" lang="en-US" sz="1333" b="0" i="1" u="none" strike="noStrike" kern="1200" cap="none" spc="0" normalizeH="0" baseline="0" noProof="0">
                <a:ln>
                  <a:noFill/>
                </a:ln>
                <a:solidFill>
                  <a:srgbClr val="FFFFFF">
                    <a:lumMod val="65000"/>
                  </a:srgbClr>
                </a:solidFill>
                <a:effectLst/>
                <a:uLnTx/>
                <a:uFillTx/>
                <a:latin typeface="Arial"/>
                <a:ea typeface="+mn-ea"/>
                <a:cs typeface="Arial" panose="020B0604020202020204" pitchFamily="34" charset="0"/>
              </a:rPr>
              <a:t>Hybrid IT Management</a:t>
            </a:r>
          </a:p>
        </p:txBody>
      </p:sp>
      <p:pic>
        <p:nvPicPr>
          <p:cNvPr id="47" name="Picture 46">
            <a:extLst>
              <a:ext uri="{FF2B5EF4-FFF2-40B4-BE49-F238E27FC236}">
                <a16:creationId xmlns:a16="http://schemas.microsoft.com/office/drawing/2014/main" id="{A3E54961-A6D2-244B-A0C8-65D099986B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082268" y="4465594"/>
            <a:ext cx="2107894" cy="2233415"/>
          </a:xfrm>
          <a:prstGeom prst="rect">
            <a:avLst/>
          </a:prstGeom>
        </p:spPr>
      </p:pic>
    </p:spTree>
    <p:extLst>
      <p:ext uri="{BB962C8B-B14F-4D97-AF65-F5344CB8AC3E}">
        <p14:creationId xmlns:p14="http://schemas.microsoft.com/office/powerpoint/2010/main" val="166433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34456" y="1399849"/>
            <a:ext cx="5221224" cy="1109345"/>
          </a:xfrm>
          <a:prstGeom prst="rect">
            <a:avLst/>
          </a:prstGeom>
          <a:solidFill>
            <a:srgbClr val="E9E9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Connector: Elbow 130">
            <a:extLst>
              <a:ext uri="{FF2B5EF4-FFF2-40B4-BE49-F238E27FC236}">
                <a16:creationId xmlns:a16="http://schemas.microsoft.com/office/drawing/2014/main" id="{9ED2F2C9-36D0-4128-BD6D-FDB53349284A}"/>
              </a:ext>
            </a:extLst>
          </p:cNvPr>
          <p:cNvCxnSpPr>
            <a:cxnSpLocks/>
            <a:endCxn id="157" idx="1"/>
          </p:cNvCxnSpPr>
          <p:nvPr/>
        </p:nvCxnSpPr>
        <p:spPr>
          <a:xfrm>
            <a:off x="4650939" y="4826784"/>
            <a:ext cx="1400050" cy="481703"/>
          </a:xfrm>
          <a:prstGeom prst="bentConnector3">
            <a:avLst>
              <a:gd name="adj1" fmla="val 50000"/>
            </a:avLst>
          </a:prstGeom>
          <a:ln w="12700">
            <a:solidFill>
              <a:srgbClr val="8CB331"/>
            </a:solidFill>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F4411669-1DA2-4141-86E9-B609838F7EA4}"/>
              </a:ext>
            </a:extLst>
          </p:cNvPr>
          <p:cNvCxnSpPr>
            <a:cxnSpLocks/>
            <a:endCxn id="156" idx="1"/>
          </p:cNvCxnSpPr>
          <p:nvPr/>
        </p:nvCxnSpPr>
        <p:spPr>
          <a:xfrm flipV="1">
            <a:off x="4650939" y="4194658"/>
            <a:ext cx="1400050" cy="200743"/>
          </a:xfrm>
          <a:prstGeom prst="bentConnector3">
            <a:avLst>
              <a:gd name="adj1" fmla="val 50000"/>
            </a:avLst>
          </a:prstGeom>
          <a:ln w="12700">
            <a:solidFill>
              <a:srgbClr val="E2BE27"/>
            </a:solidFill>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AE8662B2-F53B-48F5-ADF4-48D5D4DDDAB0}"/>
              </a:ext>
            </a:extLst>
          </p:cNvPr>
          <p:cNvSpPr>
            <a:spLocks noGrp="1"/>
          </p:cNvSpPr>
          <p:nvPr>
            <p:ph type="title"/>
          </p:nvPr>
        </p:nvSpPr>
        <p:spPr/>
        <p:txBody>
          <a:bodyPr/>
          <a:lstStyle/>
          <a:p>
            <a:r>
              <a:rPr lang="en-US"/>
              <a:t>Enterprise Technology Stack</a:t>
            </a:r>
          </a:p>
        </p:txBody>
      </p:sp>
      <p:sp>
        <p:nvSpPr>
          <p:cNvPr id="9" name="Rectangle 8">
            <a:extLst>
              <a:ext uri="{FF2B5EF4-FFF2-40B4-BE49-F238E27FC236}">
                <a16:creationId xmlns:a16="http://schemas.microsoft.com/office/drawing/2014/main" id="{9B4528D5-4B5A-4F52-B1A4-23417794B50A}"/>
              </a:ext>
            </a:extLst>
          </p:cNvPr>
          <p:cNvSpPr/>
          <p:nvPr/>
        </p:nvSpPr>
        <p:spPr>
          <a:xfrm>
            <a:off x="492204" y="999740"/>
            <a:ext cx="2926314" cy="400110"/>
          </a:xfrm>
          <a:prstGeom prst="rect">
            <a:avLst/>
          </a:prstGeom>
        </p:spPr>
        <p:txBody>
          <a:bodyPr wrap="none">
            <a:spAutoFit/>
          </a:bodyPr>
          <a:lstStyle/>
          <a:p>
            <a:r>
              <a:rPr lang="en-US" sz="2000"/>
              <a:t>Your technology journey</a:t>
            </a:r>
          </a:p>
        </p:txBody>
      </p:sp>
      <p:cxnSp>
        <p:nvCxnSpPr>
          <p:cNvPr id="53" name="Connector: Elbow 52">
            <a:extLst>
              <a:ext uri="{FF2B5EF4-FFF2-40B4-BE49-F238E27FC236}">
                <a16:creationId xmlns:a16="http://schemas.microsoft.com/office/drawing/2014/main" id="{E04C37B8-6ECB-4D4F-ACB7-EB4C9DBCE87E}"/>
              </a:ext>
            </a:extLst>
          </p:cNvPr>
          <p:cNvCxnSpPr>
            <a:cxnSpLocks/>
            <a:endCxn id="154" idx="1"/>
          </p:cNvCxnSpPr>
          <p:nvPr/>
        </p:nvCxnSpPr>
        <p:spPr>
          <a:xfrm flipV="1">
            <a:off x="4364107" y="1951066"/>
            <a:ext cx="1686882" cy="1396389"/>
          </a:xfrm>
          <a:prstGeom prst="bentConnector3">
            <a:avLst>
              <a:gd name="adj1" fmla="val 45235"/>
            </a:avLst>
          </a:prstGeom>
          <a:ln w="12700">
            <a:solidFill>
              <a:srgbClr val="23A0D1"/>
            </a:solidFill>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2051A693-2EE1-459D-94F3-15354203F0FF}"/>
              </a:ext>
            </a:extLst>
          </p:cNvPr>
          <p:cNvSpPr/>
          <p:nvPr/>
        </p:nvSpPr>
        <p:spPr>
          <a:xfrm>
            <a:off x="6156237" y="1509989"/>
            <a:ext cx="4896875" cy="8833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3170632C-1D7B-4073-B069-FBC53F80B86E}"/>
              </a:ext>
            </a:extLst>
          </p:cNvPr>
          <p:cNvSpPr txBox="1"/>
          <p:nvPr/>
        </p:nvSpPr>
        <p:spPr>
          <a:xfrm>
            <a:off x="6273383" y="1848340"/>
            <a:ext cx="4779729" cy="461665"/>
          </a:xfrm>
          <a:prstGeom prst="rect">
            <a:avLst/>
          </a:prstGeom>
          <a:noFill/>
        </p:spPr>
        <p:txBody>
          <a:bodyPr wrap="square" rtlCol="0" anchor="ctr">
            <a:spAutoFit/>
          </a:bodyPr>
          <a:lstStyle/>
          <a:p>
            <a:r>
              <a:rPr lang="en-GB" sz="1200"/>
              <a:t>Discover data-driven insights and deploy complex software engineering at scale to accelerate your transformation.</a:t>
            </a:r>
            <a:r>
              <a:rPr lang="en-US" sz="1200"/>
              <a:t> </a:t>
            </a:r>
          </a:p>
        </p:txBody>
      </p:sp>
      <p:sp>
        <p:nvSpPr>
          <p:cNvPr id="71" name="Rectangle 70">
            <a:extLst>
              <a:ext uri="{FF2B5EF4-FFF2-40B4-BE49-F238E27FC236}">
                <a16:creationId xmlns:a16="http://schemas.microsoft.com/office/drawing/2014/main" id="{CE2C0D04-C341-4DC3-8213-90A2734AC8DF}"/>
              </a:ext>
            </a:extLst>
          </p:cNvPr>
          <p:cNvSpPr/>
          <p:nvPr/>
        </p:nvSpPr>
        <p:spPr>
          <a:xfrm rot="10800000" flipV="1">
            <a:off x="6273382" y="1543578"/>
            <a:ext cx="2747419" cy="291146"/>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spcBef>
                <a:spcPts val="0"/>
              </a:spcBef>
            </a:pPr>
            <a:r>
              <a:rPr lang="en-US" sz="1400" b="1" kern="800">
                <a:solidFill>
                  <a:schemeClr val="tx1"/>
                </a:solidFill>
                <a:ea typeface="Arial" panose="020B0604020202020204" pitchFamily="34" charset="0"/>
                <a:cs typeface="Arial" panose="020B0604020202020204" pitchFamily="34" charset="0"/>
              </a:rPr>
              <a:t>Analytics and Engineering</a:t>
            </a:r>
          </a:p>
        </p:txBody>
      </p:sp>
      <p:sp>
        <p:nvSpPr>
          <p:cNvPr id="98" name="Rectangle 97">
            <a:extLst>
              <a:ext uri="{FF2B5EF4-FFF2-40B4-BE49-F238E27FC236}">
                <a16:creationId xmlns:a16="http://schemas.microsoft.com/office/drawing/2014/main" id="{F3ED247D-15EA-41E0-8A40-FEDD83831EFD}"/>
              </a:ext>
            </a:extLst>
          </p:cNvPr>
          <p:cNvSpPr/>
          <p:nvPr/>
        </p:nvSpPr>
        <p:spPr>
          <a:xfrm>
            <a:off x="6156237" y="2600761"/>
            <a:ext cx="4896875" cy="8833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B716BFC7-108B-4D52-B21F-2212774973DB}"/>
              </a:ext>
            </a:extLst>
          </p:cNvPr>
          <p:cNvSpPr txBox="1"/>
          <p:nvPr/>
        </p:nvSpPr>
        <p:spPr>
          <a:xfrm>
            <a:off x="6273384" y="2924313"/>
            <a:ext cx="4561068" cy="461665"/>
          </a:xfrm>
          <a:prstGeom prst="rect">
            <a:avLst/>
          </a:prstGeom>
          <a:noFill/>
        </p:spPr>
        <p:txBody>
          <a:bodyPr wrap="square" rtlCol="0" anchor="ctr">
            <a:spAutoFit/>
          </a:bodyPr>
          <a:lstStyle/>
          <a:p>
            <a:pPr>
              <a:spcBef>
                <a:spcPts val="0"/>
              </a:spcBef>
            </a:pPr>
            <a:r>
              <a:rPr lang="en-US" sz="1200"/>
              <a:t>Streamline operations with services that reduce operating costs, decrease time-to-market, and accelerate growth and revenue.</a:t>
            </a:r>
            <a:endParaRPr lang="en-US" sz="1000"/>
          </a:p>
        </p:txBody>
      </p:sp>
      <p:sp>
        <p:nvSpPr>
          <p:cNvPr id="103" name="Rectangle 102">
            <a:extLst>
              <a:ext uri="{FF2B5EF4-FFF2-40B4-BE49-F238E27FC236}">
                <a16:creationId xmlns:a16="http://schemas.microsoft.com/office/drawing/2014/main" id="{C4FE785B-E795-4A47-9374-404CC84F2298}"/>
              </a:ext>
            </a:extLst>
          </p:cNvPr>
          <p:cNvSpPr/>
          <p:nvPr/>
        </p:nvSpPr>
        <p:spPr>
          <a:xfrm rot="10800000" flipV="1">
            <a:off x="6273382" y="2626957"/>
            <a:ext cx="1562305" cy="291146"/>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spcBef>
                <a:spcPts val="0"/>
              </a:spcBef>
            </a:pPr>
            <a:r>
              <a:rPr lang="pl-PL" sz="1400" b="1" kern="800">
                <a:solidFill>
                  <a:schemeClr val="tx1"/>
                </a:solidFill>
                <a:ea typeface="Arial" panose="020B0604020202020204" pitchFamily="34" charset="0"/>
                <a:cs typeface="Arial" panose="020B0604020202020204" pitchFamily="34" charset="0"/>
              </a:rPr>
              <a:t>Applications</a:t>
            </a:r>
            <a:endParaRPr lang="en-US" sz="1400" b="1" kern="800">
              <a:solidFill>
                <a:schemeClr val="tx1"/>
              </a:solidFill>
              <a:ea typeface="Arial" panose="020B0604020202020204" pitchFamily="34" charset="0"/>
              <a:cs typeface="Arial" panose="020B0604020202020204" pitchFamily="34" charset="0"/>
            </a:endParaRPr>
          </a:p>
        </p:txBody>
      </p:sp>
      <p:sp>
        <p:nvSpPr>
          <p:cNvPr id="106" name="Rectangle 105">
            <a:extLst>
              <a:ext uri="{FF2B5EF4-FFF2-40B4-BE49-F238E27FC236}">
                <a16:creationId xmlns:a16="http://schemas.microsoft.com/office/drawing/2014/main" id="{E0087919-B1DF-41E5-9769-788BE43C199D}"/>
              </a:ext>
            </a:extLst>
          </p:cNvPr>
          <p:cNvSpPr/>
          <p:nvPr/>
        </p:nvSpPr>
        <p:spPr>
          <a:xfrm>
            <a:off x="6156237" y="3752975"/>
            <a:ext cx="4896875" cy="8833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811F184C-2F5F-4A7D-A6C7-2A12721B93DB}"/>
              </a:ext>
            </a:extLst>
          </p:cNvPr>
          <p:cNvSpPr txBox="1"/>
          <p:nvPr/>
        </p:nvSpPr>
        <p:spPr>
          <a:xfrm>
            <a:off x="6273384" y="4082137"/>
            <a:ext cx="4561068" cy="461665"/>
          </a:xfrm>
          <a:prstGeom prst="rect">
            <a:avLst/>
          </a:prstGeom>
          <a:noFill/>
        </p:spPr>
        <p:txBody>
          <a:bodyPr wrap="square" rtlCol="0" anchor="ctr">
            <a:spAutoFit/>
          </a:bodyPr>
          <a:lstStyle/>
          <a:p>
            <a:pPr>
              <a:spcBef>
                <a:spcPts val="0"/>
              </a:spcBef>
            </a:pPr>
            <a:r>
              <a:rPr lang="en-US" sz="1200"/>
              <a:t>Modernize legacy IT by simplifying and migrating applications and workloads to secure multi-cloud platforms.</a:t>
            </a:r>
            <a:r>
              <a:rPr lang="en-US" sz="1000"/>
              <a:t> </a:t>
            </a:r>
            <a:endParaRPr lang="en-US" sz="1200" i="1">
              <a:solidFill>
                <a:srgbClr val="92D050"/>
              </a:solidFill>
            </a:endParaRPr>
          </a:p>
        </p:txBody>
      </p:sp>
      <p:sp>
        <p:nvSpPr>
          <p:cNvPr id="111" name="Rectangle 110">
            <a:extLst>
              <a:ext uri="{FF2B5EF4-FFF2-40B4-BE49-F238E27FC236}">
                <a16:creationId xmlns:a16="http://schemas.microsoft.com/office/drawing/2014/main" id="{65CA6A48-5003-4929-AD27-474C3C0774AD}"/>
              </a:ext>
            </a:extLst>
          </p:cNvPr>
          <p:cNvSpPr/>
          <p:nvPr/>
        </p:nvSpPr>
        <p:spPr>
          <a:xfrm rot="10800000" flipV="1">
            <a:off x="6273382" y="3785782"/>
            <a:ext cx="2185379" cy="291146"/>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spcBef>
                <a:spcPts val="0"/>
              </a:spcBef>
            </a:pPr>
            <a:r>
              <a:rPr lang="en-US" sz="1400" b="1" kern="800">
                <a:solidFill>
                  <a:schemeClr val="tx1"/>
                </a:solidFill>
                <a:ea typeface="Arial" panose="020B0604020202020204" pitchFamily="34" charset="0"/>
                <a:cs typeface="Arial" panose="020B0604020202020204" pitchFamily="34" charset="0"/>
              </a:rPr>
              <a:t>Cloud and Security</a:t>
            </a:r>
          </a:p>
        </p:txBody>
      </p:sp>
      <p:sp>
        <p:nvSpPr>
          <p:cNvPr id="114" name="Rectangle 113">
            <a:extLst>
              <a:ext uri="{FF2B5EF4-FFF2-40B4-BE49-F238E27FC236}">
                <a16:creationId xmlns:a16="http://schemas.microsoft.com/office/drawing/2014/main" id="{4D0EC55D-D811-4766-9553-94ED47406945}"/>
              </a:ext>
            </a:extLst>
          </p:cNvPr>
          <p:cNvSpPr/>
          <p:nvPr/>
        </p:nvSpPr>
        <p:spPr>
          <a:xfrm>
            <a:off x="6156237" y="4866199"/>
            <a:ext cx="4896875" cy="8833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01D0504B-A1F7-4E9D-851B-85A085801ECD}"/>
              </a:ext>
            </a:extLst>
          </p:cNvPr>
          <p:cNvSpPr txBox="1"/>
          <p:nvPr/>
        </p:nvSpPr>
        <p:spPr>
          <a:xfrm>
            <a:off x="6273384" y="5196336"/>
            <a:ext cx="4630322" cy="461665"/>
          </a:xfrm>
          <a:prstGeom prst="rect">
            <a:avLst/>
          </a:prstGeom>
          <a:noFill/>
        </p:spPr>
        <p:txBody>
          <a:bodyPr wrap="square" rtlCol="0" anchor="ctr">
            <a:spAutoFit/>
          </a:bodyPr>
          <a:lstStyle/>
          <a:p>
            <a:pPr>
              <a:spcBef>
                <a:spcPts val="1800"/>
              </a:spcBef>
            </a:pPr>
            <a:r>
              <a:rPr lang="en-US" sz="1200"/>
              <a:t>Achieve agile and scalable IT operations, and engaging customer and employee experiences with reduced costs and risk.</a:t>
            </a:r>
          </a:p>
        </p:txBody>
      </p:sp>
      <p:sp>
        <p:nvSpPr>
          <p:cNvPr id="119" name="Rectangle 118">
            <a:extLst>
              <a:ext uri="{FF2B5EF4-FFF2-40B4-BE49-F238E27FC236}">
                <a16:creationId xmlns:a16="http://schemas.microsoft.com/office/drawing/2014/main" id="{5CA02A6C-9EA9-4FE0-92F3-864BBEE5F9CF}"/>
              </a:ext>
            </a:extLst>
          </p:cNvPr>
          <p:cNvSpPr/>
          <p:nvPr/>
        </p:nvSpPr>
        <p:spPr>
          <a:xfrm rot="10800000" flipV="1">
            <a:off x="6273382" y="4905189"/>
            <a:ext cx="1845693" cy="291146"/>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spcBef>
                <a:spcPts val="0"/>
              </a:spcBef>
            </a:pPr>
            <a:r>
              <a:rPr lang="en-US" sz="1400" b="1" kern="800">
                <a:solidFill>
                  <a:schemeClr val="tx1"/>
                </a:solidFill>
                <a:ea typeface="Arial" panose="020B0604020202020204" pitchFamily="34" charset="0"/>
                <a:cs typeface="Arial" panose="020B0604020202020204" pitchFamily="34" charset="0"/>
              </a:rPr>
              <a:t>IT Outsourcing</a:t>
            </a:r>
          </a:p>
        </p:txBody>
      </p:sp>
      <p:cxnSp>
        <p:nvCxnSpPr>
          <p:cNvPr id="124" name="Connector: Elbow 123">
            <a:extLst>
              <a:ext uri="{FF2B5EF4-FFF2-40B4-BE49-F238E27FC236}">
                <a16:creationId xmlns:a16="http://schemas.microsoft.com/office/drawing/2014/main" id="{41BB64B0-DF4D-4440-A04C-7A18C9C953EB}"/>
              </a:ext>
            </a:extLst>
          </p:cNvPr>
          <p:cNvCxnSpPr>
            <a:cxnSpLocks/>
            <a:endCxn id="155" idx="1"/>
          </p:cNvCxnSpPr>
          <p:nvPr/>
        </p:nvCxnSpPr>
        <p:spPr>
          <a:xfrm flipV="1">
            <a:off x="4462927" y="3041838"/>
            <a:ext cx="1588062" cy="825147"/>
          </a:xfrm>
          <a:prstGeom prst="bentConnector3">
            <a:avLst>
              <a:gd name="adj1" fmla="val 56960"/>
            </a:avLst>
          </a:prstGeom>
          <a:ln w="12700">
            <a:solidFill>
              <a:srgbClr val="DE831C"/>
            </a:solidFill>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0FD7ADF3-7ABB-4028-A55D-2AE2552C266B}"/>
              </a:ext>
            </a:extLst>
          </p:cNvPr>
          <p:cNvSpPr/>
          <p:nvPr/>
        </p:nvSpPr>
        <p:spPr>
          <a:xfrm>
            <a:off x="6050989" y="1509987"/>
            <a:ext cx="105248" cy="882157"/>
          </a:xfrm>
          <a:prstGeom prst="rect">
            <a:avLst/>
          </a:prstGeom>
          <a:solidFill>
            <a:srgbClr val="23A0D1"/>
          </a:solidFill>
          <a:ln>
            <a:solidFill>
              <a:srgbClr val="23A0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1A41D462-FEED-430C-B5F0-3551C552D144}"/>
              </a:ext>
            </a:extLst>
          </p:cNvPr>
          <p:cNvSpPr/>
          <p:nvPr/>
        </p:nvSpPr>
        <p:spPr>
          <a:xfrm>
            <a:off x="6050989" y="2600759"/>
            <a:ext cx="105248" cy="882157"/>
          </a:xfrm>
          <a:prstGeom prst="rect">
            <a:avLst/>
          </a:prstGeom>
          <a:solidFill>
            <a:srgbClr val="DE831C"/>
          </a:solidFill>
          <a:ln>
            <a:solidFill>
              <a:srgbClr val="DE83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6283D2BD-255E-4A33-8F6F-9676CAD884A0}"/>
              </a:ext>
            </a:extLst>
          </p:cNvPr>
          <p:cNvSpPr/>
          <p:nvPr/>
        </p:nvSpPr>
        <p:spPr>
          <a:xfrm>
            <a:off x="6050989" y="3751174"/>
            <a:ext cx="105248" cy="886968"/>
          </a:xfrm>
          <a:prstGeom prst="rect">
            <a:avLst/>
          </a:prstGeom>
          <a:solidFill>
            <a:srgbClr val="E2BE27"/>
          </a:solidFill>
          <a:ln>
            <a:solidFill>
              <a:srgbClr val="E2BE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94B3F765-2285-4BAD-B47B-AE695B779616}"/>
              </a:ext>
            </a:extLst>
          </p:cNvPr>
          <p:cNvSpPr/>
          <p:nvPr/>
        </p:nvSpPr>
        <p:spPr>
          <a:xfrm>
            <a:off x="6050989" y="4867408"/>
            <a:ext cx="105248" cy="882157"/>
          </a:xfrm>
          <a:prstGeom prst="rect">
            <a:avLst/>
          </a:prstGeom>
          <a:solidFill>
            <a:srgbClr val="8CB331"/>
          </a:solidFill>
          <a:ln>
            <a:solidFill>
              <a:srgbClr val="8CB3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B637E91F-B526-4BC6-B416-DE57FF0ABDA4}"/>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09058" y="1704959"/>
            <a:ext cx="4081034" cy="4324052"/>
          </a:xfrm>
          <a:prstGeom prst="rect">
            <a:avLst/>
          </a:prstGeom>
        </p:spPr>
      </p:pic>
    </p:spTree>
    <p:extLst>
      <p:ext uri="{BB962C8B-B14F-4D97-AF65-F5344CB8AC3E}">
        <p14:creationId xmlns:p14="http://schemas.microsoft.com/office/powerpoint/2010/main" val="237717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rostokąt 14">
            <a:extLst>
              <a:ext uri="{FF2B5EF4-FFF2-40B4-BE49-F238E27FC236}">
                <a16:creationId xmlns:a16="http://schemas.microsoft.com/office/drawing/2014/main" id="{92D7F415-4271-48D9-8CB0-78F3687E8CE5}"/>
              </a:ext>
            </a:extLst>
          </p:cNvPr>
          <p:cNvSpPr/>
          <p:nvPr/>
        </p:nvSpPr>
        <p:spPr>
          <a:xfrm>
            <a:off x="629361" y="1962275"/>
            <a:ext cx="9766390" cy="380448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itle 1">
            <a:extLst>
              <a:ext uri="{FF2B5EF4-FFF2-40B4-BE49-F238E27FC236}">
                <a16:creationId xmlns:a16="http://schemas.microsoft.com/office/drawing/2014/main" id="{26DEC539-6464-4362-84C5-FC59E31C5536}"/>
              </a:ext>
            </a:extLst>
          </p:cNvPr>
          <p:cNvSpPr>
            <a:spLocks noGrp="1"/>
          </p:cNvSpPr>
          <p:nvPr>
            <p:ph type="title"/>
          </p:nvPr>
        </p:nvSpPr>
        <p:spPr/>
        <p:txBody>
          <a:bodyPr/>
          <a:lstStyle/>
          <a:p>
            <a:r>
              <a:rPr lang="en-US"/>
              <a:t>DXC Enables Your Digital Advantage</a:t>
            </a:r>
          </a:p>
        </p:txBody>
      </p:sp>
      <p:sp>
        <p:nvSpPr>
          <p:cNvPr id="3" name="Content Placeholder 2">
            <a:extLst>
              <a:ext uri="{FF2B5EF4-FFF2-40B4-BE49-F238E27FC236}">
                <a16:creationId xmlns:a16="http://schemas.microsoft.com/office/drawing/2014/main" id="{FC738682-0E37-4D9E-A8F1-F6B613DB4BA1}"/>
              </a:ext>
            </a:extLst>
          </p:cNvPr>
          <p:cNvSpPr>
            <a:spLocks noGrp="1"/>
          </p:cNvSpPr>
          <p:nvPr>
            <p:ph sz="quarter" idx="4294967295"/>
          </p:nvPr>
        </p:nvSpPr>
        <p:spPr>
          <a:xfrm>
            <a:off x="594724" y="1027854"/>
            <a:ext cx="11207750" cy="746125"/>
          </a:xfrm>
        </p:spPr>
        <p:txBody>
          <a:bodyPr>
            <a:normAutofit fontScale="92500"/>
          </a:bodyPr>
          <a:lstStyle/>
          <a:p>
            <a:pPr marL="0" indent="0">
              <a:lnSpc>
                <a:spcPct val="110000"/>
              </a:lnSpc>
              <a:buNone/>
            </a:pPr>
            <a:r>
              <a:rPr lang="en-US"/>
              <a:t>Wherever you are in your journey, DXC solves your most complex operational, technological and strategic challenges. Our expert teams work with you to deliver data-driven insights, automate operations, design effective products and services, and provide complex software engineering at scale. We do this in three ways:</a:t>
            </a:r>
          </a:p>
        </p:txBody>
      </p:sp>
      <p:sp>
        <p:nvSpPr>
          <p:cNvPr id="5" name="Rectangle 4">
            <a:extLst>
              <a:ext uri="{FF2B5EF4-FFF2-40B4-BE49-F238E27FC236}">
                <a16:creationId xmlns:a16="http://schemas.microsoft.com/office/drawing/2014/main" id="{A96C4892-2795-4B13-87FF-D228D2B35AF5}"/>
              </a:ext>
            </a:extLst>
          </p:cNvPr>
          <p:cNvSpPr/>
          <p:nvPr/>
        </p:nvSpPr>
        <p:spPr>
          <a:xfrm>
            <a:off x="1796249" y="2187838"/>
            <a:ext cx="3716238" cy="1107996"/>
          </a:xfrm>
          <a:prstGeom prst="rect">
            <a:avLst/>
          </a:prstGeom>
        </p:spPr>
        <p:txBody>
          <a:bodyPr wrap="square">
            <a:spAutoFit/>
          </a:bodyPr>
          <a:lstStyle/>
          <a:p>
            <a:pPr>
              <a:spcBef>
                <a:spcPts val="300"/>
              </a:spcBef>
              <a:spcAft>
                <a:spcPts val="300"/>
              </a:spcAft>
            </a:pPr>
            <a:r>
              <a:rPr lang="en-US" sz="1400" b="1"/>
              <a:t>Transforming Products, Services, and User Experiences</a:t>
            </a:r>
            <a:endParaRPr lang="en-US" sz="1400"/>
          </a:p>
          <a:p>
            <a:pPr>
              <a:spcBef>
                <a:spcPts val="300"/>
              </a:spcBef>
              <a:spcAft>
                <a:spcPts val="300"/>
              </a:spcAft>
            </a:pPr>
            <a:r>
              <a:rPr lang="en-US" sz="1100"/>
              <a:t>Generate measurable value and unlock new revenue opportunities through the design, build and transformation of products and services. </a:t>
            </a:r>
          </a:p>
        </p:txBody>
      </p:sp>
      <p:sp>
        <p:nvSpPr>
          <p:cNvPr id="6" name="Rectangle 5">
            <a:extLst>
              <a:ext uri="{FF2B5EF4-FFF2-40B4-BE49-F238E27FC236}">
                <a16:creationId xmlns:a16="http://schemas.microsoft.com/office/drawing/2014/main" id="{EEC6567F-0C63-489D-AB4A-387AF52BBF5E}"/>
              </a:ext>
            </a:extLst>
          </p:cNvPr>
          <p:cNvSpPr/>
          <p:nvPr/>
        </p:nvSpPr>
        <p:spPr>
          <a:xfrm>
            <a:off x="1796249" y="3569565"/>
            <a:ext cx="3491308" cy="892552"/>
          </a:xfrm>
          <a:prstGeom prst="rect">
            <a:avLst/>
          </a:prstGeom>
        </p:spPr>
        <p:txBody>
          <a:bodyPr wrap="square">
            <a:spAutoFit/>
          </a:bodyPr>
          <a:lstStyle/>
          <a:p>
            <a:pPr>
              <a:spcBef>
                <a:spcPts val="300"/>
              </a:spcBef>
              <a:spcAft>
                <a:spcPts val="300"/>
              </a:spcAft>
            </a:pPr>
            <a:r>
              <a:rPr lang="en-US" sz="1400" b="1"/>
              <a:t>Enabling a Data-Fueled Organizations</a:t>
            </a:r>
          </a:p>
          <a:p>
            <a:pPr>
              <a:spcBef>
                <a:spcPts val="300"/>
              </a:spcBef>
              <a:spcAft>
                <a:spcPts val="300"/>
              </a:spcAft>
            </a:pPr>
            <a:r>
              <a:rPr lang="en-US" sz="1100"/>
              <a:t>Envision, design and modernize your organization’s data environment, transform the business and discover future business opportunities.</a:t>
            </a:r>
          </a:p>
        </p:txBody>
      </p:sp>
      <p:sp>
        <p:nvSpPr>
          <p:cNvPr id="7" name="Rectangle 6">
            <a:extLst>
              <a:ext uri="{FF2B5EF4-FFF2-40B4-BE49-F238E27FC236}">
                <a16:creationId xmlns:a16="http://schemas.microsoft.com/office/drawing/2014/main" id="{B5F98B2B-BB3E-47EA-B643-4C7DDCF14FEB}"/>
              </a:ext>
            </a:extLst>
          </p:cNvPr>
          <p:cNvSpPr/>
          <p:nvPr/>
        </p:nvSpPr>
        <p:spPr>
          <a:xfrm>
            <a:off x="1796249" y="4809662"/>
            <a:ext cx="3716238" cy="723275"/>
          </a:xfrm>
          <a:prstGeom prst="rect">
            <a:avLst/>
          </a:prstGeom>
        </p:spPr>
        <p:txBody>
          <a:bodyPr wrap="square">
            <a:spAutoFit/>
          </a:bodyPr>
          <a:lstStyle/>
          <a:p>
            <a:pPr>
              <a:spcBef>
                <a:spcPts val="300"/>
              </a:spcBef>
              <a:spcAft>
                <a:spcPts val="300"/>
              </a:spcAft>
            </a:pPr>
            <a:r>
              <a:rPr lang="en-US" sz="1400" b="1"/>
              <a:t>Leveraging Emerging Technology</a:t>
            </a:r>
          </a:p>
          <a:p>
            <a:pPr>
              <a:spcBef>
                <a:spcPts val="300"/>
              </a:spcBef>
              <a:spcAft>
                <a:spcPts val="300"/>
              </a:spcAft>
            </a:pPr>
            <a:r>
              <a:rPr lang="en-US" sz="1100"/>
              <a:t>Harness breakthrough technologies to improve process, products, operations, personalization and more. </a:t>
            </a:r>
          </a:p>
        </p:txBody>
      </p:sp>
      <p:pic>
        <p:nvPicPr>
          <p:cNvPr id="8" name="Graphic 7">
            <a:extLst>
              <a:ext uri="{FF2B5EF4-FFF2-40B4-BE49-F238E27FC236}">
                <a16:creationId xmlns:a16="http://schemas.microsoft.com/office/drawing/2014/main" id="{1B0C877A-6F41-4FDB-83B2-7B9ABE6B86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5036" y="2419656"/>
            <a:ext cx="547322" cy="547322"/>
          </a:xfrm>
          <a:prstGeom prst="rect">
            <a:avLst/>
          </a:prstGeom>
        </p:spPr>
      </p:pic>
      <p:sp>
        <p:nvSpPr>
          <p:cNvPr id="9" name="Freeform 6">
            <a:extLst>
              <a:ext uri="{FF2B5EF4-FFF2-40B4-BE49-F238E27FC236}">
                <a16:creationId xmlns:a16="http://schemas.microsoft.com/office/drawing/2014/main" id="{BA5FBF23-B801-4FA3-BA36-699C2DFE37C6}"/>
              </a:ext>
            </a:extLst>
          </p:cNvPr>
          <p:cNvSpPr>
            <a:spLocks noChangeAspect="1" noEditPoints="1"/>
          </p:cNvSpPr>
          <p:nvPr/>
        </p:nvSpPr>
        <p:spPr bwMode="auto">
          <a:xfrm>
            <a:off x="1095036" y="3584304"/>
            <a:ext cx="547322" cy="547322"/>
          </a:xfrm>
          <a:custGeom>
            <a:avLst/>
            <a:gdLst>
              <a:gd name="T0" fmla="*/ 1819 w 2728"/>
              <a:gd name="T1" fmla="*/ 1819 h 2728"/>
              <a:gd name="T2" fmla="*/ 1819 w 2728"/>
              <a:gd name="T3" fmla="*/ 2728 h 2728"/>
              <a:gd name="T4" fmla="*/ 0 w 2728"/>
              <a:gd name="T5" fmla="*/ 2728 h 2728"/>
              <a:gd name="T6" fmla="*/ 0 w 2728"/>
              <a:gd name="T7" fmla="*/ 909 h 2728"/>
              <a:gd name="T8" fmla="*/ 909 w 2728"/>
              <a:gd name="T9" fmla="*/ 909 h 2728"/>
              <a:gd name="T10" fmla="*/ 909 w 2728"/>
              <a:gd name="T11" fmla="*/ 1364 h 2728"/>
              <a:gd name="T12" fmla="*/ 1364 w 2728"/>
              <a:gd name="T13" fmla="*/ 1364 h 2728"/>
              <a:gd name="T14" fmla="*/ 1364 w 2728"/>
              <a:gd name="T15" fmla="*/ 1819 h 2728"/>
              <a:gd name="T16" fmla="*/ 1819 w 2728"/>
              <a:gd name="T17" fmla="*/ 1819 h 2728"/>
              <a:gd name="T18" fmla="*/ 1819 w 2728"/>
              <a:gd name="T19" fmla="*/ 0 h 2728"/>
              <a:gd name="T20" fmla="*/ 1364 w 2728"/>
              <a:gd name="T21" fmla="*/ 0 h 2728"/>
              <a:gd name="T22" fmla="*/ 1364 w 2728"/>
              <a:gd name="T23" fmla="*/ 455 h 2728"/>
              <a:gd name="T24" fmla="*/ 1819 w 2728"/>
              <a:gd name="T25" fmla="*/ 455 h 2728"/>
              <a:gd name="T26" fmla="*/ 1819 w 2728"/>
              <a:gd name="T27" fmla="*/ 0 h 2728"/>
              <a:gd name="T28" fmla="*/ 1819 w 2728"/>
              <a:gd name="T29" fmla="*/ 909 h 2728"/>
              <a:gd name="T30" fmla="*/ 1364 w 2728"/>
              <a:gd name="T31" fmla="*/ 909 h 2728"/>
              <a:gd name="T32" fmla="*/ 1364 w 2728"/>
              <a:gd name="T33" fmla="*/ 1364 h 2728"/>
              <a:gd name="T34" fmla="*/ 1819 w 2728"/>
              <a:gd name="T35" fmla="*/ 1364 h 2728"/>
              <a:gd name="T36" fmla="*/ 1819 w 2728"/>
              <a:gd name="T37" fmla="*/ 909 h 2728"/>
              <a:gd name="T38" fmla="*/ 2273 w 2728"/>
              <a:gd name="T39" fmla="*/ 1364 h 2728"/>
              <a:gd name="T40" fmla="*/ 1819 w 2728"/>
              <a:gd name="T41" fmla="*/ 1364 h 2728"/>
              <a:gd name="T42" fmla="*/ 1819 w 2728"/>
              <a:gd name="T43" fmla="*/ 1819 h 2728"/>
              <a:gd name="T44" fmla="*/ 2273 w 2728"/>
              <a:gd name="T45" fmla="*/ 1819 h 2728"/>
              <a:gd name="T46" fmla="*/ 2273 w 2728"/>
              <a:gd name="T47" fmla="*/ 1364 h 2728"/>
              <a:gd name="T48" fmla="*/ 2728 w 2728"/>
              <a:gd name="T49" fmla="*/ 455 h 2728"/>
              <a:gd name="T50" fmla="*/ 2273 w 2728"/>
              <a:gd name="T51" fmla="*/ 455 h 2728"/>
              <a:gd name="T52" fmla="*/ 2273 w 2728"/>
              <a:gd name="T53" fmla="*/ 909 h 2728"/>
              <a:gd name="T54" fmla="*/ 2728 w 2728"/>
              <a:gd name="T55" fmla="*/ 909 h 2728"/>
              <a:gd name="T56" fmla="*/ 2728 w 2728"/>
              <a:gd name="T57" fmla="*/ 455 h 2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28" h="2728">
                <a:moveTo>
                  <a:pt x="1819" y="1819"/>
                </a:moveTo>
                <a:lnTo>
                  <a:pt x="1819" y="2728"/>
                </a:lnTo>
                <a:lnTo>
                  <a:pt x="0" y="2728"/>
                </a:lnTo>
                <a:lnTo>
                  <a:pt x="0" y="909"/>
                </a:lnTo>
                <a:lnTo>
                  <a:pt x="909" y="909"/>
                </a:lnTo>
                <a:lnTo>
                  <a:pt x="909" y="1364"/>
                </a:lnTo>
                <a:lnTo>
                  <a:pt x="1364" y="1364"/>
                </a:lnTo>
                <a:lnTo>
                  <a:pt x="1364" y="1819"/>
                </a:lnTo>
                <a:lnTo>
                  <a:pt x="1819" y="1819"/>
                </a:lnTo>
                <a:close/>
                <a:moveTo>
                  <a:pt x="1819" y="0"/>
                </a:moveTo>
                <a:lnTo>
                  <a:pt x="1364" y="0"/>
                </a:lnTo>
                <a:lnTo>
                  <a:pt x="1364" y="455"/>
                </a:lnTo>
                <a:lnTo>
                  <a:pt x="1819" y="455"/>
                </a:lnTo>
                <a:lnTo>
                  <a:pt x="1819" y="0"/>
                </a:lnTo>
                <a:close/>
                <a:moveTo>
                  <a:pt x="1819" y="909"/>
                </a:moveTo>
                <a:lnTo>
                  <a:pt x="1364" y="909"/>
                </a:lnTo>
                <a:lnTo>
                  <a:pt x="1364" y="1364"/>
                </a:lnTo>
                <a:lnTo>
                  <a:pt x="1819" y="1364"/>
                </a:lnTo>
                <a:lnTo>
                  <a:pt x="1819" y="909"/>
                </a:lnTo>
                <a:close/>
                <a:moveTo>
                  <a:pt x="2273" y="1364"/>
                </a:moveTo>
                <a:lnTo>
                  <a:pt x="1819" y="1364"/>
                </a:lnTo>
                <a:lnTo>
                  <a:pt x="1819" y="1819"/>
                </a:lnTo>
                <a:lnTo>
                  <a:pt x="2273" y="1819"/>
                </a:lnTo>
                <a:lnTo>
                  <a:pt x="2273" y="1364"/>
                </a:lnTo>
                <a:close/>
                <a:moveTo>
                  <a:pt x="2728" y="455"/>
                </a:moveTo>
                <a:lnTo>
                  <a:pt x="2273" y="455"/>
                </a:lnTo>
                <a:lnTo>
                  <a:pt x="2273" y="909"/>
                </a:lnTo>
                <a:lnTo>
                  <a:pt x="2728" y="909"/>
                </a:lnTo>
                <a:lnTo>
                  <a:pt x="2728" y="45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pic>
        <p:nvPicPr>
          <p:cNvPr id="10" name="Graphic 9">
            <a:extLst>
              <a:ext uri="{FF2B5EF4-FFF2-40B4-BE49-F238E27FC236}">
                <a16:creationId xmlns:a16="http://schemas.microsoft.com/office/drawing/2014/main" id="{DCBDAF0B-F708-42BF-B988-81F26D7E86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1334" y="4925977"/>
            <a:ext cx="547322" cy="547322"/>
          </a:xfrm>
          <a:prstGeom prst="rect">
            <a:avLst/>
          </a:prstGeom>
        </p:spPr>
      </p:pic>
      <p:pic>
        <p:nvPicPr>
          <p:cNvPr id="11" name="Obraz 10">
            <a:extLst>
              <a:ext uri="{FF2B5EF4-FFF2-40B4-BE49-F238E27FC236}">
                <a16:creationId xmlns:a16="http://schemas.microsoft.com/office/drawing/2014/main" id="{ECD26B17-FDD3-4372-877A-4909E3CBE90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99343" y="2419656"/>
            <a:ext cx="5300453" cy="3535402"/>
          </a:xfrm>
          <a:prstGeom prst="rect">
            <a:avLst/>
          </a:prstGeom>
        </p:spPr>
      </p:pic>
    </p:spTree>
    <p:extLst>
      <p:ext uri="{BB962C8B-B14F-4D97-AF65-F5344CB8AC3E}">
        <p14:creationId xmlns:p14="http://schemas.microsoft.com/office/powerpoint/2010/main" val="323540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rostokąt 90">
            <a:extLst>
              <a:ext uri="{FF2B5EF4-FFF2-40B4-BE49-F238E27FC236}">
                <a16:creationId xmlns:a16="http://schemas.microsoft.com/office/drawing/2014/main" id="{566E340C-7E2B-4D98-B32F-A7F0E202AED1}"/>
              </a:ext>
            </a:extLst>
          </p:cNvPr>
          <p:cNvSpPr/>
          <p:nvPr/>
        </p:nvSpPr>
        <p:spPr>
          <a:xfrm>
            <a:off x="7946458" y="3470801"/>
            <a:ext cx="3475648" cy="21200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0" name="Prostokąt 89">
            <a:extLst>
              <a:ext uri="{FF2B5EF4-FFF2-40B4-BE49-F238E27FC236}">
                <a16:creationId xmlns:a16="http://schemas.microsoft.com/office/drawing/2014/main" id="{9D25151A-E745-427A-827D-756542C28EAA}"/>
              </a:ext>
            </a:extLst>
          </p:cNvPr>
          <p:cNvSpPr/>
          <p:nvPr/>
        </p:nvSpPr>
        <p:spPr>
          <a:xfrm>
            <a:off x="488831" y="3470801"/>
            <a:ext cx="7459049" cy="21200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3" name="Prostokąt 82">
            <a:extLst>
              <a:ext uri="{FF2B5EF4-FFF2-40B4-BE49-F238E27FC236}">
                <a16:creationId xmlns:a16="http://schemas.microsoft.com/office/drawing/2014/main" id="{59A42F52-457D-4527-9641-8BEE63EA4652}"/>
              </a:ext>
            </a:extLst>
          </p:cNvPr>
          <p:cNvSpPr/>
          <p:nvPr/>
        </p:nvSpPr>
        <p:spPr>
          <a:xfrm>
            <a:off x="488831" y="1241665"/>
            <a:ext cx="10933278" cy="2025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itle 1">
            <a:extLst>
              <a:ext uri="{FF2B5EF4-FFF2-40B4-BE49-F238E27FC236}">
                <a16:creationId xmlns:a16="http://schemas.microsoft.com/office/drawing/2014/main" id="{4F5FB15D-6F9E-46C1-BBCE-C72416EAE3E9}"/>
              </a:ext>
            </a:extLst>
          </p:cNvPr>
          <p:cNvSpPr>
            <a:spLocks noGrp="1"/>
          </p:cNvSpPr>
          <p:nvPr>
            <p:ph type="title"/>
          </p:nvPr>
        </p:nvSpPr>
        <p:spPr/>
        <p:txBody>
          <a:bodyPr/>
          <a:lstStyle/>
          <a:p>
            <a:r>
              <a:rPr lang="en-US"/>
              <a:t>Solution Components</a:t>
            </a:r>
          </a:p>
        </p:txBody>
      </p:sp>
      <p:sp>
        <p:nvSpPr>
          <p:cNvPr id="8" name="Rectangle 7">
            <a:extLst>
              <a:ext uri="{FF2B5EF4-FFF2-40B4-BE49-F238E27FC236}">
                <a16:creationId xmlns:a16="http://schemas.microsoft.com/office/drawing/2014/main" id="{BD6F5439-9E44-4747-9B09-0BC766AF1024}"/>
              </a:ext>
            </a:extLst>
          </p:cNvPr>
          <p:cNvSpPr/>
          <p:nvPr/>
        </p:nvSpPr>
        <p:spPr>
          <a:xfrm>
            <a:off x="5920308" y="1704225"/>
            <a:ext cx="1786526" cy="1584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9600" tIns="475200" rIns="129600" bIns="0" rtlCol="0" anchor="t" anchorCtr="0"/>
          <a:lstStyle/>
          <a:p>
            <a:pPr defTabSz="822940">
              <a:spcBef>
                <a:spcPts val="160"/>
              </a:spcBef>
              <a:spcAft>
                <a:spcPts val="160"/>
              </a:spcAft>
              <a:buClr>
                <a:srgbClr val="1B2130"/>
              </a:buClr>
              <a:defRPr/>
            </a:pPr>
            <a:endParaRPr lang="en-GB" sz="900">
              <a:solidFill>
                <a:schemeClr val="tx1"/>
              </a:solidFill>
              <a:latin typeface="+mj-lt"/>
              <a:ea typeface="Arial Hebrew" charset="-79"/>
              <a:cs typeface="Arial Hebrew" charset="-79"/>
            </a:endParaRPr>
          </a:p>
        </p:txBody>
      </p:sp>
      <p:sp>
        <p:nvSpPr>
          <p:cNvPr id="9" name="Pentagon 50">
            <a:extLst>
              <a:ext uri="{FF2B5EF4-FFF2-40B4-BE49-F238E27FC236}">
                <a16:creationId xmlns:a16="http://schemas.microsoft.com/office/drawing/2014/main" id="{DE65E83F-4848-489E-BC2F-A02F67A37149}"/>
              </a:ext>
            </a:extLst>
          </p:cNvPr>
          <p:cNvSpPr/>
          <p:nvPr/>
        </p:nvSpPr>
        <p:spPr>
          <a:xfrm>
            <a:off x="491817" y="1238675"/>
            <a:ext cx="1677626" cy="2025585"/>
          </a:xfrm>
          <a:prstGeom prst="homePlate">
            <a:avLst>
              <a:gd name="adj" fmla="val 14721"/>
            </a:avLst>
          </a:prstGeom>
          <a:solidFill>
            <a:schemeClr val="accent4"/>
          </a:solidFill>
          <a:ln w="19050">
            <a:noFill/>
          </a:ln>
          <a:effectLst/>
        </p:spPr>
        <p:style>
          <a:lnRef idx="1">
            <a:schemeClr val="accent3"/>
          </a:lnRef>
          <a:fillRef idx="2">
            <a:schemeClr val="accent3"/>
          </a:fillRef>
          <a:effectRef idx="1">
            <a:schemeClr val="accent3"/>
          </a:effectRef>
          <a:fontRef idx="minor">
            <a:schemeClr val="dk1"/>
          </a:fontRef>
        </p:style>
        <p:txBody>
          <a:bodyPr lIns="182880" tIns="0" rIns="91440" bIns="0" rtlCol="0" anchor="ctr" anchorCtr="0"/>
          <a:lstStyle/>
          <a:p>
            <a:pPr defTabSz="1097252">
              <a:lnSpc>
                <a:spcPct val="110000"/>
              </a:lnSpc>
            </a:pPr>
            <a:r>
              <a:rPr lang="en-US" sz="1400">
                <a:solidFill>
                  <a:schemeClr val="bg1"/>
                </a:solidFill>
                <a:latin typeface="+mj-lt"/>
                <a:ea typeface="Arial" charset="0"/>
                <a:cs typeface="Arial" charset="0"/>
              </a:rPr>
              <a:t>Transforming</a:t>
            </a:r>
            <a:endParaRPr lang="en-US" sz="1400" b="1">
              <a:solidFill>
                <a:schemeClr val="bg1"/>
              </a:solidFill>
              <a:latin typeface="+mj-lt"/>
              <a:ea typeface="Arial" charset="0"/>
              <a:cs typeface="Arial" charset="0"/>
            </a:endParaRPr>
          </a:p>
          <a:p>
            <a:pPr defTabSz="1097252">
              <a:lnSpc>
                <a:spcPct val="110000"/>
              </a:lnSpc>
            </a:pPr>
            <a:r>
              <a:rPr lang="en-US" sz="1400" b="1">
                <a:solidFill>
                  <a:schemeClr val="bg1"/>
                </a:solidFill>
                <a:latin typeface="+mj-lt"/>
                <a:ea typeface="Arial" charset="0"/>
                <a:cs typeface="Arial" charset="0"/>
              </a:rPr>
              <a:t>Products, Services, </a:t>
            </a:r>
            <a:br>
              <a:rPr lang="en-US" sz="1400" b="1">
                <a:solidFill>
                  <a:schemeClr val="bg1"/>
                </a:solidFill>
                <a:latin typeface="+mj-lt"/>
                <a:ea typeface="Arial" charset="0"/>
                <a:cs typeface="Arial" charset="0"/>
              </a:rPr>
            </a:br>
            <a:r>
              <a:rPr lang="en-US" sz="1400" b="1">
                <a:solidFill>
                  <a:schemeClr val="bg1"/>
                </a:solidFill>
                <a:latin typeface="+mj-lt"/>
                <a:ea typeface="Arial" charset="0"/>
                <a:cs typeface="Arial" charset="0"/>
              </a:rPr>
              <a:t>and User Experiences</a:t>
            </a:r>
          </a:p>
        </p:txBody>
      </p:sp>
      <p:sp>
        <p:nvSpPr>
          <p:cNvPr id="10" name="Pentagon 50">
            <a:extLst>
              <a:ext uri="{FF2B5EF4-FFF2-40B4-BE49-F238E27FC236}">
                <a16:creationId xmlns:a16="http://schemas.microsoft.com/office/drawing/2014/main" id="{B55E59CA-3C97-4F95-BAF9-962F08CADFF4}"/>
              </a:ext>
            </a:extLst>
          </p:cNvPr>
          <p:cNvSpPr/>
          <p:nvPr/>
        </p:nvSpPr>
        <p:spPr>
          <a:xfrm>
            <a:off x="488831" y="3467815"/>
            <a:ext cx="1685717" cy="2120070"/>
          </a:xfrm>
          <a:prstGeom prst="homePlate">
            <a:avLst>
              <a:gd name="adj" fmla="val 14721"/>
            </a:avLst>
          </a:prstGeom>
          <a:solidFill>
            <a:schemeClr val="accent1"/>
          </a:solidFill>
          <a:ln w="19050">
            <a:noFill/>
          </a:ln>
          <a:effectLst/>
        </p:spPr>
        <p:style>
          <a:lnRef idx="1">
            <a:schemeClr val="accent3"/>
          </a:lnRef>
          <a:fillRef idx="2">
            <a:schemeClr val="accent3"/>
          </a:fillRef>
          <a:effectRef idx="1">
            <a:schemeClr val="accent3"/>
          </a:effectRef>
          <a:fontRef idx="minor">
            <a:schemeClr val="dk1"/>
          </a:fontRef>
        </p:style>
        <p:txBody>
          <a:bodyPr lIns="182880" tIns="0" rIns="91440" bIns="0" rtlCol="0" anchor="ctr" anchorCtr="0"/>
          <a:lstStyle/>
          <a:p>
            <a:pPr defTabSz="1097252">
              <a:lnSpc>
                <a:spcPct val="110000"/>
              </a:lnSpc>
            </a:pPr>
            <a:r>
              <a:rPr lang="en-US" sz="1400">
                <a:solidFill>
                  <a:schemeClr val="bg1"/>
                </a:solidFill>
                <a:latin typeface="+mj-lt"/>
                <a:ea typeface="Arial" charset="0"/>
                <a:cs typeface="Arial" charset="0"/>
              </a:rPr>
              <a:t>Enabling</a:t>
            </a:r>
          </a:p>
          <a:p>
            <a:pPr defTabSz="1097252">
              <a:lnSpc>
                <a:spcPct val="110000"/>
              </a:lnSpc>
            </a:pPr>
            <a:r>
              <a:rPr lang="en-US" sz="1400" b="1">
                <a:solidFill>
                  <a:schemeClr val="bg1"/>
                </a:solidFill>
                <a:latin typeface="+mj-lt"/>
                <a:ea typeface="Arial" charset="0"/>
                <a:cs typeface="Arial" charset="0"/>
              </a:rPr>
              <a:t>Data-Fueled</a:t>
            </a:r>
            <a:r>
              <a:rPr lang="en-US" sz="1400">
                <a:solidFill>
                  <a:schemeClr val="bg1"/>
                </a:solidFill>
                <a:latin typeface="+mj-lt"/>
                <a:ea typeface="Arial" charset="0"/>
                <a:cs typeface="Arial" charset="0"/>
              </a:rPr>
              <a:t> Organizations</a:t>
            </a:r>
            <a:endParaRPr lang="en-US" sz="1400" b="1">
              <a:solidFill>
                <a:schemeClr val="bg1"/>
              </a:solidFill>
              <a:latin typeface="+mj-lt"/>
              <a:ea typeface="Arial" charset="0"/>
              <a:cs typeface="Arial" charset="0"/>
            </a:endParaRPr>
          </a:p>
        </p:txBody>
      </p:sp>
      <p:grpSp>
        <p:nvGrpSpPr>
          <p:cNvPr id="11" name="Group 10">
            <a:extLst>
              <a:ext uri="{FF2B5EF4-FFF2-40B4-BE49-F238E27FC236}">
                <a16:creationId xmlns:a16="http://schemas.microsoft.com/office/drawing/2014/main" id="{D187EF88-B9AB-4782-AC62-24BFC22DCE99}"/>
              </a:ext>
            </a:extLst>
          </p:cNvPr>
          <p:cNvGrpSpPr/>
          <p:nvPr/>
        </p:nvGrpSpPr>
        <p:grpSpPr>
          <a:xfrm>
            <a:off x="2356424" y="1790919"/>
            <a:ext cx="1649274" cy="1255415"/>
            <a:chOff x="2624676" y="2481880"/>
            <a:chExt cx="1627108" cy="1238541"/>
          </a:xfrm>
        </p:grpSpPr>
        <p:sp>
          <p:nvSpPr>
            <p:cNvPr id="12" name="Rectangle 11">
              <a:extLst>
                <a:ext uri="{FF2B5EF4-FFF2-40B4-BE49-F238E27FC236}">
                  <a16:creationId xmlns:a16="http://schemas.microsoft.com/office/drawing/2014/main" id="{17677757-B0CB-4E10-A189-AF27A27E129E}"/>
                </a:ext>
              </a:extLst>
            </p:cNvPr>
            <p:cNvSpPr/>
            <p:nvPr/>
          </p:nvSpPr>
          <p:spPr>
            <a:xfrm>
              <a:off x="2624677" y="2809501"/>
              <a:ext cx="1588368" cy="910920"/>
            </a:xfrm>
            <a:prstGeom prst="rect">
              <a:avLst/>
            </a:prstGeom>
          </p:spPr>
          <p:txBody>
            <a:bodyPr wrap="square">
              <a:spAutoFit/>
            </a:bodyPr>
            <a:lstStyle/>
            <a:p>
              <a:pPr defTabSz="822940">
                <a:spcBef>
                  <a:spcPts val="160"/>
                </a:spcBef>
                <a:spcAft>
                  <a:spcPts val="160"/>
                </a:spcAft>
                <a:buClr>
                  <a:srgbClr val="1B2130"/>
                </a:buClr>
                <a:defRPr/>
              </a:pPr>
              <a:r>
                <a:rPr lang="en-US" sz="900">
                  <a:latin typeface="+mj-lt"/>
                </a:rPr>
                <a:t>Create new products, services and business models, plus design a human-centered, digital operating model and enable innovation capabilities</a:t>
              </a:r>
            </a:p>
          </p:txBody>
        </p:sp>
        <p:sp>
          <p:nvSpPr>
            <p:cNvPr id="13" name="Rectangle 12">
              <a:extLst>
                <a:ext uri="{FF2B5EF4-FFF2-40B4-BE49-F238E27FC236}">
                  <a16:creationId xmlns:a16="http://schemas.microsoft.com/office/drawing/2014/main" id="{9090CFEB-782D-4128-B496-40AC7DC7E02D}"/>
                </a:ext>
              </a:extLst>
            </p:cNvPr>
            <p:cNvSpPr/>
            <p:nvPr/>
          </p:nvSpPr>
          <p:spPr>
            <a:xfrm>
              <a:off x="2624676" y="2481880"/>
              <a:ext cx="1627108" cy="394732"/>
            </a:xfrm>
            <a:prstGeom prst="rect">
              <a:avLst/>
            </a:prstGeom>
          </p:spPr>
          <p:txBody>
            <a:bodyPr wrap="square">
              <a:spAutoFit/>
            </a:bodyPr>
            <a:lstStyle/>
            <a:p>
              <a:pPr defTabSz="822940">
                <a:spcBef>
                  <a:spcPts val="160"/>
                </a:spcBef>
                <a:spcAft>
                  <a:spcPts val="160"/>
                </a:spcAft>
                <a:buClr>
                  <a:srgbClr val="1B2130"/>
                </a:buClr>
                <a:defRPr/>
              </a:pPr>
              <a:r>
                <a:rPr lang="en-GB" sz="1000" b="1">
                  <a:latin typeface="+mj-lt"/>
                  <a:ea typeface="Arial Hebrew" charset="-79"/>
                  <a:cs typeface="Arial Hebrew" charset="-79"/>
                </a:rPr>
                <a:t>STRATEGY AND DESIGN THINKING</a:t>
              </a:r>
            </a:p>
          </p:txBody>
        </p:sp>
      </p:grpSp>
      <p:grpSp>
        <p:nvGrpSpPr>
          <p:cNvPr id="14" name="Group 13">
            <a:extLst>
              <a:ext uri="{FF2B5EF4-FFF2-40B4-BE49-F238E27FC236}">
                <a16:creationId xmlns:a16="http://schemas.microsoft.com/office/drawing/2014/main" id="{D95CDAB0-B261-4650-9C30-6206225F4705}"/>
              </a:ext>
            </a:extLst>
          </p:cNvPr>
          <p:cNvGrpSpPr/>
          <p:nvPr/>
        </p:nvGrpSpPr>
        <p:grpSpPr>
          <a:xfrm>
            <a:off x="4063671" y="1815877"/>
            <a:ext cx="1968932" cy="1116914"/>
            <a:chOff x="4255237" y="2481880"/>
            <a:chExt cx="1942470" cy="1101902"/>
          </a:xfrm>
        </p:grpSpPr>
        <p:sp>
          <p:nvSpPr>
            <p:cNvPr id="15" name="Rectangle 14">
              <a:extLst>
                <a:ext uri="{FF2B5EF4-FFF2-40B4-BE49-F238E27FC236}">
                  <a16:creationId xmlns:a16="http://schemas.microsoft.com/office/drawing/2014/main" id="{865CD521-B554-4D1E-BFB6-A1DFC065AE9C}"/>
                </a:ext>
              </a:extLst>
            </p:cNvPr>
            <p:cNvSpPr/>
            <p:nvPr/>
          </p:nvSpPr>
          <p:spPr>
            <a:xfrm>
              <a:off x="4255237" y="2809501"/>
              <a:ext cx="1663241" cy="774281"/>
            </a:xfrm>
            <a:prstGeom prst="rect">
              <a:avLst/>
            </a:prstGeom>
          </p:spPr>
          <p:txBody>
            <a:bodyPr wrap="square">
              <a:spAutoFit/>
            </a:bodyPr>
            <a:lstStyle/>
            <a:p>
              <a:r>
                <a:rPr lang="en-US" sz="900">
                  <a:latin typeface="+mj-lt"/>
                </a:rPr>
                <a:t>Business design, research and insights, experience and product design, tech strategy and implementation, data and customer analytics</a:t>
              </a:r>
            </a:p>
          </p:txBody>
        </p:sp>
        <p:sp>
          <p:nvSpPr>
            <p:cNvPr id="16" name="Rectangle 15">
              <a:extLst>
                <a:ext uri="{FF2B5EF4-FFF2-40B4-BE49-F238E27FC236}">
                  <a16:creationId xmlns:a16="http://schemas.microsoft.com/office/drawing/2014/main" id="{8C9C8D38-FB68-4F28-92A6-B8ED9A3E50CF}"/>
                </a:ext>
              </a:extLst>
            </p:cNvPr>
            <p:cNvSpPr/>
            <p:nvPr/>
          </p:nvSpPr>
          <p:spPr>
            <a:xfrm>
              <a:off x="4255238" y="2481880"/>
              <a:ext cx="1942469" cy="394732"/>
            </a:xfrm>
            <a:prstGeom prst="rect">
              <a:avLst/>
            </a:prstGeom>
          </p:spPr>
          <p:txBody>
            <a:bodyPr wrap="square">
              <a:spAutoFit/>
            </a:bodyPr>
            <a:lstStyle/>
            <a:p>
              <a:pPr defTabSz="822940">
                <a:spcBef>
                  <a:spcPts val="160"/>
                </a:spcBef>
                <a:spcAft>
                  <a:spcPts val="160"/>
                </a:spcAft>
                <a:buClr>
                  <a:srgbClr val="1B2130"/>
                </a:buClr>
                <a:defRPr/>
              </a:pPr>
              <a:r>
                <a:rPr lang="en-GB" sz="1000" b="1">
                  <a:latin typeface="+mj-lt"/>
                  <a:ea typeface="Arial Hebrew" charset="-79"/>
                  <a:cs typeface="Arial Hebrew" charset="-79"/>
                </a:rPr>
                <a:t>MOTIVATIONAL EXPERIENCES</a:t>
              </a:r>
            </a:p>
          </p:txBody>
        </p:sp>
      </p:grpSp>
      <p:grpSp>
        <p:nvGrpSpPr>
          <p:cNvPr id="17" name="Group 16">
            <a:extLst>
              <a:ext uri="{FF2B5EF4-FFF2-40B4-BE49-F238E27FC236}">
                <a16:creationId xmlns:a16="http://schemas.microsoft.com/office/drawing/2014/main" id="{045316D7-6A35-470F-99B5-4FD5ED8F2E83}"/>
              </a:ext>
            </a:extLst>
          </p:cNvPr>
          <p:cNvGrpSpPr/>
          <p:nvPr/>
        </p:nvGrpSpPr>
        <p:grpSpPr>
          <a:xfrm>
            <a:off x="5890311" y="1803858"/>
            <a:ext cx="2056890" cy="1116915"/>
            <a:chOff x="6045566" y="2481880"/>
            <a:chExt cx="2029246" cy="1101903"/>
          </a:xfrm>
        </p:grpSpPr>
        <p:sp>
          <p:nvSpPr>
            <p:cNvPr id="18" name="Rectangle 17">
              <a:extLst>
                <a:ext uri="{FF2B5EF4-FFF2-40B4-BE49-F238E27FC236}">
                  <a16:creationId xmlns:a16="http://schemas.microsoft.com/office/drawing/2014/main" id="{DF9358D3-2964-40A9-8D38-5E39458A4CDC}"/>
                </a:ext>
              </a:extLst>
            </p:cNvPr>
            <p:cNvSpPr/>
            <p:nvPr/>
          </p:nvSpPr>
          <p:spPr>
            <a:xfrm>
              <a:off x="6045566" y="2481880"/>
              <a:ext cx="2029246" cy="409913"/>
            </a:xfrm>
            <a:prstGeom prst="rect">
              <a:avLst/>
            </a:prstGeom>
          </p:spPr>
          <p:txBody>
            <a:bodyPr wrap="square">
              <a:spAutoFit/>
            </a:bodyPr>
            <a:lstStyle/>
            <a:p>
              <a:pPr defTabSz="822940">
                <a:spcBef>
                  <a:spcPts val="160"/>
                </a:spcBef>
                <a:buClr>
                  <a:srgbClr val="1B2130"/>
                </a:buClr>
                <a:defRPr/>
              </a:pPr>
              <a:r>
                <a:rPr lang="en-GB" sz="1000" b="1">
                  <a:latin typeface="+mj-lt"/>
                  <a:ea typeface="Arial Hebrew" charset="-79"/>
                  <a:cs typeface="Arial Hebrew" charset="-79"/>
                </a:rPr>
                <a:t>PRODUCT DESIGN</a:t>
              </a:r>
            </a:p>
            <a:p>
              <a:pPr defTabSz="822940">
                <a:spcAft>
                  <a:spcPts val="160"/>
                </a:spcAft>
                <a:buClr>
                  <a:srgbClr val="1B2130"/>
                </a:buClr>
                <a:defRPr/>
              </a:pPr>
              <a:r>
                <a:rPr lang="en-GB" sz="1000" b="1">
                  <a:latin typeface="+mj-lt"/>
                  <a:ea typeface="Arial Hebrew" charset="-79"/>
                  <a:cs typeface="Arial Hebrew" charset="-79"/>
                </a:rPr>
                <a:t>AND DEVELOPMENT</a:t>
              </a:r>
            </a:p>
          </p:txBody>
        </p:sp>
        <p:sp>
          <p:nvSpPr>
            <p:cNvPr id="19" name="Rectangle 18">
              <a:extLst>
                <a:ext uri="{FF2B5EF4-FFF2-40B4-BE49-F238E27FC236}">
                  <a16:creationId xmlns:a16="http://schemas.microsoft.com/office/drawing/2014/main" id="{9A7A6715-EC0E-4DFD-A2DE-869876BC206F}"/>
                </a:ext>
              </a:extLst>
            </p:cNvPr>
            <p:cNvSpPr/>
            <p:nvPr/>
          </p:nvSpPr>
          <p:spPr>
            <a:xfrm>
              <a:off x="6045566" y="2809501"/>
              <a:ext cx="1549371" cy="774282"/>
            </a:xfrm>
            <a:prstGeom prst="rect">
              <a:avLst/>
            </a:prstGeom>
          </p:spPr>
          <p:txBody>
            <a:bodyPr wrap="square">
              <a:spAutoFit/>
            </a:bodyPr>
            <a:lstStyle/>
            <a:p>
              <a:pPr defTabSz="822940">
                <a:spcBef>
                  <a:spcPts val="160"/>
                </a:spcBef>
                <a:spcAft>
                  <a:spcPts val="160"/>
                </a:spcAft>
                <a:buClr>
                  <a:srgbClr val="1B2130"/>
                </a:buClr>
                <a:defRPr/>
              </a:pPr>
              <a:r>
                <a:rPr lang="en-GB" sz="900">
                  <a:latin typeface="+mj-lt"/>
                  <a:ea typeface="Arial Hebrew" charset="-79"/>
                  <a:cs typeface="Arial Hebrew" charset="-79"/>
                </a:rPr>
                <a:t>Product ideation, development and implementation, rapid prototype development, MVPs as working software </a:t>
              </a:r>
            </a:p>
          </p:txBody>
        </p:sp>
      </p:grpSp>
      <p:grpSp>
        <p:nvGrpSpPr>
          <p:cNvPr id="20" name="Group 19">
            <a:extLst>
              <a:ext uri="{FF2B5EF4-FFF2-40B4-BE49-F238E27FC236}">
                <a16:creationId xmlns:a16="http://schemas.microsoft.com/office/drawing/2014/main" id="{863F8B73-2190-4E4E-9477-7B423E585A30}"/>
              </a:ext>
            </a:extLst>
          </p:cNvPr>
          <p:cNvGrpSpPr/>
          <p:nvPr/>
        </p:nvGrpSpPr>
        <p:grpSpPr>
          <a:xfrm>
            <a:off x="7717294" y="1851773"/>
            <a:ext cx="1867005" cy="1169623"/>
            <a:chOff x="7915672" y="2566518"/>
            <a:chExt cx="1822256" cy="1153903"/>
          </a:xfrm>
        </p:grpSpPr>
        <p:sp>
          <p:nvSpPr>
            <p:cNvPr id="21" name="Rectangle 20">
              <a:extLst>
                <a:ext uri="{FF2B5EF4-FFF2-40B4-BE49-F238E27FC236}">
                  <a16:creationId xmlns:a16="http://schemas.microsoft.com/office/drawing/2014/main" id="{2A1B52A3-C3D2-44BD-A5D4-DB0FA9D625AE}"/>
                </a:ext>
              </a:extLst>
            </p:cNvPr>
            <p:cNvSpPr/>
            <p:nvPr/>
          </p:nvSpPr>
          <p:spPr>
            <a:xfrm>
              <a:off x="7915672" y="2809501"/>
              <a:ext cx="1822256" cy="910920"/>
            </a:xfrm>
            <a:prstGeom prst="rect">
              <a:avLst/>
            </a:prstGeom>
          </p:spPr>
          <p:txBody>
            <a:bodyPr wrap="square">
              <a:spAutoFit/>
            </a:bodyPr>
            <a:lstStyle/>
            <a:p>
              <a:pPr defTabSz="822940">
                <a:spcBef>
                  <a:spcPts val="160"/>
                </a:spcBef>
                <a:spcAft>
                  <a:spcPts val="160"/>
                </a:spcAft>
                <a:buClr>
                  <a:srgbClr val="1B2130"/>
                </a:buClr>
                <a:defRPr/>
              </a:pPr>
              <a:r>
                <a:rPr lang="en-US" sz="900">
                  <a:latin typeface="+mj-lt"/>
                  <a:ea typeface="Arial Hebrew" charset="-79"/>
                  <a:cs typeface="Arial Hebrew" charset="-79"/>
                </a:rPr>
                <a:t>Discovery and assessment tools and services, agile data and engineering teams, dashboards, tools, process teams to direct, architect and manage the modernization effort</a:t>
              </a:r>
              <a:endParaRPr lang="en-GB" sz="900">
                <a:latin typeface="+mj-lt"/>
                <a:ea typeface="Arial Hebrew" charset="-79"/>
                <a:cs typeface="Arial Hebrew" charset="-79"/>
              </a:endParaRPr>
            </a:p>
          </p:txBody>
        </p:sp>
        <p:sp>
          <p:nvSpPr>
            <p:cNvPr id="22" name="Rectangle 21">
              <a:extLst>
                <a:ext uri="{FF2B5EF4-FFF2-40B4-BE49-F238E27FC236}">
                  <a16:creationId xmlns:a16="http://schemas.microsoft.com/office/drawing/2014/main" id="{E69F8CC1-CE40-4BD6-B7BA-5ACE94897C59}"/>
                </a:ext>
              </a:extLst>
            </p:cNvPr>
            <p:cNvSpPr/>
            <p:nvPr/>
          </p:nvSpPr>
          <p:spPr>
            <a:xfrm>
              <a:off x="7915672" y="2566518"/>
              <a:ext cx="1237897" cy="242912"/>
            </a:xfrm>
            <a:prstGeom prst="rect">
              <a:avLst/>
            </a:prstGeom>
          </p:spPr>
          <p:txBody>
            <a:bodyPr wrap="none">
              <a:spAutoFit/>
            </a:bodyPr>
            <a:lstStyle/>
            <a:p>
              <a:r>
                <a:rPr lang="en-GB" sz="1000" b="1">
                  <a:latin typeface="+mj-lt"/>
                  <a:ea typeface="Arial Hebrew" charset="-79"/>
                  <a:cs typeface="Arial Hebrew" charset="-79"/>
                </a:rPr>
                <a:t>MODERNIZATION</a:t>
              </a:r>
              <a:endParaRPr lang="en-US" sz="1000">
                <a:latin typeface="+mj-lt"/>
              </a:endParaRPr>
            </a:p>
          </p:txBody>
        </p:sp>
      </p:grpSp>
      <p:grpSp>
        <p:nvGrpSpPr>
          <p:cNvPr id="23" name="Group 22">
            <a:extLst>
              <a:ext uri="{FF2B5EF4-FFF2-40B4-BE49-F238E27FC236}">
                <a16:creationId xmlns:a16="http://schemas.microsoft.com/office/drawing/2014/main" id="{503181B5-4BF6-446F-9DD2-7D8BB2743600}"/>
              </a:ext>
            </a:extLst>
          </p:cNvPr>
          <p:cNvGrpSpPr/>
          <p:nvPr/>
        </p:nvGrpSpPr>
        <p:grpSpPr>
          <a:xfrm>
            <a:off x="9672973" y="1812348"/>
            <a:ext cx="1660462" cy="1246928"/>
            <a:chOff x="9830555" y="2490253"/>
            <a:chExt cx="1638146" cy="1230168"/>
          </a:xfrm>
        </p:grpSpPr>
        <p:sp>
          <p:nvSpPr>
            <p:cNvPr id="24" name="Rectangle 23">
              <a:extLst>
                <a:ext uri="{FF2B5EF4-FFF2-40B4-BE49-F238E27FC236}">
                  <a16:creationId xmlns:a16="http://schemas.microsoft.com/office/drawing/2014/main" id="{9A3195DE-7EF2-40D4-9DC5-57F7F36BAC56}"/>
                </a:ext>
              </a:extLst>
            </p:cNvPr>
            <p:cNvSpPr/>
            <p:nvPr/>
          </p:nvSpPr>
          <p:spPr>
            <a:xfrm>
              <a:off x="9830555" y="2809501"/>
              <a:ext cx="1638146" cy="910920"/>
            </a:xfrm>
            <a:prstGeom prst="rect">
              <a:avLst/>
            </a:prstGeom>
          </p:spPr>
          <p:txBody>
            <a:bodyPr wrap="square">
              <a:spAutoFit/>
            </a:bodyPr>
            <a:lstStyle/>
            <a:p>
              <a:pPr defTabSz="822940">
                <a:spcBef>
                  <a:spcPts val="960"/>
                </a:spcBef>
                <a:spcAft>
                  <a:spcPts val="160"/>
                </a:spcAft>
                <a:buClr>
                  <a:srgbClr val="1B2130"/>
                </a:buClr>
                <a:defRPr/>
              </a:pPr>
              <a:r>
                <a:rPr lang="en-US" sz="900">
                  <a:latin typeface="+mj-lt"/>
                  <a:ea typeface="Arial Hebrew" charset="-79"/>
                  <a:cs typeface="Arial Hebrew" charset="-79"/>
                </a:rPr>
                <a:t>Agile / </a:t>
              </a:r>
              <a:r>
                <a:rPr lang="en-US" sz="900" err="1">
                  <a:latin typeface="+mj-lt"/>
                  <a:ea typeface="Arial Hebrew" charset="-79"/>
                  <a:cs typeface="Arial Hebrew" charset="-79"/>
                </a:rPr>
                <a:t>SAFe</a:t>
              </a:r>
              <a:r>
                <a:rPr lang="en-US" sz="900">
                  <a:latin typeface="+mj-lt"/>
                  <a:ea typeface="Arial Hebrew" charset="-79"/>
                  <a:cs typeface="Arial Hebrew" charset="-79"/>
                </a:rPr>
                <a:t> advisory and training, agile practice engagement models, transformation framework, DevOps technical dojos and training </a:t>
              </a:r>
              <a:endParaRPr lang="en-GB" sz="900">
                <a:latin typeface="+mj-lt"/>
                <a:ea typeface="Arial Hebrew" charset="-79"/>
                <a:cs typeface="Arial Hebrew" charset="-79"/>
              </a:endParaRPr>
            </a:p>
          </p:txBody>
        </p:sp>
        <p:sp>
          <p:nvSpPr>
            <p:cNvPr id="25" name="Rectangle 24">
              <a:extLst>
                <a:ext uri="{FF2B5EF4-FFF2-40B4-BE49-F238E27FC236}">
                  <a16:creationId xmlns:a16="http://schemas.microsoft.com/office/drawing/2014/main" id="{8380131D-7FAE-4539-A489-A8377305E2AB}"/>
                </a:ext>
              </a:extLst>
            </p:cNvPr>
            <p:cNvSpPr/>
            <p:nvPr/>
          </p:nvSpPr>
          <p:spPr>
            <a:xfrm>
              <a:off x="9830555" y="2490253"/>
              <a:ext cx="1638146" cy="394732"/>
            </a:xfrm>
            <a:prstGeom prst="rect">
              <a:avLst/>
            </a:prstGeom>
          </p:spPr>
          <p:txBody>
            <a:bodyPr wrap="square">
              <a:spAutoFit/>
            </a:bodyPr>
            <a:lstStyle/>
            <a:p>
              <a:pPr defTabSz="822940">
                <a:spcBef>
                  <a:spcPts val="160"/>
                </a:spcBef>
                <a:spcAft>
                  <a:spcPts val="160"/>
                </a:spcAft>
                <a:buClr>
                  <a:srgbClr val="1B2130"/>
                </a:buClr>
                <a:defRPr/>
              </a:pPr>
              <a:r>
                <a:rPr lang="en-GB" sz="1000" b="1">
                  <a:latin typeface="+mj-lt"/>
                  <a:ea typeface="Arial Hebrew" charset="-79"/>
                  <a:cs typeface="Arial Hebrew" charset="-79"/>
                </a:rPr>
                <a:t>TRANSFORMATION AND AGILITY</a:t>
              </a:r>
            </a:p>
          </p:txBody>
        </p:sp>
      </p:grpSp>
      <p:grpSp>
        <p:nvGrpSpPr>
          <p:cNvPr id="26" name="Group 25">
            <a:extLst>
              <a:ext uri="{FF2B5EF4-FFF2-40B4-BE49-F238E27FC236}">
                <a16:creationId xmlns:a16="http://schemas.microsoft.com/office/drawing/2014/main" id="{717F37E7-6474-404E-A75C-3026654EAD6A}"/>
              </a:ext>
            </a:extLst>
          </p:cNvPr>
          <p:cNvGrpSpPr/>
          <p:nvPr/>
        </p:nvGrpSpPr>
        <p:grpSpPr>
          <a:xfrm>
            <a:off x="2365777" y="4066424"/>
            <a:ext cx="1744543" cy="1419398"/>
            <a:chOff x="2554822" y="4519448"/>
            <a:chExt cx="1721097" cy="1400323"/>
          </a:xfrm>
        </p:grpSpPr>
        <p:sp>
          <p:nvSpPr>
            <p:cNvPr id="27" name="Rectangle 26">
              <a:extLst>
                <a:ext uri="{FF2B5EF4-FFF2-40B4-BE49-F238E27FC236}">
                  <a16:creationId xmlns:a16="http://schemas.microsoft.com/office/drawing/2014/main" id="{9E7686B4-D7A9-4166-921A-C6E9BF657A8D}"/>
                </a:ext>
              </a:extLst>
            </p:cNvPr>
            <p:cNvSpPr/>
            <p:nvPr/>
          </p:nvSpPr>
          <p:spPr>
            <a:xfrm>
              <a:off x="2554822" y="4872212"/>
              <a:ext cx="1721097" cy="1047559"/>
            </a:xfrm>
            <a:prstGeom prst="rect">
              <a:avLst/>
            </a:prstGeom>
          </p:spPr>
          <p:txBody>
            <a:bodyPr wrap="square">
              <a:spAutoFit/>
            </a:bodyPr>
            <a:lstStyle/>
            <a:p>
              <a:r>
                <a:rPr lang="en-US" sz="900">
                  <a:latin typeface="+mj-lt"/>
                </a:rPr>
                <a:t>Data design to data sourcing, prep to AI and data visualization solutions; end-to-end value chain converts data to information, information to insights and insights to outcomes</a:t>
              </a:r>
            </a:p>
          </p:txBody>
        </p:sp>
        <p:sp>
          <p:nvSpPr>
            <p:cNvPr id="28" name="Rectangle 27">
              <a:extLst>
                <a:ext uri="{FF2B5EF4-FFF2-40B4-BE49-F238E27FC236}">
                  <a16:creationId xmlns:a16="http://schemas.microsoft.com/office/drawing/2014/main" id="{49FEC315-17CE-4989-8144-487F68ED9ECA}"/>
                </a:ext>
              </a:extLst>
            </p:cNvPr>
            <p:cNvSpPr/>
            <p:nvPr/>
          </p:nvSpPr>
          <p:spPr>
            <a:xfrm>
              <a:off x="2554822" y="4519448"/>
              <a:ext cx="1118124" cy="391604"/>
            </a:xfrm>
            <a:prstGeom prst="rect">
              <a:avLst/>
            </a:prstGeom>
          </p:spPr>
          <p:txBody>
            <a:bodyPr wrap="square">
              <a:spAutoFit/>
            </a:bodyPr>
            <a:lstStyle/>
            <a:p>
              <a:pPr defTabSz="822940">
                <a:spcBef>
                  <a:spcPts val="160"/>
                </a:spcBef>
                <a:spcAft>
                  <a:spcPts val="160"/>
                </a:spcAft>
                <a:buClr>
                  <a:srgbClr val="1B2130"/>
                </a:buClr>
                <a:defRPr/>
              </a:pPr>
              <a:r>
                <a:rPr lang="en-GB" sz="1000" b="1">
                  <a:latin typeface="+mj-lt"/>
                  <a:ea typeface="Arial Hebrew" charset="-79"/>
                  <a:cs typeface="Arial Hebrew" charset="-79"/>
                </a:rPr>
                <a:t>DATA TO INSIGHTS </a:t>
              </a:r>
            </a:p>
          </p:txBody>
        </p:sp>
      </p:grpSp>
      <p:sp>
        <p:nvSpPr>
          <p:cNvPr id="29" name="Rectangle 28">
            <a:extLst>
              <a:ext uri="{FF2B5EF4-FFF2-40B4-BE49-F238E27FC236}">
                <a16:creationId xmlns:a16="http://schemas.microsoft.com/office/drawing/2014/main" id="{CA9C6EB0-A271-476F-AB90-A521D35B81C5}"/>
              </a:ext>
            </a:extLst>
          </p:cNvPr>
          <p:cNvSpPr/>
          <p:nvPr/>
        </p:nvSpPr>
        <p:spPr>
          <a:xfrm>
            <a:off x="6027715" y="4066428"/>
            <a:ext cx="1476440" cy="415498"/>
          </a:xfrm>
          <a:prstGeom prst="rect">
            <a:avLst/>
          </a:prstGeom>
        </p:spPr>
        <p:txBody>
          <a:bodyPr wrap="square">
            <a:spAutoFit/>
          </a:bodyPr>
          <a:lstStyle/>
          <a:p>
            <a:pPr defTabSz="822940">
              <a:spcBef>
                <a:spcPts val="160"/>
              </a:spcBef>
              <a:spcAft>
                <a:spcPts val="160"/>
              </a:spcAft>
              <a:buClr>
                <a:srgbClr val="1B2130"/>
              </a:buClr>
              <a:defRPr/>
            </a:pPr>
            <a:r>
              <a:rPr lang="en-GB" sz="1000" b="1">
                <a:latin typeface="+mj-lt"/>
                <a:ea typeface="Arial Hebrew" charset="-79"/>
                <a:cs typeface="Arial Hebrew" charset="-79"/>
              </a:rPr>
              <a:t>SMART PLACES AND THINGS</a:t>
            </a:r>
          </a:p>
        </p:txBody>
      </p:sp>
      <p:grpSp>
        <p:nvGrpSpPr>
          <p:cNvPr id="30" name="Group 29">
            <a:extLst>
              <a:ext uri="{FF2B5EF4-FFF2-40B4-BE49-F238E27FC236}">
                <a16:creationId xmlns:a16="http://schemas.microsoft.com/office/drawing/2014/main" id="{1FAD656A-C0F3-4A4C-A5AF-2A93B96F973A}"/>
              </a:ext>
            </a:extLst>
          </p:cNvPr>
          <p:cNvGrpSpPr/>
          <p:nvPr/>
        </p:nvGrpSpPr>
        <p:grpSpPr>
          <a:xfrm>
            <a:off x="9698358" y="4065497"/>
            <a:ext cx="1578969" cy="1280899"/>
            <a:chOff x="7885635" y="4519448"/>
            <a:chExt cx="1821052" cy="1263684"/>
          </a:xfrm>
        </p:grpSpPr>
        <p:sp>
          <p:nvSpPr>
            <p:cNvPr id="31" name="Rectangle 30">
              <a:extLst>
                <a:ext uri="{FF2B5EF4-FFF2-40B4-BE49-F238E27FC236}">
                  <a16:creationId xmlns:a16="http://schemas.microsoft.com/office/drawing/2014/main" id="{7D8F46DC-F12C-4529-A143-2C896CC47024}"/>
                </a:ext>
              </a:extLst>
            </p:cNvPr>
            <p:cNvSpPr/>
            <p:nvPr/>
          </p:nvSpPr>
          <p:spPr>
            <a:xfrm>
              <a:off x="7885635" y="4872212"/>
              <a:ext cx="1821052" cy="910920"/>
            </a:xfrm>
            <a:prstGeom prst="rect">
              <a:avLst/>
            </a:prstGeom>
          </p:spPr>
          <p:txBody>
            <a:bodyPr wrap="square">
              <a:spAutoFit/>
            </a:bodyPr>
            <a:lstStyle/>
            <a:p>
              <a:r>
                <a:rPr lang="en-US" sz="900">
                  <a:latin typeface="+mj-lt"/>
                </a:rPr>
                <a:t>Consulting, innovation and implementation services with a proven methodology to validate the need to use blockchain, select the right platforms and help integrate solutions</a:t>
              </a:r>
            </a:p>
          </p:txBody>
        </p:sp>
        <p:sp>
          <p:nvSpPr>
            <p:cNvPr id="32" name="Rectangle 31">
              <a:extLst>
                <a:ext uri="{FF2B5EF4-FFF2-40B4-BE49-F238E27FC236}">
                  <a16:creationId xmlns:a16="http://schemas.microsoft.com/office/drawing/2014/main" id="{F3AE886F-B87A-4E79-802C-239047BF78CA}"/>
                </a:ext>
              </a:extLst>
            </p:cNvPr>
            <p:cNvSpPr/>
            <p:nvPr/>
          </p:nvSpPr>
          <p:spPr>
            <a:xfrm>
              <a:off x="7885635" y="4519448"/>
              <a:ext cx="1575607" cy="394733"/>
            </a:xfrm>
            <a:prstGeom prst="rect">
              <a:avLst/>
            </a:prstGeom>
          </p:spPr>
          <p:txBody>
            <a:bodyPr wrap="square">
              <a:spAutoFit/>
            </a:bodyPr>
            <a:lstStyle/>
            <a:p>
              <a:pPr defTabSz="822940">
                <a:spcBef>
                  <a:spcPts val="160"/>
                </a:spcBef>
                <a:spcAft>
                  <a:spcPts val="160"/>
                </a:spcAft>
                <a:buClr>
                  <a:srgbClr val="1B2130"/>
                </a:buClr>
                <a:defRPr/>
              </a:pPr>
              <a:r>
                <a:rPr lang="en-GB" sz="1000" b="1">
                  <a:latin typeface="+mj-lt"/>
                  <a:ea typeface="Arial Hebrew" charset="-79"/>
                  <a:cs typeface="Arial Hebrew" charset="-79"/>
                </a:rPr>
                <a:t>DISTRIBUTED LEDGER</a:t>
              </a:r>
            </a:p>
          </p:txBody>
        </p:sp>
      </p:grpSp>
      <p:grpSp>
        <p:nvGrpSpPr>
          <p:cNvPr id="33" name="Group 32">
            <a:extLst>
              <a:ext uri="{FF2B5EF4-FFF2-40B4-BE49-F238E27FC236}">
                <a16:creationId xmlns:a16="http://schemas.microsoft.com/office/drawing/2014/main" id="{3B6FCF9F-B224-4B1D-894C-A8934032D897}"/>
              </a:ext>
            </a:extLst>
          </p:cNvPr>
          <p:cNvGrpSpPr/>
          <p:nvPr/>
        </p:nvGrpSpPr>
        <p:grpSpPr>
          <a:xfrm>
            <a:off x="4068073" y="4066426"/>
            <a:ext cx="1879652" cy="1328222"/>
            <a:chOff x="4241610" y="4519448"/>
            <a:chExt cx="1854390" cy="1310371"/>
          </a:xfrm>
        </p:grpSpPr>
        <p:sp>
          <p:nvSpPr>
            <p:cNvPr id="34" name="Rectangle 33">
              <a:extLst>
                <a:ext uri="{FF2B5EF4-FFF2-40B4-BE49-F238E27FC236}">
                  <a16:creationId xmlns:a16="http://schemas.microsoft.com/office/drawing/2014/main" id="{DE9E36A1-41FF-4843-867E-A9B48D2551E3}"/>
                </a:ext>
              </a:extLst>
            </p:cNvPr>
            <p:cNvSpPr/>
            <p:nvPr/>
          </p:nvSpPr>
          <p:spPr>
            <a:xfrm>
              <a:off x="4241610" y="4519448"/>
              <a:ext cx="1809921" cy="394732"/>
            </a:xfrm>
            <a:prstGeom prst="rect">
              <a:avLst/>
            </a:prstGeom>
          </p:spPr>
          <p:txBody>
            <a:bodyPr wrap="square">
              <a:spAutoFit/>
            </a:bodyPr>
            <a:lstStyle/>
            <a:p>
              <a:pPr defTabSz="822940">
                <a:spcBef>
                  <a:spcPts val="160"/>
                </a:spcBef>
                <a:spcAft>
                  <a:spcPts val="160"/>
                </a:spcAft>
                <a:buClr>
                  <a:srgbClr val="1B2130"/>
                </a:buClr>
                <a:defRPr/>
              </a:pPr>
              <a:r>
                <a:rPr lang="en-GB" sz="1000" b="1">
                  <a:latin typeface="+mj-lt"/>
                  <a:ea typeface="Arial Hebrew" charset="-79"/>
                  <a:cs typeface="Arial Hebrew" charset="-79"/>
                </a:rPr>
                <a:t>AUTOMATED EVERYTHING</a:t>
              </a:r>
            </a:p>
          </p:txBody>
        </p:sp>
        <p:sp>
          <p:nvSpPr>
            <p:cNvPr id="35" name="Rectangle 34">
              <a:extLst>
                <a:ext uri="{FF2B5EF4-FFF2-40B4-BE49-F238E27FC236}">
                  <a16:creationId xmlns:a16="http://schemas.microsoft.com/office/drawing/2014/main" id="{C7E23E2B-FEA8-4BC9-8196-78AB81CCCF17}"/>
                </a:ext>
              </a:extLst>
            </p:cNvPr>
            <p:cNvSpPr/>
            <p:nvPr/>
          </p:nvSpPr>
          <p:spPr>
            <a:xfrm>
              <a:off x="4241610" y="4872215"/>
              <a:ext cx="1854390" cy="957604"/>
            </a:xfrm>
            <a:prstGeom prst="rect">
              <a:avLst/>
            </a:prstGeom>
          </p:spPr>
          <p:txBody>
            <a:bodyPr wrap="square">
              <a:spAutoFit/>
            </a:bodyPr>
            <a:lstStyle/>
            <a:p>
              <a:pPr>
                <a:lnSpc>
                  <a:spcPct val="107000"/>
                </a:lnSpc>
                <a:spcAft>
                  <a:spcPts val="800"/>
                </a:spcAft>
              </a:pPr>
              <a:r>
                <a:rPr lang="en-US" sz="900">
                  <a:ea typeface="Calibri" panose="020F0502020204030204" pitchFamily="34" charset="0"/>
                  <a:cs typeface="Times New Roman" panose="02020603050405020304" pitchFamily="18" charset="0"/>
                </a:rPr>
                <a:t>Business and robotic process automation, test automation, advanced machine learning and artificial intelligence, automation tools and third party product integration</a:t>
              </a:r>
            </a:p>
          </p:txBody>
        </p:sp>
      </p:grpSp>
      <p:sp>
        <p:nvSpPr>
          <p:cNvPr id="36" name="Rectangle 35">
            <a:extLst>
              <a:ext uri="{FF2B5EF4-FFF2-40B4-BE49-F238E27FC236}">
                <a16:creationId xmlns:a16="http://schemas.microsoft.com/office/drawing/2014/main" id="{D37AB3BC-7B1B-469A-BA9B-9322660E4FBF}"/>
              </a:ext>
            </a:extLst>
          </p:cNvPr>
          <p:cNvSpPr/>
          <p:nvPr/>
        </p:nvSpPr>
        <p:spPr>
          <a:xfrm>
            <a:off x="6017385" y="4423998"/>
            <a:ext cx="1949580" cy="1061829"/>
          </a:xfrm>
          <a:prstGeom prst="rect">
            <a:avLst/>
          </a:prstGeom>
        </p:spPr>
        <p:txBody>
          <a:bodyPr wrap="square">
            <a:spAutoFit/>
          </a:bodyPr>
          <a:lstStyle/>
          <a:p>
            <a:r>
              <a:rPr lang="en-US" sz="900">
                <a:latin typeface="+mj-lt"/>
              </a:rPr>
              <a:t>Services focused on business outcomes, with a proven methodology to validate the need to use IoT, select the right platforms and help integrate solutions into a wider, existing enterprise context</a:t>
            </a:r>
          </a:p>
        </p:txBody>
      </p:sp>
      <p:grpSp>
        <p:nvGrpSpPr>
          <p:cNvPr id="55" name="Group 54">
            <a:extLst>
              <a:ext uri="{FF2B5EF4-FFF2-40B4-BE49-F238E27FC236}">
                <a16:creationId xmlns:a16="http://schemas.microsoft.com/office/drawing/2014/main" id="{0EE3E6B0-4DD0-4557-A9AD-E7FB84D9DA56}"/>
              </a:ext>
            </a:extLst>
          </p:cNvPr>
          <p:cNvGrpSpPr/>
          <p:nvPr/>
        </p:nvGrpSpPr>
        <p:grpSpPr>
          <a:xfrm>
            <a:off x="2476608" y="1428627"/>
            <a:ext cx="212263" cy="232130"/>
            <a:chOff x="8540750" y="4148138"/>
            <a:chExt cx="322263" cy="352425"/>
          </a:xfrm>
          <a:solidFill>
            <a:schemeClr val="accent4"/>
          </a:solidFill>
        </p:grpSpPr>
        <p:sp>
          <p:nvSpPr>
            <p:cNvPr id="56" name="Freeform 53">
              <a:extLst>
                <a:ext uri="{FF2B5EF4-FFF2-40B4-BE49-F238E27FC236}">
                  <a16:creationId xmlns:a16="http://schemas.microsoft.com/office/drawing/2014/main" id="{36C29AC9-B37F-4234-8D54-5ED1A5F2CACD}"/>
                </a:ext>
              </a:extLst>
            </p:cNvPr>
            <p:cNvSpPr>
              <a:spLocks/>
            </p:cNvSpPr>
            <p:nvPr/>
          </p:nvSpPr>
          <p:spPr bwMode="auto">
            <a:xfrm>
              <a:off x="8540750" y="4148138"/>
              <a:ext cx="179388" cy="352425"/>
            </a:xfrm>
            <a:custGeom>
              <a:avLst/>
              <a:gdLst>
                <a:gd name="T0" fmla="*/ 48 w 48"/>
                <a:gd name="T1" fmla="*/ 32 h 94"/>
                <a:gd name="T2" fmla="*/ 33 w 48"/>
                <a:gd name="T3" fmla="*/ 47 h 94"/>
                <a:gd name="T4" fmla="*/ 48 w 48"/>
                <a:gd name="T5" fmla="*/ 62 h 94"/>
                <a:gd name="T6" fmla="*/ 48 w 48"/>
                <a:gd name="T7" fmla="*/ 62 h 94"/>
                <a:gd name="T8" fmla="*/ 48 w 48"/>
                <a:gd name="T9" fmla="*/ 94 h 94"/>
                <a:gd name="T10" fmla="*/ 43 w 48"/>
                <a:gd name="T11" fmla="*/ 94 h 94"/>
                <a:gd name="T12" fmla="*/ 37 w 48"/>
                <a:gd name="T13" fmla="*/ 81 h 94"/>
                <a:gd name="T14" fmla="*/ 31 w 48"/>
                <a:gd name="T15" fmla="*/ 79 h 94"/>
                <a:gd name="T16" fmla="*/ 18 w 48"/>
                <a:gd name="T17" fmla="*/ 84 h 94"/>
                <a:gd name="T18" fmla="*/ 10 w 48"/>
                <a:gd name="T19" fmla="*/ 77 h 94"/>
                <a:gd name="T20" fmla="*/ 16 w 48"/>
                <a:gd name="T21" fmla="*/ 64 h 94"/>
                <a:gd name="T22" fmla="*/ 13 w 48"/>
                <a:gd name="T23" fmla="*/ 58 h 94"/>
                <a:gd name="T24" fmla="*/ 0 w 48"/>
                <a:gd name="T25" fmla="*/ 52 h 94"/>
                <a:gd name="T26" fmla="*/ 0 w 48"/>
                <a:gd name="T27" fmla="*/ 42 h 94"/>
                <a:gd name="T28" fmla="*/ 13 w 48"/>
                <a:gd name="T29" fmla="*/ 36 h 94"/>
                <a:gd name="T30" fmla="*/ 16 w 48"/>
                <a:gd name="T31" fmla="*/ 31 h 94"/>
                <a:gd name="T32" fmla="*/ 10 w 48"/>
                <a:gd name="T33" fmla="*/ 18 h 94"/>
                <a:gd name="T34" fmla="*/ 18 w 48"/>
                <a:gd name="T35" fmla="*/ 11 h 94"/>
                <a:gd name="T36" fmla="*/ 31 w 48"/>
                <a:gd name="T37" fmla="*/ 16 h 94"/>
                <a:gd name="T38" fmla="*/ 37 w 48"/>
                <a:gd name="T39" fmla="*/ 13 h 94"/>
                <a:gd name="T40" fmla="*/ 43 w 48"/>
                <a:gd name="T41" fmla="*/ 0 h 94"/>
                <a:gd name="T42" fmla="*/ 48 w 48"/>
                <a:gd name="T43" fmla="*/ 0 h 94"/>
                <a:gd name="T44" fmla="*/ 48 w 48"/>
                <a:gd name="T45" fmla="*/ 3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94">
                  <a:moveTo>
                    <a:pt x="48" y="32"/>
                  </a:moveTo>
                  <a:cubicBezTo>
                    <a:pt x="40" y="32"/>
                    <a:pt x="33" y="39"/>
                    <a:pt x="33" y="47"/>
                  </a:cubicBezTo>
                  <a:cubicBezTo>
                    <a:pt x="33" y="55"/>
                    <a:pt x="39" y="62"/>
                    <a:pt x="48" y="62"/>
                  </a:cubicBezTo>
                  <a:cubicBezTo>
                    <a:pt x="48" y="62"/>
                    <a:pt x="48" y="62"/>
                    <a:pt x="48" y="62"/>
                  </a:cubicBezTo>
                  <a:cubicBezTo>
                    <a:pt x="48" y="94"/>
                    <a:pt x="48" y="94"/>
                    <a:pt x="48" y="94"/>
                  </a:cubicBezTo>
                  <a:cubicBezTo>
                    <a:pt x="43" y="94"/>
                    <a:pt x="43" y="94"/>
                    <a:pt x="43" y="94"/>
                  </a:cubicBezTo>
                  <a:cubicBezTo>
                    <a:pt x="42" y="94"/>
                    <a:pt x="37" y="81"/>
                    <a:pt x="37" y="81"/>
                  </a:cubicBezTo>
                  <a:cubicBezTo>
                    <a:pt x="31" y="79"/>
                    <a:pt x="31" y="79"/>
                    <a:pt x="31" y="79"/>
                  </a:cubicBezTo>
                  <a:cubicBezTo>
                    <a:pt x="31" y="79"/>
                    <a:pt x="18" y="84"/>
                    <a:pt x="18" y="84"/>
                  </a:cubicBezTo>
                  <a:cubicBezTo>
                    <a:pt x="10" y="77"/>
                    <a:pt x="10" y="77"/>
                    <a:pt x="10" y="77"/>
                  </a:cubicBezTo>
                  <a:cubicBezTo>
                    <a:pt x="10" y="76"/>
                    <a:pt x="16" y="64"/>
                    <a:pt x="16" y="64"/>
                  </a:cubicBezTo>
                  <a:cubicBezTo>
                    <a:pt x="13" y="58"/>
                    <a:pt x="13" y="58"/>
                    <a:pt x="13" y="58"/>
                  </a:cubicBezTo>
                  <a:cubicBezTo>
                    <a:pt x="13" y="58"/>
                    <a:pt x="0" y="53"/>
                    <a:pt x="0" y="52"/>
                  </a:cubicBezTo>
                  <a:cubicBezTo>
                    <a:pt x="0" y="42"/>
                    <a:pt x="0" y="42"/>
                    <a:pt x="0" y="42"/>
                  </a:cubicBezTo>
                  <a:cubicBezTo>
                    <a:pt x="0" y="41"/>
                    <a:pt x="13" y="36"/>
                    <a:pt x="13" y="36"/>
                  </a:cubicBezTo>
                  <a:cubicBezTo>
                    <a:pt x="16" y="31"/>
                    <a:pt x="16" y="31"/>
                    <a:pt x="16" y="31"/>
                  </a:cubicBezTo>
                  <a:cubicBezTo>
                    <a:pt x="16" y="31"/>
                    <a:pt x="10" y="18"/>
                    <a:pt x="10" y="18"/>
                  </a:cubicBezTo>
                  <a:cubicBezTo>
                    <a:pt x="18" y="11"/>
                    <a:pt x="18" y="11"/>
                    <a:pt x="18" y="11"/>
                  </a:cubicBezTo>
                  <a:cubicBezTo>
                    <a:pt x="18" y="10"/>
                    <a:pt x="31" y="16"/>
                    <a:pt x="31" y="16"/>
                  </a:cubicBezTo>
                  <a:cubicBezTo>
                    <a:pt x="37" y="13"/>
                    <a:pt x="37" y="13"/>
                    <a:pt x="37" y="13"/>
                  </a:cubicBezTo>
                  <a:cubicBezTo>
                    <a:pt x="37" y="13"/>
                    <a:pt x="42" y="0"/>
                    <a:pt x="43" y="0"/>
                  </a:cubicBezTo>
                  <a:cubicBezTo>
                    <a:pt x="48" y="0"/>
                    <a:pt x="48" y="0"/>
                    <a:pt x="48" y="0"/>
                  </a:cubicBezTo>
                  <a:lnTo>
                    <a:pt x="4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52"/>
              <a:endParaRPr lang="en-US" sz="1050">
                <a:solidFill>
                  <a:srgbClr val="4C5867"/>
                </a:solidFill>
                <a:latin typeface="+mj-lt"/>
              </a:endParaRPr>
            </a:p>
          </p:txBody>
        </p:sp>
        <p:sp>
          <p:nvSpPr>
            <p:cNvPr id="57" name="Rectangle 54">
              <a:extLst>
                <a:ext uri="{FF2B5EF4-FFF2-40B4-BE49-F238E27FC236}">
                  <a16:creationId xmlns:a16="http://schemas.microsoft.com/office/drawing/2014/main" id="{43CC19DE-54AA-42CD-95C6-B225516A2D1D}"/>
                </a:ext>
              </a:extLst>
            </p:cNvPr>
            <p:cNvSpPr>
              <a:spLocks noChangeArrowheads="1"/>
            </p:cNvSpPr>
            <p:nvPr/>
          </p:nvSpPr>
          <p:spPr bwMode="auto">
            <a:xfrm>
              <a:off x="8739188" y="4429125"/>
              <a:ext cx="63500"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52"/>
              <a:endParaRPr lang="en-US" sz="1050">
                <a:solidFill>
                  <a:srgbClr val="4C5867"/>
                </a:solidFill>
                <a:latin typeface="+mj-lt"/>
              </a:endParaRPr>
            </a:p>
          </p:txBody>
        </p:sp>
        <p:sp>
          <p:nvSpPr>
            <p:cNvPr id="58" name="Freeform 55">
              <a:extLst>
                <a:ext uri="{FF2B5EF4-FFF2-40B4-BE49-F238E27FC236}">
                  <a16:creationId xmlns:a16="http://schemas.microsoft.com/office/drawing/2014/main" id="{E7FE0847-0E3B-4F0E-8B68-52CA45F24900}"/>
                </a:ext>
              </a:extLst>
            </p:cNvPr>
            <p:cNvSpPr>
              <a:spLocks/>
            </p:cNvSpPr>
            <p:nvPr/>
          </p:nvSpPr>
          <p:spPr bwMode="auto">
            <a:xfrm>
              <a:off x="8739188" y="4148138"/>
              <a:ext cx="123825" cy="269875"/>
            </a:xfrm>
            <a:custGeom>
              <a:avLst/>
              <a:gdLst>
                <a:gd name="T0" fmla="*/ 28 w 33"/>
                <a:gd name="T1" fmla="*/ 44 h 72"/>
                <a:gd name="T2" fmla="*/ 25 w 33"/>
                <a:gd name="T3" fmla="*/ 51 h 72"/>
                <a:gd name="T4" fmla="*/ 22 w 33"/>
                <a:gd name="T5" fmla="*/ 56 h 72"/>
                <a:gd name="T6" fmla="*/ 19 w 33"/>
                <a:gd name="T7" fmla="*/ 66 h 72"/>
                <a:gd name="T8" fmla="*/ 18 w 33"/>
                <a:gd name="T9" fmla="*/ 70 h 72"/>
                <a:gd name="T10" fmla="*/ 15 w 33"/>
                <a:gd name="T11" fmla="*/ 72 h 72"/>
                <a:gd name="T12" fmla="*/ 13 w 33"/>
                <a:gd name="T13" fmla="*/ 72 h 72"/>
                <a:gd name="T14" fmla="*/ 11 w 33"/>
                <a:gd name="T15" fmla="*/ 72 h 72"/>
                <a:gd name="T16" fmla="*/ 0 w 33"/>
                <a:gd name="T17" fmla="*/ 72 h 72"/>
                <a:gd name="T18" fmla="*/ 0 w 33"/>
                <a:gd name="T19" fmla="*/ 37 h 72"/>
                <a:gd name="T20" fmla="*/ 13 w 33"/>
                <a:gd name="T21" fmla="*/ 48 h 72"/>
                <a:gd name="T22" fmla="*/ 18 w 33"/>
                <a:gd name="T23" fmla="*/ 16 h 72"/>
                <a:gd name="T24" fmla="*/ 0 w 33"/>
                <a:gd name="T25" fmla="*/ 23 h 72"/>
                <a:gd name="T26" fmla="*/ 0 w 33"/>
                <a:gd name="T27" fmla="*/ 1 h 72"/>
                <a:gd name="T28" fmla="*/ 5 w 33"/>
                <a:gd name="T29" fmla="*/ 0 h 72"/>
                <a:gd name="T30" fmla="*/ 33 w 33"/>
                <a:gd name="T31" fmla="*/ 29 h 72"/>
                <a:gd name="T32" fmla="*/ 28 w 33"/>
                <a:gd name="T33" fmla="*/ 4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72">
                  <a:moveTo>
                    <a:pt x="28" y="44"/>
                  </a:moveTo>
                  <a:cubicBezTo>
                    <a:pt x="25" y="51"/>
                    <a:pt x="25" y="51"/>
                    <a:pt x="25" y="51"/>
                  </a:cubicBezTo>
                  <a:cubicBezTo>
                    <a:pt x="22" y="56"/>
                    <a:pt x="22" y="56"/>
                    <a:pt x="22" y="56"/>
                  </a:cubicBezTo>
                  <a:cubicBezTo>
                    <a:pt x="22" y="57"/>
                    <a:pt x="19" y="62"/>
                    <a:pt x="19" y="66"/>
                  </a:cubicBezTo>
                  <a:cubicBezTo>
                    <a:pt x="20" y="68"/>
                    <a:pt x="19" y="69"/>
                    <a:pt x="18" y="70"/>
                  </a:cubicBezTo>
                  <a:cubicBezTo>
                    <a:pt x="18" y="72"/>
                    <a:pt x="17" y="72"/>
                    <a:pt x="15" y="72"/>
                  </a:cubicBezTo>
                  <a:cubicBezTo>
                    <a:pt x="13" y="72"/>
                    <a:pt x="13" y="72"/>
                    <a:pt x="13" y="72"/>
                  </a:cubicBezTo>
                  <a:cubicBezTo>
                    <a:pt x="11" y="72"/>
                    <a:pt x="11" y="72"/>
                    <a:pt x="11" y="72"/>
                  </a:cubicBezTo>
                  <a:cubicBezTo>
                    <a:pt x="0" y="72"/>
                    <a:pt x="0" y="72"/>
                    <a:pt x="0" y="72"/>
                  </a:cubicBezTo>
                  <a:cubicBezTo>
                    <a:pt x="0" y="37"/>
                    <a:pt x="0" y="37"/>
                    <a:pt x="0" y="37"/>
                  </a:cubicBezTo>
                  <a:cubicBezTo>
                    <a:pt x="13" y="48"/>
                    <a:pt x="13" y="48"/>
                    <a:pt x="13" y="48"/>
                  </a:cubicBezTo>
                  <a:cubicBezTo>
                    <a:pt x="18" y="16"/>
                    <a:pt x="18" y="16"/>
                    <a:pt x="18" y="16"/>
                  </a:cubicBezTo>
                  <a:cubicBezTo>
                    <a:pt x="0" y="23"/>
                    <a:pt x="0" y="23"/>
                    <a:pt x="0" y="23"/>
                  </a:cubicBezTo>
                  <a:cubicBezTo>
                    <a:pt x="0" y="1"/>
                    <a:pt x="0" y="1"/>
                    <a:pt x="0" y="1"/>
                  </a:cubicBezTo>
                  <a:cubicBezTo>
                    <a:pt x="1" y="0"/>
                    <a:pt x="3" y="0"/>
                    <a:pt x="5" y="0"/>
                  </a:cubicBezTo>
                  <a:cubicBezTo>
                    <a:pt x="20" y="0"/>
                    <a:pt x="33" y="13"/>
                    <a:pt x="33" y="29"/>
                  </a:cubicBezTo>
                  <a:cubicBezTo>
                    <a:pt x="33" y="34"/>
                    <a:pt x="31" y="39"/>
                    <a:pt x="2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52"/>
              <a:endParaRPr lang="en-US" sz="1050">
                <a:solidFill>
                  <a:srgbClr val="4C5867"/>
                </a:solidFill>
                <a:latin typeface="+mj-lt"/>
              </a:endParaRPr>
            </a:p>
          </p:txBody>
        </p:sp>
      </p:grpSp>
      <p:grpSp>
        <p:nvGrpSpPr>
          <p:cNvPr id="61" name="Group 60">
            <a:extLst>
              <a:ext uri="{FF2B5EF4-FFF2-40B4-BE49-F238E27FC236}">
                <a16:creationId xmlns:a16="http://schemas.microsoft.com/office/drawing/2014/main" id="{7234CB9D-91A6-4551-8BB9-1EE212EED155}"/>
              </a:ext>
            </a:extLst>
          </p:cNvPr>
          <p:cNvGrpSpPr/>
          <p:nvPr/>
        </p:nvGrpSpPr>
        <p:grpSpPr>
          <a:xfrm>
            <a:off x="7803503" y="1403348"/>
            <a:ext cx="280220" cy="282688"/>
            <a:chOff x="8374063" y="4071938"/>
            <a:chExt cx="360363" cy="363537"/>
          </a:xfrm>
          <a:solidFill>
            <a:schemeClr val="accent4"/>
          </a:solidFill>
        </p:grpSpPr>
        <p:sp>
          <p:nvSpPr>
            <p:cNvPr id="62" name="Freeform 752">
              <a:extLst>
                <a:ext uri="{FF2B5EF4-FFF2-40B4-BE49-F238E27FC236}">
                  <a16:creationId xmlns:a16="http://schemas.microsoft.com/office/drawing/2014/main" id="{AC84DD4A-1B8B-46F1-9B0D-927EE07E11DD}"/>
                </a:ext>
              </a:extLst>
            </p:cNvPr>
            <p:cNvSpPr>
              <a:spLocks noEditPoints="1"/>
            </p:cNvSpPr>
            <p:nvPr/>
          </p:nvSpPr>
          <p:spPr bwMode="auto">
            <a:xfrm>
              <a:off x="8374063" y="4071938"/>
              <a:ext cx="360363" cy="363537"/>
            </a:xfrm>
            <a:custGeom>
              <a:avLst/>
              <a:gdLst>
                <a:gd name="T0" fmla="*/ 48 w 96"/>
                <a:gd name="T1" fmla="*/ 97 h 97"/>
                <a:gd name="T2" fmla="*/ 0 w 96"/>
                <a:gd name="T3" fmla="*/ 48 h 97"/>
                <a:gd name="T4" fmla="*/ 48 w 96"/>
                <a:gd name="T5" fmla="*/ 0 h 97"/>
                <a:gd name="T6" fmla="*/ 96 w 96"/>
                <a:gd name="T7" fmla="*/ 48 h 97"/>
                <a:gd name="T8" fmla="*/ 48 w 96"/>
                <a:gd name="T9" fmla="*/ 97 h 97"/>
                <a:gd name="T10" fmla="*/ 48 w 96"/>
                <a:gd name="T11" fmla="*/ 16 h 97"/>
                <a:gd name="T12" fmla="*/ 16 w 96"/>
                <a:gd name="T13" fmla="*/ 48 h 97"/>
                <a:gd name="T14" fmla="*/ 48 w 96"/>
                <a:gd name="T15" fmla="*/ 81 h 97"/>
                <a:gd name="T16" fmla="*/ 80 w 96"/>
                <a:gd name="T17" fmla="*/ 48 h 97"/>
                <a:gd name="T18" fmla="*/ 48 w 96"/>
                <a:gd name="T19" fmla="*/ 1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48" y="97"/>
                  </a:moveTo>
                  <a:cubicBezTo>
                    <a:pt x="21" y="97"/>
                    <a:pt x="0" y="75"/>
                    <a:pt x="0" y="48"/>
                  </a:cubicBezTo>
                  <a:cubicBezTo>
                    <a:pt x="0" y="21"/>
                    <a:pt x="21" y="0"/>
                    <a:pt x="48" y="0"/>
                  </a:cubicBezTo>
                  <a:cubicBezTo>
                    <a:pt x="75" y="0"/>
                    <a:pt x="96" y="21"/>
                    <a:pt x="96" y="48"/>
                  </a:cubicBezTo>
                  <a:cubicBezTo>
                    <a:pt x="96" y="75"/>
                    <a:pt x="75" y="97"/>
                    <a:pt x="48" y="97"/>
                  </a:cubicBezTo>
                  <a:close/>
                  <a:moveTo>
                    <a:pt x="48" y="16"/>
                  </a:moveTo>
                  <a:cubicBezTo>
                    <a:pt x="30" y="16"/>
                    <a:pt x="16" y="30"/>
                    <a:pt x="16" y="48"/>
                  </a:cubicBezTo>
                  <a:cubicBezTo>
                    <a:pt x="16" y="66"/>
                    <a:pt x="30" y="81"/>
                    <a:pt x="48" y="81"/>
                  </a:cubicBezTo>
                  <a:cubicBezTo>
                    <a:pt x="66" y="81"/>
                    <a:pt x="80" y="66"/>
                    <a:pt x="80" y="48"/>
                  </a:cubicBezTo>
                  <a:cubicBezTo>
                    <a:pt x="80" y="30"/>
                    <a:pt x="66" y="16"/>
                    <a:pt x="4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52"/>
              <a:endParaRPr lang="en-US" sz="1050">
                <a:solidFill>
                  <a:srgbClr val="4C5867"/>
                </a:solidFill>
                <a:latin typeface="+mj-lt"/>
              </a:endParaRPr>
            </a:p>
          </p:txBody>
        </p:sp>
        <p:sp>
          <p:nvSpPr>
            <p:cNvPr id="63" name="Freeform 753">
              <a:extLst>
                <a:ext uri="{FF2B5EF4-FFF2-40B4-BE49-F238E27FC236}">
                  <a16:creationId xmlns:a16="http://schemas.microsoft.com/office/drawing/2014/main" id="{85718066-CF32-4229-8269-43C6AE070F43}"/>
                </a:ext>
              </a:extLst>
            </p:cNvPr>
            <p:cNvSpPr>
              <a:spLocks/>
            </p:cNvSpPr>
            <p:nvPr/>
          </p:nvSpPr>
          <p:spPr bwMode="auto">
            <a:xfrm>
              <a:off x="8566151" y="4251325"/>
              <a:ext cx="82550" cy="82550"/>
            </a:xfrm>
            <a:custGeom>
              <a:avLst/>
              <a:gdLst>
                <a:gd name="T0" fmla="*/ 6 w 22"/>
                <a:gd name="T1" fmla="*/ 21 h 22"/>
                <a:gd name="T2" fmla="*/ 0 w 22"/>
                <a:gd name="T3" fmla="*/ 0 h 22"/>
                <a:gd name="T4" fmla="*/ 22 w 22"/>
                <a:gd name="T5" fmla="*/ 6 h 22"/>
                <a:gd name="T6" fmla="*/ 6 w 22"/>
                <a:gd name="T7" fmla="*/ 21 h 22"/>
              </a:gdLst>
              <a:ahLst/>
              <a:cxnLst>
                <a:cxn ang="0">
                  <a:pos x="T0" y="T1"/>
                </a:cxn>
                <a:cxn ang="0">
                  <a:pos x="T2" y="T3"/>
                </a:cxn>
                <a:cxn ang="0">
                  <a:pos x="T4" y="T5"/>
                </a:cxn>
                <a:cxn ang="0">
                  <a:pos x="T6" y="T7"/>
                </a:cxn>
              </a:cxnLst>
              <a:rect l="0" t="0" r="r" b="b"/>
              <a:pathLst>
                <a:path w="22" h="22">
                  <a:moveTo>
                    <a:pt x="6" y="21"/>
                  </a:moveTo>
                  <a:cubicBezTo>
                    <a:pt x="6" y="22"/>
                    <a:pt x="0" y="0"/>
                    <a:pt x="0" y="0"/>
                  </a:cubicBezTo>
                  <a:cubicBezTo>
                    <a:pt x="22" y="6"/>
                    <a:pt x="22" y="6"/>
                    <a:pt x="22" y="6"/>
                  </a:cubicBezTo>
                  <a:cubicBezTo>
                    <a:pt x="22" y="6"/>
                    <a:pt x="10" y="18"/>
                    <a:pt x="6"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52"/>
              <a:endParaRPr lang="en-US" sz="1050">
                <a:solidFill>
                  <a:srgbClr val="4C5867"/>
                </a:solidFill>
                <a:latin typeface="+mj-lt"/>
              </a:endParaRPr>
            </a:p>
          </p:txBody>
        </p:sp>
      </p:grpSp>
      <p:sp>
        <p:nvSpPr>
          <p:cNvPr id="75" name="Freeform 109">
            <a:extLst>
              <a:ext uri="{FF2B5EF4-FFF2-40B4-BE49-F238E27FC236}">
                <a16:creationId xmlns:a16="http://schemas.microsoft.com/office/drawing/2014/main" id="{C3A86F36-BD2D-4A44-B6B4-83165FDBE939}"/>
              </a:ext>
            </a:extLst>
          </p:cNvPr>
          <p:cNvSpPr>
            <a:spLocks noChangeAspect="1" noEditPoints="1"/>
          </p:cNvSpPr>
          <p:nvPr/>
        </p:nvSpPr>
        <p:spPr bwMode="auto">
          <a:xfrm>
            <a:off x="4152157" y="3693672"/>
            <a:ext cx="278057" cy="278057"/>
          </a:xfrm>
          <a:custGeom>
            <a:avLst/>
            <a:gdLst>
              <a:gd name="T0" fmla="*/ 768 w 1152"/>
              <a:gd name="T1" fmla="*/ 576 h 1152"/>
              <a:gd name="T2" fmla="*/ 480 w 1152"/>
              <a:gd name="T3" fmla="*/ 768 h 1152"/>
              <a:gd name="T4" fmla="*/ 480 w 1152"/>
              <a:gd name="T5" fmla="*/ 384 h 1152"/>
              <a:gd name="T6" fmla="*/ 768 w 1152"/>
              <a:gd name="T7" fmla="*/ 576 h 1152"/>
              <a:gd name="T8" fmla="*/ 1046 w 1152"/>
              <a:gd name="T9" fmla="*/ 672 h 1152"/>
              <a:gd name="T10" fmla="*/ 976 w 1152"/>
              <a:gd name="T11" fmla="*/ 841 h 1152"/>
              <a:gd name="T12" fmla="*/ 1051 w 1152"/>
              <a:gd name="T13" fmla="*/ 915 h 1152"/>
              <a:gd name="T14" fmla="*/ 915 w 1152"/>
              <a:gd name="T15" fmla="*/ 1051 h 1152"/>
              <a:gd name="T16" fmla="*/ 841 w 1152"/>
              <a:gd name="T17" fmla="*/ 976 h 1152"/>
              <a:gd name="T18" fmla="*/ 672 w 1152"/>
              <a:gd name="T19" fmla="*/ 1046 h 1152"/>
              <a:gd name="T20" fmla="*/ 672 w 1152"/>
              <a:gd name="T21" fmla="*/ 1152 h 1152"/>
              <a:gd name="T22" fmla="*/ 480 w 1152"/>
              <a:gd name="T23" fmla="*/ 1152 h 1152"/>
              <a:gd name="T24" fmla="*/ 480 w 1152"/>
              <a:gd name="T25" fmla="*/ 1046 h 1152"/>
              <a:gd name="T26" fmla="*/ 311 w 1152"/>
              <a:gd name="T27" fmla="*/ 976 h 1152"/>
              <a:gd name="T28" fmla="*/ 237 w 1152"/>
              <a:gd name="T29" fmla="*/ 1051 h 1152"/>
              <a:gd name="T30" fmla="*/ 101 w 1152"/>
              <a:gd name="T31" fmla="*/ 915 h 1152"/>
              <a:gd name="T32" fmla="*/ 176 w 1152"/>
              <a:gd name="T33" fmla="*/ 841 h 1152"/>
              <a:gd name="T34" fmla="*/ 106 w 1152"/>
              <a:gd name="T35" fmla="*/ 672 h 1152"/>
              <a:gd name="T36" fmla="*/ 0 w 1152"/>
              <a:gd name="T37" fmla="*/ 672 h 1152"/>
              <a:gd name="T38" fmla="*/ 0 w 1152"/>
              <a:gd name="T39" fmla="*/ 480 h 1152"/>
              <a:gd name="T40" fmla="*/ 106 w 1152"/>
              <a:gd name="T41" fmla="*/ 480 h 1152"/>
              <a:gd name="T42" fmla="*/ 176 w 1152"/>
              <a:gd name="T43" fmla="*/ 311 h 1152"/>
              <a:gd name="T44" fmla="*/ 101 w 1152"/>
              <a:gd name="T45" fmla="*/ 237 h 1152"/>
              <a:gd name="T46" fmla="*/ 237 w 1152"/>
              <a:gd name="T47" fmla="*/ 101 h 1152"/>
              <a:gd name="T48" fmla="*/ 311 w 1152"/>
              <a:gd name="T49" fmla="*/ 176 h 1152"/>
              <a:gd name="T50" fmla="*/ 480 w 1152"/>
              <a:gd name="T51" fmla="*/ 106 h 1152"/>
              <a:gd name="T52" fmla="*/ 480 w 1152"/>
              <a:gd name="T53" fmla="*/ 0 h 1152"/>
              <a:gd name="T54" fmla="*/ 672 w 1152"/>
              <a:gd name="T55" fmla="*/ 0 h 1152"/>
              <a:gd name="T56" fmla="*/ 672 w 1152"/>
              <a:gd name="T57" fmla="*/ 106 h 1152"/>
              <a:gd name="T58" fmla="*/ 841 w 1152"/>
              <a:gd name="T59" fmla="*/ 176 h 1152"/>
              <a:gd name="T60" fmla="*/ 915 w 1152"/>
              <a:gd name="T61" fmla="*/ 101 h 1152"/>
              <a:gd name="T62" fmla="*/ 1051 w 1152"/>
              <a:gd name="T63" fmla="*/ 237 h 1152"/>
              <a:gd name="T64" fmla="*/ 976 w 1152"/>
              <a:gd name="T65" fmla="*/ 311 h 1152"/>
              <a:gd name="T66" fmla="*/ 1046 w 1152"/>
              <a:gd name="T67" fmla="*/ 480 h 1152"/>
              <a:gd name="T68" fmla="*/ 1152 w 1152"/>
              <a:gd name="T69" fmla="*/ 480 h 1152"/>
              <a:gd name="T70" fmla="*/ 1152 w 1152"/>
              <a:gd name="T71" fmla="*/ 672 h 1152"/>
              <a:gd name="T72" fmla="*/ 1046 w 1152"/>
              <a:gd name="T73" fmla="*/ 672 h 1152"/>
              <a:gd name="T74" fmla="*/ 576 w 1152"/>
              <a:gd name="T75" fmla="*/ 864 h 1152"/>
              <a:gd name="T76" fmla="*/ 864 w 1152"/>
              <a:gd name="T77" fmla="*/ 576 h 1152"/>
              <a:gd name="T78" fmla="*/ 576 w 1152"/>
              <a:gd name="T79" fmla="*/ 288 h 1152"/>
              <a:gd name="T80" fmla="*/ 288 w 1152"/>
              <a:gd name="T81" fmla="*/ 576 h 1152"/>
              <a:gd name="T82" fmla="*/ 576 w 1152"/>
              <a:gd name="T83" fmla="*/ 864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52" h="1152">
                <a:moveTo>
                  <a:pt x="768" y="576"/>
                </a:moveTo>
                <a:cubicBezTo>
                  <a:pt x="480" y="768"/>
                  <a:pt x="480" y="768"/>
                  <a:pt x="480" y="768"/>
                </a:cubicBezTo>
                <a:cubicBezTo>
                  <a:pt x="480" y="384"/>
                  <a:pt x="480" y="384"/>
                  <a:pt x="480" y="384"/>
                </a:cubicBezTo>
                <a:lnTo>
                  <a:pt x="768" y="576"/>
                </a:lnTo>
                <a:close/>
                <a:moveTo>
                  <a:pt x="1046" y="672"/>
                </a:moveTo>
                <a:cubicBezTo>
                  <a:pt x="1034" y="733"/>
                  <a:pt x="1010" y="790"/>
                  <a:pt x="976" y="841"/>
                </a:cubicBezTo>
                <a:cubicBezTo>
                  <a:pt x="1051" y="915"/>
                  <a:pt x="1051" y="915"/>
                  <a:pt x="1051" y="915"/>
                </a:cubicBezTo>
                <a:cubicBezTo>
                  <a:pt x="915" y="1051"/>
                  <a:pt x="915" y="1051"/>
                  <a:pt x="915" y="1051"/>
                </a:cubicBezTo>
                <a:cubicBezTo>
                  <a:pt x="841" y="976"/>
                  <a:pt x="841" y="976"/>
                  <a:pt x="841" y="976"/>
                </a:cubicBezTo>
                <a:cubicBezTo>
                  <a:pt x="790" y="1010"/>
                  <a:pt x="733" y="1034"/>
                  <a:pt x="672" y="1046"/>
                </a:cubicBezTo>
                <a:cubicBezTo>
                  <a:pt x="672" y="1152"/>
                  <a:pt x="672" y="1152"/>
                  <a:pt x="672" y="1152"/>
                </a:cubicBezTo>
                <a:cubicBezTo>
                  <a:pt x="480" y="1152"/>
                  <a:pt x="480" y="1152"/>
                  <a:pt x="480" y="1152"/>
                </a:cubicBezTo>
                <a:cubicBezTo>
                  <a:pt x="480" y="1046"/>
                  <a:pt x="480" y="1046"/>
                  <a:pt x="480" y="1046"/>
                </a:cubicBezTo>
                <a:cubicBezTo>
                  <a:pt x="419" y="1034"/>
                  <a:pt x="362" y="1010"/>
                  <a:pt x="311" y="976"/>
                </a:cubicBezTo>
                <a:cubicBezTo>
                  <a:pt x="237" y="1051"/>
                  <a:pt x="237" y="1051"/>
                  <a:pt x="237" y="1051"/>
                </a:cubicBezTo>
                <a:cubicBezTo>
                  <a:pt x="101" y="915"/>
                  <a:pt x="101" y="915"/>
                  <a:pt x="101" y="915"/>
                </a:cubicBezTo>
                <a:cubicBezTo>
                  <a:pt x="176" y="841"/>
                  <a:pt x="176" y="841"/>
                  <a:pt x="176" y="841"/>
                </a:cubicBezTo>
                <a:cubicBezTo>
                  <a:pt x="142" y="790"/>
                  <a:pt x="118" y="733"/>
                  <a:pt x="106" y="672"/>
                </a:cubicBezTo>
                <a:cubicBezTo>
                  <a:pt x="0" y="672"/>
                  <a:pt x="0" y="672"/>
                  <a:pt x="0" y="672"/>
                </a:cubicBezTo>
                <a:cubicBezTo>
                  <a:pt x="0" y="480"/>
                  <a:pt x="0" y="480"/>
                  <a:pt x="0" y="480"/>
                </a:cubicBezTo>
                <a:cubicBezTo>
                  <a:pt x="106" y="480"/>
                  <a:pt x="106" y="480"/>
                  <a:pt x="106" y="480"/>
                </a:cubicBezTo>
                <a:cubicBezTo>
                  <a:pt x="118" y="419"/>
                  <a:pt x="142" y="362"/>
                  <a:pt x="176" y="311"/>
                </a:cubicBezTo>
                <a:cubicBezTo>
                  <a:pt x="101" y="237"/>
                  <a:pt x="101" y="237"/>
                  <a:pt x="101" y="237"/>
                </a:cubicBezTo>
                <a:cubicBezTo>
                  <a:pt x="237" y="101"/>
                  <a:pt x="237" y="101"/>
                  <a:pt x="237" y="101"/>
                </a:cubicBezTo>
                <a:cubicBezTo>
                  <a:pt x="311" y="176"/>
                  <a:pt x="311" y="176"/>
                  <a:pt x="311" y="176"/>
                </a:cubicBezTo>
                <a:cubicBezTo>
                  <a:pt x="362" y="142"/>
                  <a:pt x="419" y="118"/>
                  <a:pt x="480" y="106"/>
                </a:cubicBezTo>
                <a:cubicBezTo>
                  <a:pt x="480" y="0"/>
                  <a:pt x="480" y="0"/>
                  <a:pt x="480" y="0"/>
                </a:cubicBezTo>
                <a:cubicBezTo>
                  <a:pt x="672" y="0"/>
                  <a:pt x="672" y="0"/>
                  <a:pt x="672" y="0"/>
                </a:cubicBezTo>
                <a:cubicBezTo>
                  <a:pt x="672" y="106"/>
                  <a:pt x="672" y="106"/>
                  <a:pt x="672" y="106"/>
                </a:cubicBezTo>
                <a:cubicBezTo>
                  <a:pt x="733" y="118"/>
                  <a:pt x="790" y="142"/>
                  <a:pt x="841" y="176"/>
                </a:cubicBezTo>
                <a:cubicBezTo>
                  <a:pt x="915" y="101"/>
                  <a:pt x="915" y="101"/>
                  <a:pt x="915" y="101"/>
                </a:cubicBezTo>
                <a:cubicBezTo>
                  <a:pt x="1051" y="237"/>
                  <a:pt x="1051" y="237"/>
                  <a:pt x="1051" y="237"/>
                </a:cubicBezTo>
                <a:cubicBezTo>
                  <a:pt x="976" y="311"/>
                  <a:pt x="976" y="311"/>
                  <a:pt x="976" y="311"/>
                </a:cubicBezTo>
                <a:cubicBezTo>
                  <a:pt x="1010" y="362"/>
                  <a:pt x="1034" y="419"/>
                  <a:pt x="1046" y="480"/>
                </a:cubicBezTo>
                <a:cubicBezTo>
                  <a:pt x="1152" y="480"/>
                  <a:pt x="1152" y="480"/>
                  <a:pt x="1152" y="480"/>
                </a:cubicBezTo>
                <a:cubicBezTo>
                  <a:pt x="1152" y="672"/>
                  <a:pt x="1152" y="672"/>
                  <a:pt x="1152" y="672"/>
                </a:cubicBezTo>
                <a:lnTo>
                  <a:pt x="1046" y="672"/>
                </a:lnTo>
                <a:close/>
                <a:moveTo>
                  <a:pt x="576" y="864"/>
                </a:moveTo>
                <a:cubicBezTo>
                  <a:pt x="735" y="864"/>
                  <a:pt x="864" y="735"/>
                  <a:pt x="864" y="576"/>
                </a:cubicBezTo>
                <a:cubicBezTo>
                  <a:pt x="864" y="417"/>
                  <a:pt x="735" y="288"/>
                  <a:pt x="576" y="288"/>
                </a:cubicBezTo>
                <a:cubicBezTo>
                  <a:pt x="417" y="288"/>
                  <a:pt x="288" y="417"/>
                  <a:pt x="288" y="576"/>
                </a:cubicBezTo>
                <a:cubicBezTo>
                  <a:pt x="288" y="735"/>
                  <a:pt x="417" y="864"/>
                  <a:pt x="576" y="864"/>
                </a:cubicBezTo>
                <a:close/>
              </a:path>
            </a:pathLst>
          </a:custGeom>
          <a:solidFill>
            <a:schemeClr val="accent1"/>
          </a:solidFill>
          <a:ln>
            <a:noFill/>
          </a:ln>
        </p:spPr>
        <p:txBody>
          <a:bodyPr vert="horz" wrap="square" lIns="109728" tIns="54864" rIns="109728" bIns="54864" numCol="1" anchor="t" anchorCtr="0" compatLnSpc="1">
            <a:prstTxWarp prst="textNoShape">
              <a:avLst/>
            </a:prstTxWarp>
          </a:bodyPr>
          <a:lstStyle/>
          <a:p>
            <a:endParaRPr lang="en-GB" sz="2400">
              <a:latin typeface="+mj-lt"/>
            </a:endParaRPr>
          </a:p>
        </p:txBody>
      </p:sp>
      <p:sp>
        <p:nvSpPr>
          <p:cNvPr id="78" name="Freeform 96">
            <a:extLst>
              <a:ext uri="{FF2B5EF4-FFF2-40B4-BE49-F238E27FC236}">
                <a16:creationId xmlns:a16="http://schemas.microsoft.com/office/drawing/2014/main" id="{CFFDB053-CA37-458F-ACBA-0B7EB157A2B8}"/>
              </a:ext>
            </a:extLst>
          </p:cNvPr>
          <p:cNvSpPr>
            <a:spLocks noChangeAspect="1" noEditPoints="1"/>
          </p:cNvSpPr>
          <p:nvPr/>
        </p:nvSpPr>
        <p:spPr bwMode="auto">
          <a:xfrm>
            <a:off x="4160054" y="1405663"/>
            <a:ext cx="277521" cy="278057"/>
          </a:xfrm>
          <a:custGeom>
            <a:avLst/>
            <a:gdLst>
              <a:gd name="T0" fmla="*/ 1152 w 1152"/>
              <a:gd name="T1" fmla="*/ 336 h 1152"/>
              <a:gd name="T2" fmla="*/ 1062 w 1152"/>
              <a:gd name="T3" fmla="*/ 312 h 1152"/>
              <a:gd name="T4" fmla="*/ 774 w 1152"/>
              <a:gd name="T5" fmla="*/ 168 h 1152"/>
              <a:gd name="T6" fmla="*/ 1104 w 1152"/>
              <a:gd name="T7" fmla="*/ 192 h 1152"/>
              <a:gd name="T8" fmla="*/ 1104 w 1152"/>
              <a:gd name="T9" fmla="*/ 96 h 1152"/>
              <a:gd name="T10" fmla="*/ 731 w 1152"/>
              <a:gd name="T11" fmla="*/ 120 h 1152"/>
              <a:gd name="T12" fmla="*/ 0 w 1152"/>
              <a:gd name="T13" fmla="*/ 432 h 1152"/>
              <a:gd name="T14" fmla="*/ 336 w 1152"/>
              <a:gd name="T15" fmla="*/ 912 h 1152"/>
              <a:gd name="T16" fmla="*/ 768 w 1152"/>
              <a:gd name="T17" fmla="*/ 1152 h 1152"/>
              <a:gd name="T18" fmla="*/ 847 w 1152"/>
              <a:gd name="T19" fmla="*/ 552 h 1152"/>
              <a:gd name="T20" fmla="*/ 1104 w 1152"/>
              <a:gd name="T21" fmla="*/ 576 h 1152"/>
              <a:gd name="T22" fmla="*/ 1104 w 1152"/>
              <a:gd name="T23" fmla="*/ 480 h 1152"/>
              <a:gd name="T24" fmla="*/ 858 w 1152"/>
              <a:gd name="T25" fmla="*/ 504 h 1152"/>
              <a:gd name="T26" fmla="*/ 858 w 1152"/>
              <a:gd name="T27" fmla="*/ 360 h 1152"/>
              <a:gd name="T28" fmla="*/ 1104 w 1152"/>
              <a:gd name="T29" fmla="*/ 384 h 1152"/>
              <a:gd name="T30" fmla="*/ 760 w 1152"/>
              <a:gd name="T31" fmla="*/ 504 h 1152"/>
              <a:gd name="T32" fmla="*/ 670 w 1152"/>
              <a:gd name="T33" fmla="*/ 444 h 1152"/>
              <a:gd name="T34" fmla="*/ 624 w 1152"/>
              <a:gd name="T35" fmla="*/ 384 h 1152"/>
              <a:gd name="T36" fmla="*/ 624 w 1152"/>
              <a:gd name="T37" fmla="*/ 480 h 1152"/>
              <a:gd name="T38" fmla="*/ 710 w 1152"/>
              <a:gd name="T39" fmla="*/ 552 h 1152"/>
              <a:gd name="T40" fmla="*/ 670 w 1152"/>
              <a:gd name="T41" fmla="*/ 670 h 1152"/>
              <a:gd name="T42" fmla="*/ 96 w 1152"/>
              <a:gd name="T43" fmla="*/ 432 h 1152"/>
              <a:gd name="T44" fmla="*/ 596 w 1152"/>
              <a:gd name="T45" fmla="*/ 139 h 1152"/>
              <a:gd name="T46" fmla="*/ 528 w 1152"/>
              <a:gd name="T47" fmla="*/ 192 h 1152"/>
              <a:gd name="T48" fmla="*/ 528 w 1152"/>
              <a:gd name="T49" fmla="*/ 288 h 1152"/>
              <a:gd name="T50" fmla="*/ 574 w 1152"/>
              <a:gd name="T51" fmla="*/ 228 h 1152"/>
              <a:gd name="T52" fmla="*/ 640 w 1152"/>
              <a:gd name="T53" fmla="*/ 168 h 1152"/>
              <a:gd name="T54" fmla="*/ 442 w 1152"/>
              <a:gd name="T55" fmla="*/ 312 h 1152"/>
              <a:gd name="T56" fmla="*/ 384 w 1152"/>
              <a:gd name="T57" fmla="*/ 240 h 1152"/>
              <a:gd name="T58" fmla="*/ 288 w 1152"/>
              <a:gd name="T59" fmla="*/ 240 h 1152"/>
              <a:gd name="T60" fmla="*/ 348 w 1152"/>
              <a:gd name="T61" fmla="*/ 286 h 1152"/>
              <a:gd name="T62" fmla="*/ 760 w 1152"/>
              <a:gd name="T63" fmla="*/ 36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2" h="1152">
                <a:moveTo>
                  <a:pt x="1104" y="384"/>
                </a:moveTo>
                <a:cubicBezTo>
                  <a:pt x="1131" y="384"/>
                  <a:pt x="1152" y="363"/>
                  <a:pt x="1152" y="336"/>
                </a:cubicBezTo>
                <a:cubicBezTo>
                  <a:pt x="1152" y="309"/>
                  <a:pt x="1131" y="288"/>
                  <a:pt x="1104" y="288"/>
                </a:cubicBezTo>
                <a:cubicBezTo>
                  <a:pt x="1086" y="288"/>
                  <a:pt x="1071" y="298"/>
                  <a:pt x="1062" y="312"/>
                </a:cubicBezTo>
                <a:cubicBezTo>
                  <a:pt x="847" y="312"/>
                  <a:pt x="847" y="312"/>
                  <a:pt x="847" y="312"/>
                </a:cubicBezTo>
                <a:cubicBezTo>
                  <a:pt x="832" y="259"/>
                  <a:pt x="807" y="210"/>
                  <a:pt x="774" y="168"/>
                </a:cubicBezTo>
                <a:cubicBezTo>
                  <a:pt x="1062" y="168"/>
                  <a:pt x="1062" y="168"/>
                  <a:pt x="1062" y="168"/>
                </a:cubicBezTo>
                <a:cubicBezTo>
                  <a:pt x="1071" y="182"/>
                  <a:pt x="1086" y="192"/>
                  <a:pt x="1104" y="192"/>
                </a:cubicBezTo>
                <a:cubicBezTo>
                  <a:pt x="1131" y="192"/>
                  <a:pt x="1152" y="171"/>
                  <a:pt x="1152" y="144"/>
                </a:cubicBezTo>
                <a:cubicBezTo>
                  <a:pt x="1152" y="117"/>
                  <a:pt x="1131" y="96"/>
                  <a:pt x="1104" y="96"/>
                </a:cubicBezTo>
                <a:cubicBezTo>
                  <a:pt x="1086" y="96"/>
                  <a:pt x="1071" y="106"/>
                  <a:pt x="1062" y="120"/>
                </a:cubicBezTo>
                <a:cubicBezTo>
                  <a:pt x="731" y="120"/>
                  <a:pt x="731" y="120"/>
                  <a:pt x="731" y="120"/>
                </a:cubicBezTo>
                <a:cubicBezTo>
                  <a:pt x="653" y="46"/>
                  <a:pt x="548" y="0"/>
                  <a:pt x="432" y="0"/>
                </a:cubicBezTo>
                <a:cubicBezTo>
                  <a:pt x="193" y="0"/>
                  <a:pt x="0" y="193"/>
                  <a:pt x="0" y="432"/>
                </a:cubicBezTo>
                <a:cubicBezTo>
                  <a:pt x="0" y="912"/>
                  <a:pt x="0" y="912"/>
                  <a:pt x="0" y="912"/>
                </a:cubicBezTo>
                <a:cubicBezTo>
                  <a:pt x="336" y="912"/>
                  <a:pt x="336" y="912"/>
                  <a:pt x="336" y="912"/>
                </a:cubicBezTo>
                <a:cubicBezTo>
                  <a:pt x="336" y="1152"/>
                  <a:pt x="336" y="1152"/>
                  <a:pt x="336" y="1152"/>
                </a:cubicBezTo>
                <a:cubicBezTo>
                  <a:pt x="768" y="1152"/>
                  <a:pt x="768" y="1152"/>
                  <a:pt x="768" y="1152"/>
                </a:cubicBezTo>
                <a:cubicBezTo>
                  <a:pt x="768" y="704"/>
                  <a:pt x="768" y="704"/>
                  <a:pt x="768" y="704"/>
                </a:cubicBezTo>
                <a:cubicBezTo>
                  <a:pt x="804" y="659"/>
                  <a:pt x="831" y="608"/>
                  <a:pt x="847" y="552"/>
                </a:cubicBezTo>
                <a:cubicBezTo>
                  <a:pt x="1062" y="552"/>
                  <a:pt x="1062" y="552"/>
                  <a:pt x="1062" y="552"/>
                </a:cubicBezTo>
                <a:cubicBezTo>
                  <a:pt x="1071" y="566"/>
                  <a:pt x="1086" y="576"/>
                  <a:pt x="1104" y="576"/>
                </a:cubicBezTo>
                <a:cubicBezTo>
                  <a:pt x="1131" y="576"/>
                  <a:pt x="1152" y="555"/>
                  <a:pt x="1152" y="528"/>
                </a:cubicBezTo>
                <a:cubicBezTo>
                  <a:pt x="1152" y="501"/>
                  <a:pt x="1131" y="480"/>
                  <a:pt x="1104" y="480"/>
                </a:cubicBezTo>
                <a:cubicBezTo>
                  <a:pt x="1086" y="480"/>
                  <a:pt x="1071" y="490"/>
                  <a:pt x="1062" y="504"/>
                </a:cubicBezTo>
                <a:cubicBezTo>
                  <a:pt x="858" y="504"/>
                  <a:pt x="858" y="504"/>
                  <a:pt x="858" y="504"/>
                </a:cubicBezTo>
                <a:cubicBezTo>
                  <a:pt x="862" y="481"/>
                  <a:pt x="864" y="457"/>
                  <a:pt x="864" y="432"/>
                </a:cubicBezTo>
                <a:cubicBezTo>
                  <a:pt x="864" y="407"/>
                  <a:pt x="862" y="383"/>
                  <a:pt x="858" y="360"/>
                </a:cubicBezTo>
                <a:cubicBezTo>
                  <a:pt x="1062" y="360"/>
                  <a:pt x="1062" y="360"/>
                  <a:pt x="1062" y="360"/>
                </a:cubicBezTo>
                <a:cubicBezTo>
                  <a:pt x="1071" y="374"/>
                  <a:pt x="1086" y="384"/>
                  <a:pt x="1104" y="384"/>
                </a:cubicBezTo>
                <a:close/>
                <a:moveTo>
                  <a:pt x="768" y="432"/>
                </a:moveTo>
                <a:cubicBezTo>
                  <a:pt x="768" y="457"/>
                  <a:pt x="765" y="481"/>
                  <a:pt x="760" y="504"/>
                </a:cubicBezTo>
                <a:cubicBezTo>
                  <a:pt x="730" y="504"/>
                  <a:pt x="730" y="504"/>
                  <a:pt x="730" y="504"/>
                </a:cubicBezTo>
                <a:cubicBezTo>
                  <a:pt x="670" y="444"/>
                  <a:pt x="670" y="444"/>
                  <a:pt x="670" y="444"/>
                </a:cubicBezTo>
                <a:cubicBezTo>
                  <a:pt x="671" y="440"/>
                  <a:pt x="672" y="436"/>
                  <a:pt x="672" y="432"/>
                </a:cubicBezTo>
                <a:cubicBezTo>
                  <a:pt x="672" y="405"/>
                  <a:pt x="651" y="384"/>
                  <a:pt x="624" y="384"/>
                </a:cubicBezTo>
                <a:cubicBezTo>
                  <a:pt x="597" y="384"/>
                  <a:pt x="576" y="405"/>
                  <a:pt x="576" y="432"/>
                </a:cubicBezTo>
                <a:cubicBezTo>
                  <a:pt x="576" y="459"/>
                  <a:pt x="597" y="480"/>
                  <a:pt x="624" y="480"/>
                </a:cubicBezTo>
                <a:cubicBezTo>
                  <a:pt x="628" y="480"/>
                  <a:pt x="632" y="479"/>
                  <a:pt x="636" y="478"/>
                </a:cubicBezTo>
                <a:cubicBezTo>
                  <a:pt x="710" y="552"/>
                  <a:pt x="710" y="552"/>
                  <a:pt x="710" y="552"/>
                </a:cubicBezTo>
                <a:cubicBezTo>
                  <a:pt x="746" y="552"/>
                  <a:pt x="746" y="552"/>
                  <a:pt x="746" y="552"/>
                </a:cubicBezTo>
                <a:cubicBezTo>
                  <a:pt x="729" y="597"/>
                  <a:pt x="703" y="636"/>
                  <a:pt x="670" y="670"/>
                </a:cubicBezTo>
                <a:cubicBezTo>
                  <a:pt x="432" y="432"/>
                  <a:pt x="432" y="432"/>
                  <a:pt x="432" y="432"/>
                </a:cubicBezTo>
                <a:cubicBezTo>
                  <a:pt x="96" y="432"/>
                  <a:pt x="96" y="432"/>
                  <a:pt x="96" y="432"/>
                </a:cubicBezTo>
                <a:cubicBezTo>
                  <a:pt x="96" y="246"/>
                  <a:pt x="246" y="96"/>
                  <a:pt x="432" y="96"/>
                </a:cubicBezTo>
                <a:cubicBezTo>
                  <a:pt x="491" y="96"/>
                  <a:pt x="547" y="111"/>
                  <a:pt x="596" y="139"/>
                </a:cubicBezTo>
                <a:cubicBezTo>
                  <a:pt x="540" y="194"/>
                  <a:pt x="540" y="194"/>
                  <a:pt x="540" y="194"/>
                </a:cubicBezTo>
                <a:cubicBezTo>
                  <a:pt x="536" y="193"/>
                  <a:pt x="532" y="192"/>
                  <a:pt x="528" y="192"/>
                </a:cubicBezTo>
                <a:cubicBezTo>
                  <a:pt x="501" y="192"/>
                  <a:pt x="480" y="213"/>
                  <a:pt x="480" y="240"/>
                </a:cubicBezTo>
                <a:cubicBezTo>
                  <a:pt x="480" y="267"/>
                  <a:pt x="501" y="288"/>
                  <a:pt x="528" y="288"/>
                </a:cubicBezTo>
                <a:cubicBezTo>
                  <a:pt x="555" y="288"/>
                  <a:pt x="576" y="267"/>
                  <a:pt x="576" y="240"/>
                </a:cubicBezTo>
                <a:cubicBezTo>
                  <a:pt x="576" y="236"/>
                  <a:pt x="575" y="232"/>
                  <a:pt x="574" y="228"/>
                </a:cubicBezTo>
                <a:cubicBezTo>
                  <a:pt x="634" y="168"/>
                  <a:pt x="634" y="168"/>
                  <a:pt x="634" y="168"/>
                </a:cubicBezTo>
                <a:cubicBezTo>
                  <a:pt x="640" y="168"/>
                  <a:pt x="640" y="168"/>
                  <a:pt x="640" y="168"/>
                </a:cubicBezTo>
                <a:cubicBezTo>
                  <a:pt x="687" y="205"/>
                  <a:pt x="724" y="255"/>
                  <a:pt x="746" y="312"/>
                </a:cubicBezTo>
                <a:cubicBezTo>
                  <a:pt x="442" y="312"/>
                  <a:pt x="442" y="312"/>
                  <a:pt x="442" y="312"/>
                </a:cubicBezTo>
                <a:cubicBezTo>
                  <a:pt x="382" y="252"/>
                  <a:pt x="382" y="252"/>
                  <a:pt x="382" y="252"/>
                </a:cubicBezTo>
                <a:cubicBezTo>
                  <a:pt x="383" y="248"/>
                  <a:pt x="384" y="244"/>
                  <a:pt x="384" y="240"/>
                </a:cubicBezTo>
                <a:cubicBezTo>
                  <a:pt x="384" y="213"/>
                  <a:pt x="363" y="192"/>
                  <a:pt x="336" y="192"/>
                </a:cubicBezTo>
                <a:cubicBezTo>
                  <a:pt x="309" y="192"/>
                  <a:pt x="288" y="213"/>
                  <a:pt x="288" y="240"/>
                </a:cubicBezTo>
                <a:cubicBezTo>
                  <a:pt x="288" y="267"/>
                  <a:pt x="309" y="288"/>
                  <a:pt x="336" y="288"/>
                </a:cubicBezTo>
                <a:cubicBezTo>
                  <a:pt x="340" y="288"/>
                  <a:pt x="344" y="287"/>
                  <a:pt x="348" y="286"/>
                </a:cubicBezTo>
                <a:cubicBezTo>
                  <a:pt x="422" y="360"/>
                  <a:pt x="422" y="360"/>
                  <a:pt x="422" y="360"/>
                </a:cubicBezTo>
                <a:cubicBezTo>
                  <a:pt x="760" y="360"/>
                  <a:pt x="760" y="360"/>
                  <a:pt x="760" y="360"/>
                </a:cubicBezTo>
                <a:cubicBezTo>
                  <a:pt x="765" y="383"/>
                  <a:pt x="768" y="407"/>
                  <a:pt x="768" y="432"/>
                </a:cubicBezTo>
                <a:close/>
              </a:path>
            </a:pathLst>
          </a:custGeom>
          <a:solidFill>
            <a:schemeClr val="accent4"/>
          </a:solidFill>
          <a:ln>
            <a:noFill/>
          </a:ln>
        </p:spPr>
        <p:txBody>
          <a:bodyPr vert="horz" wrap="square" lIns="109728" tIns="54864" rIns="109728" bIns="54864" numCol="1" anchor="t" anchorCtr="0" compatLnSpc="1">
            <a:prstTxWarp prst="textNoShape">
              <a:avLst/>
            </a:prstTxWarp>
          </a:bodyPr>
          <a:lstStyle/>
          <a:p>
            <a:endParaRPr lang="en-US" sz="2400">
              <a:latin typeface="+mj-lt"/>
            </a:endParaRPr>
          </a:p>
        </p:txBody>
      </p:sp>
      <p:pic>
        <p:nvPicPr>
          <p:cNvPr id="81" name="Graphic 80">
            <a:extLst>
              <a:ext uri="{FF2B5EF4-FFF2-40B4-BE49-F238E27FC236}">
                <a16:creationId xmlns:a16="http://schemas.microsoft.com/office/drawing/2014/main" id="{B8896B82-C37F-4F70-A186-4641C20B6D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3922" y="1405663"/>
            <a:ext cx="290461" cy="278057"/>
          </a:xfrm>
          <a:prstGeom prst="rect">
            <a:avLst/>
          </a:prstGeom>
        </p:spPr>
      </p:pic>
      <p:sp>
        <p:nvSpPr>
          <p:cNvPr id="82" name="Pentagon 50">
            <a:extLst>
              <a:ext uri="{FF2B5EF4-FFF2-40B4-BE49-F238E27FC236}">
                <a16:creationId xmlns:a16="http://schemas.microsoft.com/office/drawing/2014/main" id="{759F2141-C9F8-4CA2-AB08-A24C83495796}"/>
              </a:ext>
            </a:extLst>
          </p:cNvPr>
          <p:cNvSpPr/>
          <p:nvPr/>
        </p:nvSpPr>
        <p:spPr>
          <a:xfrm>
            <a:off x="7947880" y="3467815"/>
            <a:ext cx="1636421" cy="2120070"/>
          </a:xfrm>
          <a:prstGeom prst="homePlate">
            <a:avLst>
              <a:gd name="adj" fmla="val 14721"/>
            </a:avLst>
          </a:prstGeom>
          <a:solidFill>
            <a:srgbClr val="002060"/>
          </a:solidFill>
          <a:ln w="19050">
            <a:noFill/>
          </a:ln>
          <a:effectLst/>
        </p:spPr>
        <p:style>
          <a:lnRef idx="1">
            <a:schemeClr val="accent3"/>
          </a:lnRef>
          <a:fillRef idx="2">
            <a:schemeClr val="accent3"/>
          </a:fillRef>
          <a:effectRef idx="1">
            <a:schemeClr val="accent3"/>
          </a:effectRef>
          <a:fontRef idx="minor">
            <a:schemeClr val="dk1"/>
          </a:fontRef>
        </p:style>
        <p:txBody>
          <a:bodyPr lIns="182880" tIns="0" rIns="91440" bIns="0" rtlCol="0" anchor="ctr" anchorCtr="0"/>
          <a:lstStyle/>
          <a:p>
            <a:pPr defTabSz="1097252">
              <a:lnSpc>
                <a:spcPct val="110000"/>
              </a:lnSpc>
            </a:pPr>
            <a:r>
              <a:rPr lang="en-US" sz="1400">
                <a:solidFill>
                  <a:schemeClr val="bg1"/>
                </a:solidFill>
                <a:latin typeface="+mj-lt"/>
                <a:ea typeface="Arial" charset="0"/>
                <a:cs typeface="Arial" charset="0"/>
              </a:rPr>
              <a:t>Leveraging</a:t>
            </a:r>
          </a:p>
          <a:p>
            <a:pPr defTabSz="1097252">
              <a:lnSpc>
                <a:spcPct val="110000"/>
              </a:lnSpc>
            </a:pPr>
            <a:r>
              <a:rPr lang="en-US" sz="1400" b="1">
                <a:solidFill>
                  <a:schemeClr val="bg1"/>
                </a:solidFill>
                <a:latin typeface="+mj-lt"/>
                <a:ea typeface="Arial" charset="0"/>
                <a:cs typeface="Arial" charset="0"/>
              </a:rPr>
              <a:t>Emerging </a:t>
            </a:r>
          </a:p>
          <a:p>
            <a:pPr defTabSz="1097252">
              <a:lnSpc>
                <a:spcPct val="110000"/>
              </a:lnSpc>
            </a:pPr>
            <a:r>
              <a:rPr lang="en-US" sz="1400" b="1">
                <a:solidFill>
                  <a:schemeClr val="bg1"/>
                </a:solidFill>
                <a:latin typeface="+mj-lt"/>
                <a:ea typeface="Arial" charset="0"/>
                <a:cs typeface="Arial" charset="0"/>
              </a:rPr>
              <a:t>Technology</a:t>
            </a:r>
          </a:p>
        </p:txBody>
      </p:sp>
      <p:grpSp>
        <p:nvGrpSpPr>
          <p:cNvPr id="3" name="Grupa 2">
            <a:extLst>
              <a:ext uri="{FF2B5EF4-FFF2-40B4-BE49-F238E27FC236}">
                <a16:creationId xmlns:a16="http://schemas.microsoft.com/office/drawing/2014/main" id="{964B858D-96E9-48A5-9FCC-78103A123691}"/>
              </a:ext>
            </a:extLst>
          </p:cNvPr>
          <p:cNvGrpSpPr/>
          <p:nvPr/>
        </p:nvGrpSpPr>
        <p:grpSpPr>
          <a:xfrm>
            <a:off x="6115186" y="3695850"/>
            <a:ext cx="276720" cy="276080"/>
            <a:chOff x="6104856" y="3886795"/>
            <a:chExt cx="276720" cy="276080"/>
          </a:xfrm>
        </p:grpSpPr>
        <p:grpSp>
          <p:nvGrpSpPr>
            <p:cNvPr id="39" name="Group 38">
              <a:extLst>
                <a:ext uri="{FF2B5EF4-FFF2-40B4-BE49-F238E27FC236}">
                  <a16:creationId xmlns:a16="http://schemas.microsoft.com/office/drawing/2014/main" id="{7FDD3C7F-535E-4531-8FC6-AC00610C5E7F}"/>
                </a:ext>
              </a:extLst>
            </p:cNvPr>
            <p:cNvGrpSpPr/>
            <p:nvPr/>
          </p:nvGrpSpPr>
          <p:grpSpPr>
            <a:xfrm>
              <a:off x="6104856" y="3886795"/>
              <a:ext cx="276720" cy="276080"/>
              <a:chOff x="4215474" y="967854"/>
              <a:chExt cx="323187" cy="322440"/>
            </a:xfrm>
            <a:solidFill>
              <a:schemeClr val="accent1"/>
            </a:solidFill>
          </p:grpSpPr>
          <p:sp>
            <p:nvSpPr>
              <p:cNvPr id="40" name="Freeform 110">
                <a:extLst>
                  <a:ext uri="{FF2B5EF4-FFF2-40B4-BE49-F238E27FC236}">
                    <a16:creationId xmlns:a16="http://schemas.microsoft.com/office/drawing/2014/main" id="{55B2F7AB-AC74-4C1C-AE71-574B10E0741D}"/>
                  </a:ext>
                </a:extLst>
              </p:cNvPr>
              <p:cNvSpPr>
                <a:spLocks/>
              </p:cNvSpPr>
              <p:nvPr/>
            </p:nvSpPr>
            <p:spPr bwMode="auto">
              <a:xfrm>
                <a:off x="4215474" y="1167536"/>
                <a:ext cx="98309" cy="90063"/>
              </a:xfrm>
              <a:custGeom>
                <a:avLst/>
                <a:gdLst>
                  <a:gd name="T0" fmla="*/ 0 w 49"/>
                  <a:gd name="T1" fmla="*/ 11 h 47"/>
                  <a:gd name="T2" fmla="*/ 37 w 49"/>
                  <a:gd name="T3" fmla="*/ 0 h 47"/>
                  <a:gd name="T4" fmla="*/ 49 w 49"/>
                  <a:gd name="T5" fmla="*/ 35 h 47"/>
                  <a:gd name="T6" fmla="*/ 13 w 49"/>
                  <a:gd name="T7" fmla="*/ 47 h 47"/>
                  <a:gd name="T8" fmla="*/ 0 w 49"/>
                  <a:gd name="T9" fmla="*/ 11 h 47"/>
                </a:gdLst>
                <a:ahLst/>
                <a:cxnLst>
                  <a:cxn ang="0">
                    <a:pos x="T0" y="T1"/>
                  </a:cxn>
                  <a:cxn ang="0">
                    <a:pos x="T2" y="T3"/>
                  </a:cxn>
                  <a:cxn ang="0">
                    <a:pos x="T4" y="T5"/>
                  </a:cxn>
                  <a:cxn ang="0">
                    <a:pos x="T6" y="T7"/>
                  </a:cxn>
                  <a:cxn ang="0">
                    <a:pos x="T8" y="T9"/>
                  </a:cxn>
                </a:cxnLst>
                <a:rect l="0" t="0" r="r" b="b"/>
                <a:pathLst>
                  <a:path w="49" h="47">
                    <a:moveTo>
                      <a:pt x="0" y="11"/>
                    </a:moveTo>
                    <a:lnTo>
                      <a:pt x="37" y="0"/>
                    </a:lnTo>
                    <a:lnTo>
                      <a:pt x="49" y="35"/>
                    </a:lnTo>
                    <a:lnTo>
                      <a:pt x="13" y="47"/>
                    </a:lnTo>
                    <a:lnTo>
                      <a:pt x="0" y="11"/>
                    </a:lnTo>
                    <a:close/>
                  </a:path>
                </a:pathLst>
              </a:custGeom>
              <a:grpFill/>
              <a:ln w="9525">
                <a:solidFill>
                  <a:schemeClr val="accent1"/>
                </a:solidFill>
                <a:round/>
                <a:headEnd/>
                <a:tailEnd/>
              </a:ln>
            </p:spPr>
            <p:txBody>
              <a:bodyPr vert="horz" wrap="square" lIns="109728" tIns="54864" rIns="109728" bIns="54864" numCol="1" anchor="t" anchorCtr="0" compatLnSpc="1">
                <a:prstTxWarp prst="textNoShape">
                  <a:avLst/>
                </a:prstTxWarp>
              </a:bodyPr>
              <a:lstStyle/>
              <a:p>
                <a:pPr defTabSz="1097252"/>
                <a:endParaRPr lang="en-US" sz="400">
                  <a:solidFill>
                    <a:srgbClr val="4C5867"/>
                  </a:solidFill>
                  <a:latin typeface="+mj-lt"/>
                  <a:ea typeface="Arial" charset="0"/>
                  <a:cs typeface="Arial" charset="0"/>
                </a:endParaRPr>
              </a:p>
            </p:txBody>
          </p:sp>
          <p:sp>
            <p:nvSpPr>
              <p:cNvPr id="41" name="Freeform 111">
                <a:extLst>
                  <a:ext uri="{FF2B5EF4-FFF2-40B4-BE49-F238E27FC236}">
                    <a16:creationId xmlns:a16="http://schemas.microsoft.com/office/drawing/2014/main" id="{D05F7A76-2868-4F71-BBAD-3E6B5E0131B7}"/>
                  </a:ext>
                </a:extLst>
              </p:cNvPr>
              <p:cNvSpPr>
                <a:spLocks/>
              </p:cNvSpPr>
              <p:nvPr/>
            </p:nvSpPr>
            <p:spPr bwMode="auto">
              <a:xfrm>
                <a:off x="4450385" y="1172628"/>
                <a:ext cx="88276" cy="84315"/>
              </a:xfrm>
              <a:custGeom>
                <a:avLst/>
                <a:gdLst>
                  <a:gd name="T0" fmla="*/ 13 w 22"/>
                  <a:gd name="T1" fmla="*/ 1 h 22"/>
                  <a:gd name="T2" fmla="*/ 21 w 22"/>
                  <a:gd name="T3" fmla="*/ 13 h 22"/>
                  <a:gd name="T4" fmla="*/ 9 w 22"/>
                  <a:gd name="T5" fmla="*/ 21 h 22"/>
                  <a:gd name="T6" fmla="*/ 1 w 22"/>
                  <a:gd name="T7" fmla="*/ 9 h 22"/>
                  <a:gd name="T8" fmla="*/ 13 w 22"/>
                  <a:gd name="T9" fmla="*/ 1 h 22"/>
                </a:gdLst>
                <a:ahLst/>
                <a:cxnLst>
                  <a:cxn ang="0">
                    <a:pos x="T0" y="T1"/>
                  </a:cxn>
                  <a:cxn ang="0">
                    <a:pos x="T2" y="T3"/>
                  </a:cxn>
                  <a:cxn ang="0">
                    <a:pos x="T4" y="T5"/>
                  </a:cxn>
                  <a:cxn ang="0">
                    <a:pos x="T6" y="T7"/>
                  </a:cxn>
                  <a:cxn ang="0">
                    <a:pos x="T8" y="T9"/>
                  </a:cxn>
                </a:cxnLst>
                <a:rect l="0" t="0" r="r" b="b"/>
                <a:pathLst>
                  <a:path w="22" h="22">
                    <a:moveTo>
                      <a:pt x="13" y="1"/>
                    </a:moveTo>
                    <a:cubicBezTo>
                      <a:pt x="18" y="2"/>
                      <a:pt x="22" y="7"/>
                      <a:pt x="21" y="13"/>
                    </a:cubicBezTo>
                    <a:cubicBezTo>
                      <a:pt x="20" y="18"/>
                      <a:pt x="15" y="22"/>
                      <a:pt x="9" y="21"/>
                    </a:cubicBezTo>
                    <a:cubicBezTo>
                      <a:pt x="4" y="20"/>
                      <a:pt x="0" y="15"/>
                      <a:pt x="1" y="9"/>
                    </a:cubicBezTo>
                    <a:cubicBezTo>
                      <a:pt x="2" y="4"/>
                      <a:pt x="7" y="0"/>
                      <a:pt x="13" y="1"/>
                    </a:cubicBezTo>
                    <a:close/>
                  </a:path>
                </a:pathLst>
              </a:custGeom>
              <a:grpFill/>
              <a:ln w="9525">
                <a:solidFill>
                  <a:schemeClr val="accent1"/>
                </a:solidFill>
                <a:round/>
                <a:headEnd/>
                <a:tailEnd/>
              </a:ln>
            </p:spPr>
            <p:txBody>
              <a:bodyPr vert="horz" wrap="square" lIns="109728" tIns="54864" rIns="109728" bIns="54864" numCol="1" anchor="t" anchorCtr="0" compatLnSpc="1">
                <a:prstTxWarp prst="textNoShape">
                  <a:avLst/>
                </a:prstTxWarp>
              </a:bodyPr>
              <a:lstStyle/>
              <a:p>
                <a:pPr defTabSz="1097252"/>
                <a:endParaRPr lang="en-US" sz="400">
                  <a:solidFill>
                    <a:srgbClr val="4C5867"/>
                  </a:solidFill>
                  <a:latin typeface="+mj-lt"/>
                  <a:ea typeface="Arial" charset="0"/>
                  <a:cs typeface="Arial" charset="0"/>
                </a:endParaRPr>
              </a:p>
            </p:txBody>
          </p:sp>
          <p:sp>
            <p:nvSpPr>
              <p:cNvPr id="42" name="Freeform 112">
                <a:extLst>
                  <a:ext uri="{FF2B5EF4-FFF2-40B4-BE49-F238E27FC236}">
                    <a16:creationId xmlns:a16="http://schemas.microsoft.com/office/drawing/2014/main" id="{1495F03E-6F11-48CC-8620-DC6109E29717}"/>
                  </a:ext>
                </a:extLst>
              </p:cNvPr>
              <p:cNvSpPr>
                <a:spLocks/>
              </p:cNvSpPr>
              <p:nvPr/>
            </p:nvSpPr>
            <p:spPr bwMode="auto">
              <a:xfrm>
                <a:off x="4337366" y="1211728"/>
                <a:ext cx="88276" cy="78566"/>
              </a:xfrm>
              <a:custGeom>
                <a:avLst/>
                <a:gdLst>
                  <a:gd name="T0" fmla="*/ 44 w 44"/>
                  <a:gd name="T1" fmla="*/ 41 h 41"/>
                  <a:gd name="T2" fmla="*/ 0 w 44"/>
                  <a:gd name="T3" fmla="*/ 37 h 41"/>
                  <a:gd name="T4" fmla="*/ 26 w 44"/>
                  <a:gd name="T5" fmla="*/ 0 h 41"/>
                  <a:gd name="T6" fmla="*/ 44 w 44"/>
                  <a:gd name="T7" fmla="*/ 41 h 41"/>
                </a:gdLst>
                <a:ahLst/>
                <a:cxnLst>
                  <a:cxn ang="0">
                    <a:pos x="T0" y="T1"/>
                  </a:cxn>
                  <a:cxn ang="0">
                    <a:pos x="T2" y="T3"/>
                  </a:cxn>
                  <a:cxn ang="0">
                    <a:pos x="T4" y="T5"/>
                  </a:cxn>
                  <a:cxn ang="0">
                    <a:pos x="T6" y="T7"/>
                  </a:cxn>
                </a:cxnLst>
                <a:rect l="0" t="0" r="r" b="b"/>
                <a:pathLst>
                  <a:path w="44" h="41">
                    <a:moveTo>
                      <a:pt x="44" y="41"/>
                    </a:moveTo>
                    <a:lnTo>
                      <a:pt x="0" y="37"/>
                    </a:lnTo>
                    <a:lnTo>
                      <a:pt x="26" y="0"/>
                    </a:lnTo>
                    <a:lnTo>
                      <a:pt x="44" y="41"/>
                    </a:lnTo>
                    <a:close/>
                  </a:path>
                </a:pathLst>
              </a:custGeom>
              <a:grpFill/>
              <a:ln w="9525">
                <a:solidFill>
                  <a:schemeClr val="accent1"/>
                </a:solidFill>
                <a:round/>
                <a:headEnd/>
                <a:tailEnd/>
              </a:ln>
            </p:spPr>
            <p:txBody>
              <a:bodyPr vert="horz" wrap="square" lIns="109728" tIns="54864" rIns="109728" bIns="54864" numCol="1" anchor="t" anchorCtr="0" compatLnSpc="1">
                <a:prstTxWarp prst="textNoShape">
                  <a:avLst/>
                </a:prstTxWarp>
              </a:bodyPr>
              <a:lstStyle/>
              <a:p>
                <a:pPr defTabSz="1097252"/>
                <a:endParaRPr lang="en-US" sz="400">
                  <a:solidFill>
                    <a:srgbClr val="4C5867"/>
                  </a:solidFill>
                  <a:latin typeface="+mj-lt"/>
                  <a:ea typeface="Arial" charset="0"/>
                  <a:cs typeface="Arial" charset="0"/>
                </a:endParaRPr>
              </a:p>
            </p:txBody>
          </p:sp>
          <p:sp>
            <p:nvSpPr>
              <p:cNvPr id="43" name="Freeform 113">
                <a:extLst>
                  <a:ext uri="{FF2B5EF4-FFF2-40B4-BE49-F238E27FC236}">
                    <a16:creationId xmlns:a16="http://schemas.microsoft.com/office/drawing/2014/main" id="{FA743CA6-A3CA-4EB2-A861-5E20C0F8B491}"/>
                  </a:ext>
                </a:extLst>
              </p:cNvPr>
              <p:cNvSpPr>
                <a:spLocks/>
              </p:cNvSpPr>
              <p:nvPr/>
            </p:nvSpPr>
            <p:spPr bwMode="auto">
              <a:xfrm>
                <a:off x="4280883" y="967854"/>
                <a:ext cx="235313" cy="183350"/>
              </a:xfrm>
              <a:custGeom>
                <a:avLst/>
                <a:gdLst>
                  <a:gd name="T0" fmla="*/ 34 w 152"/>
                  <a:gd name="T1" fmla="*/ 43 h 124"/>
                  <a:gd name="T2" fmla="*/ 0 w 152"/>
                  <a:gd name="T3" fmla="*/ 41 h 124"/>
                  <a:gd name="T4" fmla="*/ 67 w 152"/>
                  <a:gd name="T5" fmla="*/ 124 h 124"/>
                  <a:gd name="T6" fmla="*/ 152 w 152"/>
                  <a:gd name="T7" fmla="*/ 0 h 124"/>
                  <a:gd name="T8" fmla="*/ 120 w 152"/>
                  <a:gd name="T9" fmla="*/ 0 h 124"/>
                  <a:gd name="T10" fmla="*/ 67 w 152"/>
                  <a:gd name="T11" fmla="*/ 81 h 124"/>
                  <a:gd name="T12" fmla="*/ 34 w 152"/>
                  <a:gd name="T13" fmla="*/ 43 h 124"/>
                </a:gdLst>
                <a:ahLst/>
                <a:cxnLst>
                  <a:cxn ang="0">
                    <a:pos x="T0" y="T1"/>
                  </a:cxn>
                  <a:cxn ang="0">
                    <a:pos x="T2" y="T3"/>
                  </a:cxn>
                  <a:cxn ang="0">
                    <a:pos x="T4" y="T5"/>
                  </a:cxn>
                  <a:cxn ang="0">
                    <a:pos x="T6" y="T7"/>
                  </a:cxn>
                  <a:cxn ang="0">
                    <a:pos x="T8" y="T9"/>
                  </a:cxn>
                  <a:cxn ang="0">
                    <a:pos x="T10" y="T11"/>
                  </a:cxn>
                  <a:cxn ang="0">
                    <a:pos x="T12" y="T13"/>
                  </a:cxn>
                </a:cxnLst>
                <a:rect l="0" t="0" r="r" b="b"/>
                <a:pathLst>
                  <a:path w="152" h="124">
                    <a:moveTo>
                      <a:pt x="34" y="43"/>
                    </a:moveTo>
                    <a:lnTo>
                      <a:pt x="0" y="41"/>
                    </a:lnTo>
                    <a:lnTo>
                      <a:pt x="67" y="124"/>
                    </a:lnTo>
                    <a:lnTo>
                      <a:pt x="152" y="0"/>
                    </a:lnTo>
                    <a:lnTo>
                      <a:pt x="120" y="0"/>
                    </a:lnTo>
                    <a:lnTo>
                      <a:pt x="67" y="81"/>
                    </a:lnTo>
                    <a:lnTo>
                      <a:pt x="34" y="43"/>
                    </a:lnTo>
                    <a:close/>
                  </a:path>
                </a:pathLst>
              </a:custGeom>
              <a:grpFill/>
              <a:ln w="9525">
                <a:solidFill>
                  <a:schemeClr val="accent1"/>
                </a:solidFill>
                <a:round/>
                <a:headEnd/>
                <a:tailEnd/>
              </a:ln>
            </p:spPr>
            <p:txBody>
              <a:bodyPr vert="horz" wrap="square" lIns="109728" tIns="54864" rIns="109728" bIns="54864" numCol="1" anchor="t" anchorCtr="0" compatLnSpc="1">
                <a:prstTxWarp prst="textNoShape">
                  <a:avLst/>
                </a:prstTxWarp>
              </a:bodyPr>
              <a:lstStyle/>
              <a:p>
                <a:pPr defTabSz="1097252"/>
                <a:endParaRPr lang="en-US" sz="400">
                  <a:solidFill>
                    <a:srgbClr val="4C5867"/>
                  </a:solidFill>
                  <a:latin typeface="+mj-lt"/>
                  <a:ea typeface="Arial" charset="0"/>
                  <a:cs typeface="Arial" charset="0"/>
                </a:endParaRPr>
              </a:p>
            </p:txBody>
          </p:sp>
        </p:grpSp>
        <p:grpSp>
          <p:nvGrpSpPr>
            <p:cNvPr id="89" name="Group 88">
              <a:extLst>
                <a:ext uri="{FF2B5EF4-FFF2-40B4-BE49-F238E27FC236}">
                  <a16:creationId xmlns:a16="http://schemas.microsoft.com/office/drawing/2014/main" id="{2A41B996-D2A4-4209-BE71-EFF2E3657DA8}"/>
                </a:ext>
              </a:extLst>
            </p:cNvPr>
            <p:cNvGrpSpPr/>
            <p:nvPr/>
          </p:nvGrpSpPr>
          <p:grpSpPr>
            <a:xfrm>
              <a:off x="6150317" y="4016440"/>
              <a:ext cx="191230" cy="86844"/>
              <a:chOff x="6619568" y="3544529"/>
              <a:chExt cx="213851" cy="128202"/>
            </a:xfrm>
            <a:solidFill>
              <a:schemeClr val="accent1"/>
            </a:solidFill>
          </p:grpSpPr>
          <p:cxnSp>
            <p:nvCxnSpPr>
              <p:cNvPr id="85" name="Straight Connector 84">
                <a:extLst>
                  <a:ext uri="{FF2B5EF4-FFF2-40B4-BE49-F238E27FC236}">
                    <a16:creationId xmlns:a16="http://schemas.microsoft.com/office/drawing/2014/main" id="{4F32E604-BE49-4F80-92E9-7D6E30266C16}"/>
                  </a:ext>
                </a:extLst>
              </p:cNvPr>
              <p:cNvCxnSpPr/>
              <p:nvPr/>
            </p:nvCxnSpPr>
            <p:spPr>
              <a:xfrm>
                <a:off x="6619568" y="3544529"/>
                <a:ext cx="213851" cy="0"/>
              </a:xfrm>
              <a:prstGeom prst="line">
                <a:avLst/>
              </a:prstGeom>
              <a:grpFill/>
              <a:ln w="19050" cap="sq">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D3D342-7A7D-4B5D-A3A0-179744EA4B7C}"/>
                  </a:ext>
                </a:extLst>
              </p:cNvPr>
              <p:cNvCxnSpPr>
                <a:cxnSpLocks/>
              </p:cNvCxnSpPr>
              <p:nvPr/>
            </p:nvCxnSpPr>
            <p:spPr>
              <a:xfrm>
                <a:off x="6619568" y="3544529"/>
                <a:ext cx="0" cy="128202"/>
              </a:xfrm>
              <a:prstGeom prst="line">
                <a:avLst/>
              </a:prstGeom>
              <a:grpFill/>
              <a:ln w="19050" cap="sq">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634CE72-F89A-4856-A074-4EF81E02D517}"/>
                  </a:ext>
                </a:extLst>
              </p:cNvPr>
              <p:cNvCxnSpPr>
                <a:cxnSpLocks/>
              </p:cNvCxnSpPr>
              <p:nvPr/>
            </p:nvCxnSpPr>
            <p:spPr>
              <a:xfrm>
                <a:off x="6833419" y="3544529"/>
                <a:ext cx="0" cy="128202"/>
              </a:xfrm>
              <a:prstGeom prst="line">
                <a:avLst/>
              </a:prstGeom>
              <a:grpFill/>
              <a:ln w="19050" cap="sq">
                <a:solidFill>
                  <a:schemeClr val="accent1"/>
                </a:solidFill>
                <a:miter lim="800000"/>
              </a:ln>
            </p:spPr>
            <p:style>
              <a:lnRef idx="1">
                <a:schemeClr val="accent1"/>
              </a:lnRef>
              <a:fillRef idx="0">
                <a:schemeClr val="accent1"/>
              </a:fillRef>
              <a:effectRef idx="0">
                <a:schemeClr val="accent1"/>
              </a:effectRef>
              <a:fontRef idx="minor">
                <a:schemeClr val="tx1"/>
              </a:fontRef>
            </p:style>
          </p:cxnSp>
        </p:grpSp>
      </p:grpSp>
      <p:pic>
        <p:nvPicPr>
          <p:cNvPr id="92" name="Graphic 91">
            <a:extLst>
              <a:ext uri="{FF2B5EF4-FFF2-40B4-BE49-F238E27FC236}">
                <a16:creationId xmlns:a16="http://schemas.microsoft.com/office/drawing/2014/main" id="{AFCFE62B-A82E-4863-B851-39503EA5A4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97106" y="3726670"/>
            <a:ext cx="246527" cy="246527"/>
          </a:xfrm>
          <a:prstGeom prst="rect">
            <a:avLst/>
          </a:prstGeom>
        </p:spPr>
      </p:pic>
      <p:sp>
        <p:nvSpPr>
          <p:cNvPr id="93" name="Freeform 18">
            <a:extLst>
              <a:ext uri="{FF2B5EF4-FFF2-40B4-BE49-F238E27FC236}">
                <a16:creationId xmlns:a16="http://schemas.microsoft.com/office/drawing/2014/main" id="{D76947F6-79A9-48A4-9239-DF51B40EF168}"/>
              </a:ext>
            </a:extLst>
          </p:cNvPr>
          <p:cNvSpPr>
            <a:spLocks noChangeAspect="1" noEditPoints="1"/>
          </p:cNvSpPr>
          <p:nvPr/>
        </p:nvSpPr>
        <p:spPr bwMode="auto">
          <a:xfrm>
            <a:off x="2478765" y="3724767"/>
            <a:ext cx="233999" cy="214613"/>
          </a:xfrm>
          <a:custGeom>
            <a:avLst/>
            <a:gdLst>
              <a:gd name="T0" fmla="*/ 2046 w 2728"/>
              <a:gd name="T1" fmla="*/ 227 h 2502"/>
              <a:gd name="T2" fmla="*/ 2046 w 2728"/>
              <a:gd name="T3" fmla="*/ 0 h 2502"/>
              <a:gd name="T4" fmla="*/ 682 w 2728"/>
              <a:gd name="T5" fmla="*/ 0 h 2502"/>
              <a:gd name="T6" fmla="*/ 682 w 2728"/>
              <a:gd name="T7" fmla="*/ 227 h 2502"/>
              <a:gd name="T8" fmla="*/ 0 w 2728"/>
              <a:gd name="T9" fmla="*/ 227 h 2502"/>
              <a:gd name="T10" fmla="*/ 0 w 2728"/>
              <a:gd name="T11" fmla="*/ 2275 h 2502"/>
              <a:gd name="T12" fmla="*/ 682 w 2728"/>
              <a:gd name="T13" fmla="*/ 2275 h 2502"/>
              <a:gd name="T14" fmla="*/ 682 w 2728"/>
              <a:gd name="T15" fmla="*/ 2502 h 2502"/>
              <a:gd name="T16" fmla="*/ 2046 w 2728"/>
              <a:gd name="T17" fmla="*/ 2502 h 2502"/>
              <a:gd name="T18" fmla="*/ 2046 w 2728"/>
              <a:gd name="T19" fmla="*/ 2275 h 2502"/>
              <a:gd name="T20" fmla="*/ 2728 w 2728"/>
              <a:gd name="T21" fmla="*/ 2275 h 2502"/>
              <a:gd name="T22" fmla="*/ 2728 w 2728"/>
              <a:gd name="T23" fmla="*/ 227 h 2502"/>
              <a:gd name="T24" fmla="*/ 2046 w 2728"/>
              <a:gd name="T25" fmla="*/ 227 h 2502"/>
              <a:gd name="T26" fmla="*/ 2501 w 2728"/>
              <a:gd name="T27" fmla="*/ 2047 h 2502"/>
              <a:gd name="T28" fmla="*/ 2046 w 2728"/>
              <a:gd name="T29" fmla="*/ 2047 h 2502"/>
              <a:gd name="T30" fmla="*/ 2046 w 2728"/>
              <a:gd name="T31" fmla="*/ 1820 h 2502"/>
              <a:gd name="T32" fmla="*/ 682 w 2728"/>
              <a:gd name="T33" fmla="*/ 1820 h 2502"/>
              <a:gd name="T34" fmla="*/ 682 w 2728"/>
              <a:gd name="T35" fmla="*/ 2047 h 2502"/>
              <a:gd name="T36" fmla="*/ 227 w 2728"/>
              <a:gd name="T37" fmla="*/ 2047 h 2502"/>
              <a:gd name="T38" fmla="*/ 227 w 2728"/>
              <a:gd name="T39" fmla="*/ 1365 h 2502"/>
              <a:gd name="T40" fmla="*/ 682 w 2728"/>
              <a:gd name="T41" fmla="*/ 1365 h 2502"/>
              <a:gd name="T42" fmla="*/ 682 w 2728"/>
              <a:gd name="T43" fmla="*/ 1592 h 2502"/>
              <a:gd name="T44" fmla="*/ 2046 w 2728"/>
              <a:gd name="T45" fmla="*/ 1592 h 2502"/>
              <a:gd name="T46" fmla="*/ 2046 w 2728"/>
              <a:gd name="T47" fmla="*/ 1365 h 2502"/>
              <a:gd name="T48" fmla="*/ 2501 w 2728"/>
              <a:gd name="T49" fmla="*/ 1365 h 2502"/>
              <a:gd name="T50" fmla="*/ 2501 w 2728"/>
              <a:gd name="T51" fmla="*/ 2047 h 2502"/>
              <a:gd name="T52" fmla="*/ 2501 w 2728"/>
              <a:gd name="T53" fmla="*/ 1137 h 2502"/>
              <a:gd name="T54" fmla="*/ 2046 w 2728"/>
              <a:gd name="T55" fmla="*/ 1137 h 2502"/>
              <a:gd name="T56" fmla="*/ 2046 w 2728"/>
              <a:gd name="T57" fmla="*/ 910 h 2502"/>
              <a:gd name="T58" fmla="*/ 682 w 2728"/>
              <a:gd name="T59" fmla="*/ 910 h 2502"/>
              <a:gd name="T60" fmla="*/ 682 w 2728"/>
              <a:gd name="T61" fmla="*/ 1137 h 2502"/>
              <a:gd name="T62" fmla="*/ 227 w 2728"/>
              <a:gd name="T63" fmla="*/ 1137 h 2502"/>
              <a:gd name="T64" fmla="*/ 227 w 2728"/>
              <a:gd name="T65" fmla="*/ 455 h 2502"/>
              <a:gd name="T66" fmla="*/ 682 w 2728"/>
              <a:gd name="T67" fmla="*/ 455 h 2502"/>
              <a:gd name="T68" fmla="*/ 682 w 2728"/>
              <a:gd name="T69" fmla="*/ 682 h 2502"/>
              <a:gd name="T70" fmla="*/ 2046 w 2728"/>
              <a:gd name="T71" fmla="*/ 682 h 2502"/>
              <a:gd name="T72" fmla="*/ 2046 w 2728"/>
              <a:gd name="T73" fmla="*/ 455 h 2502"/>
              <a:gd name="T74" fmla="*/ 2501 w 2728"/>
              <a:gd name="T75" fmla="*/ 455 h 2502"/>
              <a:gd name="T76" fmla="*/ 2501 w 2728"/>
              <a:gd name="T77" fmla="*/ 1137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28" h="2502">
                <a:moveTo>
                  <a:pt x="2046" y="227"/>
                </a:moveTo>
                <a:lnTo>
                  <a:pt x="2046" y="0"/>
                </a:lnTo>
                <a:lnTo>
                  <a:pt x="682" y="0"/>
                </a:lnTo>
                <a:lnTo>
                  <a:pt x="682" y="227"/>
                </a:lnTo>
                <a:lnTo>
                  <a:pt x="0" y="227"/>
                </a:lnTo>
                <a:lnTo>
                  <a:pt x="0" y="2275"/>
                </a:lnTo>
                <a:lnTo>
                  <a:pt x="682" y="2275"/>
                </a:lnTo>
                <a:lnTo>
                  <a:pt x="682" y="2502"/>
                </a:lnTo>
                <a:lnTo>
                  <a:pt x="2046" y="2502"/>
                </a:lnTo>
                <a:lnTo>
                  <a:pt x="2046" y="2275"/>
                </a:lnTo>
                <a:lnTo>
                  <a:pt x="2728" y="2275"/>
                </a:lnTo>
                <a:lnTo>
                  <a:pt x="2728" y="227"/>
                </a:lnTo>
                <a:lnTo>
                  <a:pt x="2046" y="227"/>
                </a:lnTo>
                <a:close/>
                <a:moveTo>
                  <a:pt x="2501" y="2047"/>
                </a:moveTo>
                <a:lnTo>
                  <a:pt x="2046" y="2047"/>
                </a:lnTo>
                <a:lnTo>
                  <a:pt x="2046" y="1820"/>
                </a:lnTo>
                <a:lnTo>
                  <a:pt x="682" y="1820"/>
                </a:lnTo>
                <a:lnTo>
                  <a:pt x="682" y="2047"/>
                </a:lnTo>
                <a:lnTo>
                  <a:pt x="227" y="2047"/>
                </a:lnTo>
                <a:lnTo>
                  <a:pt x="227" y="1365"/>
                </a:lnTo>
                <a:lnTo>
                  <a:pt x="682" y="1365"/>
                </a:lnTo>
                <a:lnTo>
                  <a:pt x="682" y="1592"/>
                </a:lnTo>
                <a:lnTo>
                  <a:pt x="2046" y="1592"/>
                </a:lnTo>
                <a:lnTo>
                  <a:pt x="2046" y="1365"/>
                </a:lnTo>
                <a:lnTo>
                  <a:pt x="2501" y="1365"/>
                </a:lnTo>
                <a:lnTo>
                  <a:pt x="2501" y="2047"/>
                </a:lnTo>
                <a:close/>
                <a:moveTo>
                  <a:pt x="2501" y="1137"/>
                </a:moveTo>
                <a:lnTo>
                  <a:pt x="2046" y="1137"/>
                </a:lnTo>
                <a:lnTo>
                  <a:pt x="2046" y="910"/>
                </a:lnTo>
                <a:lnTo>
                  <a:pt x="682" y="910"/>
                </a:lnTo>
                <a:lnTo>
                  <a:pt x="682" y="1137"/>
                </a:lnTo>
                <a:lnTo>
                  <a:pt x="227" y="1137"/>
                </a:lnTo>
                <a:lnTo>
                  <a:pt x="227" y="455"/>
                </a:lnTo>
                <a:lnTo>
                  <a:pt x="682" y="455"/>
                </a:lnTo>
                <a:lnTo>
                  <a:pt x="682" y="682"/>
                </a:lnTo>
                <a:lnTo>
                  <a:pt x="2046" y="682"/>
                </a:lnTo>
                <a:lnTo>
                  <a:pt x="2046" y="455"/>
                </a:lnTo>
                <a:lnTo>
                  <a:pt x="2501" y="455"/>
                </a:lnTo>
                <a:lnTo>
                  <a:pt x="2501" y="11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95" name="Freeform 105">
            <a:extLst>
              <a:ext uri="{FF2B5EF4-FFF2-40B4-BE49-F238E27FC236}">
                <a16:creationId xmlns:a16="http://schemas.microsoft.com/office/drawing/2014/main" id="{D2E6A427-8CDB-4564-83D2-F4EEF096752A}"/>
              </a:ext>
            </a:extLst>
          </p:cNvPr>
          <p:cNvSpPr>
            <a:spLocks noChangeAspect="1"/>
          </p:cNvSpPr>
          <p:nvPr/>
        </p:nvSpPr>
        <p:spPr bwMode="auto">
          <a:xfrm>
            <a:off x="9807322" y="1401033"/>
            <a:ext cx="273759" cy="282688"/>
          </a:xfrm>
          <a:custGeom>
            <a:avLst/>
            <a:gdLst>
              <a:gd name="T0" fmla="*/ 1152 w 1152"/>
              <a:gd name="T1" fmla="*/ 336 h 1152"/>
              <a:gd name="T2" fmla="*/ 960 w 1152"/>
              <a:gd name="T3" fmla="*/ 528 h 1152"/>
              <a:gd name="T4" fmla="*/ 768 w 1152"/>
              <a:gd name="T5" fmla="*/ 336 h 1152"/>
              <a:gd name="T6" fmla="*/ 864 w 1152"/>
              <a:gd name="T7" fmla="*/ 336 h 1152"/>
              <a:gd name="T8" fmla="*/ 720 w 1152"/>
              <a:gd name="T9" fmla="*/ 192 h 1152"/>
              <a:gd name="T10" fmla="*/ 576 w 1152"/>
              <a:gd name="T11" fmla="*/ 336 h 1152"/>
              <a:gd name="T12" fmla="*/ 576 w 1152"/>
              <a:gd name="T13" fmla="*/ 339 h 1152"/>
              <a:gd name="T14" fmla="*/ 768 w 1152"/>
              <a:gd name="T15" fmla="*/ 672 h 1152"/>
              <a:gd name="T16" fmla="*/ 384 w 1152"/>
              <a:gd name="T17" fmla="*/ 1056 h 1152"/>
              <a:gd name="T18" fmla="*/ 384 w 1152"/>
              <a:gd name="T19" fmla="*/ 1152 h 1152"/>
              <a:gd name="T20" fmla="*/ 192 w 1152"/>
              <a:gd name="T21" fmla="*/ 960 h 1152"/>
              <a:gd name="T22" fmla="*/ 384 w 1152"/>
              <a:gd name="T23" fmla="*/ 768 h 1152"/>
              <a:gd name="T24" fmla="*/ 384 w 1152"/>
              <a:gd name="T25" fmla="*/ 864 h 1152"/>
              <a:gd name="T26" fmla="*/ 576 w 1152"/>
              <a:gd name="T27" fmla="*/ 672 h 1152"/>
              <a:gd name="T28" fmla="*/ 384 w 1152"/>
              <a:gd name="T29" fmla="*/ 480 h 1152"/>
              <a:gd name="T30" fmla="*/ 192 w 1152"/>
              <a:gd name="T31" fmla="*/ 672 h 1152"/>
              <a:gd name="T32" fmla="*/ 0 w 1152"/>
              <a:gd name="T33" fmla="*/ 672 h 1152"/>
              <a:gd name="T34" fmla="*/ 384 w 1152"/>
              <a:gd name="T35" fmla="*/ 288 h 1152"/>
              <a:gd name="T36" fmla="*/ 387 w 1152"/>
              <a:gd name="T37" fmla="*/ 288 h 1152"/>
              <a:gd name="T38" fmla="*/ 720 w 1152"/>
              <a:gd name="T39" fmla="*/ 0 h 1152"/>
              <a:gd name="T40" fmla="*/ 1056 w 1152"/>
              <a:gd name="T41" fmla="*/ 336 h 1152"/>
              <a:gd name="T42" fmla="*/ 1152 w 1152"/>
              <a:gd name="T43" fmla="*/ 336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2" h="1152">
                <a:moveTo>
                  <a:pt x="1152" y="336"/>
                </a:moveTo>
                <a:cubicBezTo>
                  <a:pt x="960" y="528"/>
                  <a:pt x="960" y="528"/>
                  <a:pt x="960" y="528"/>
                </a:cubicBezTo>
                <a:cubicBezTo>
                  <a:pt x="768" y="336"/>
                  <a:pt x="768" y="336"/>
                  <a:pt x="768" y="336"/>
                </a:cubicBezTo>
                <a:cubicBezTo>
                  <a:pt x="864" y="336"/>
                  <a:pt x="864" y="336"/>
                  <a:pt x="864" y="336"/>
                </a:cubicBezTo>
                <a:cubicBezTo>
                  <a:pt x="864" y="256"/>
                  <a:pt x="800" y="192"/>
                  <a:pt x="720" y="192"/>
                </a:cubicBezTo>
                <a:cubicBezTo>
                  <a:pt x="640" y="192"/>
                  <a:pt x="576" y="256"/>
                  <a:pt x="576" y="336"/>
                </a:cubicBezTo>
                <a:cubicBezTo>
                  <a:pt x="576" y="337"/>
                  <a:pt x="576" y="338"/>
                  <a:pt x="576" y="339"/>
                </a:cubicBezTo>
                <a:cubicBezTo>
                  <a:pt x="691" y="406"/>
                  <a:pt x="768" y="530"/>
                  <a:pt x="768" y="672"/>
                </a:cubicBezTo>
                <a:cubicBezTo>
                  <a:pt x="768" y="884"/>
                  <a:pt x="596" y="1056"/>
                  <a:pt x="384" y="1056"/>
                </a:cubicBezTo>
                <a:cubicBezTo>
                  <a:pt x="384" y="1152"/>
                  <a:pt x="384" y="1152"/>
                  <a:pt x="384" y="1152"/>
                </a:cubicBezTo>
                <a:cubicBezTo>
                  <a:pt x="192" y="960"/>
                  <a:pt x="192" y="960"/>
                  <a:pt x="192" y="960"/>
                </a:cubicBezTo>
                <a:cubicBezTo>
                  <a:pt x="384" y="768"/>
                  <a:pt x="384" y="768"/>
                  <a:pt x="384" y="768"/>
                </a:cubicBezTo>
                <a:cubicBezTo>
                  <a:pt x="384" y="864"/>
                  <a:pt x="384" y="864"/>
                  <a:pt x="384" y="864"/>
                </a:cubicBezTo>
                <a:cubicBezTo>
                  <a:pt x="490" y="864"/>
                  <a:pt x="576" y="778"/>
                  <a:pt x="576" y="672"/>
                </a:cubicBezTo>
                <a:cubicBezTo>
                  <a:pt x="576" y="566"/>
                  <a:pt x="490" y="480"/>
                  <a:pt x="384" y="480"/>
                </a:cubicBezTo>
                <a:cubicBezTo>
                  <a:pt x="278" y="480"/>
                  <a:pt x="192" y="566"/>
                  <a:pt x="192" y="672"/>
                </a:cubicBezTo>
                <a:cubicBezTo>
                  <a:pt x="0" y="672"/>
                  <a:pt x="0" y="672"/>
                  <a:pt x="0" y="672"/>
                </a:cubicBezTo>
                <a:cubicBezTo>
                  <a:pt x="0" y="460"/>
                  <a:pt x="172" y="288"/>
                  <a:pt x="384" y="288"/>
                </a:cubicBezTo>
                <a:cubicBezTo>
                  <a:pt x="385" y="288"/>
                  <a:pt x="386" y="288"/>
                  <a:pt x="387" y="288"/>
                </a:cubicBezTo>
                <a:cubicBezTo>
                  <a:pt x="411" y="125"/>
                  <a:pt x="551" y="0"/>
                  <a:pt x="720" y="0"/>
                </a:cubicBezTo>
                <a:cubicBezTo>
                  <a:pt x="906" y="0"/>
                  <a:pt x="1056" y="150"/>
                  <a:pt x="1056" y="336"/>
                </a:cubicBezTo>
                <a:lnTo>
                  <a:pt x="1152" y="33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73835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73F6E-4882-7045-AED0-4287E43AB841}"/>
              </a:ext>
            </a:extLst>
          </p:cNvPr>
          <p:cNvSpPr>
            <a:spLocks noGrp="1"/>
          </p:cNvSpPr>
          <p:nvPr>
            <p:ph type="title"/>
          </p:nvPr>
        </p:nvSpPr>
        <p:spPr/>
        <p:txBody>
          <a:bodyPr>
            <a:normAutofit fontScale="90000"/>
          </a:bodyPr>
          <a:lstStyle/>
          <a:p>
            <a:r>
              <a:rPr lang="en-US" dirty="0"/>
              <a:t>Modernization</a:t>
            </a:r>
          </a:p>
        </p:txBody>
      </p:sp>
      <p:sp>
        <p:nvSpPr>
          <p:cNvPr id="8" name="Text Placeholder 7">
            <a:extLst>
              <a:ext uri="{FF2B5EF4-FFF2-40B4-BE49-F238E27FC236}">
                <a16:creationId xmlns:a16="http://schemas.microsoft.com/office/drawing/2014/main" id="{043E4311-3F2A-F441-B574-69EFEE4B43CF}"/>
              </a:ext>
            </a:extLst>
          </p:cNvPr>
          <p:cNvSpPr>
            <a:spLocks noGrp="1"/>
          </p:cNvSpPr>
          <p:nvPr>
            <p:ph type="body" sz="quarter" idx="13"/>
          </p:nvPr>
        </p:nvSpPr>
        <p:spPr/>
        <p:txBody>
          <a:bodyPr/>
          <a:lstStyle/>
          <a:p>
            <a:r>
              <a:rPr lang="en-US" dirty="0"/>
              <a:t>End-to-end Full Stack Solutions</a:t>
            </a:r>
          </a:p>
        </p:txBody>
      </p:sp>
      <p:sp>
        <p:nvSpPr>
          <p:cNvPr id="4" name="Text Placeholder 3">
            <a:extLst>
              <a:ext uri="{FF2B5EF4-FFF2-40B4-BE49-F238E27FC236}">
                <a16:creationId xmlns:a16="http://schemas.microsoft.com/office/drawing/2014/main" id="{20518D11-2541-CD4E-BDED-F96F17CE2323}"/>
              </a:ext>
            </a:extLst>
          </p:cNvPr>
          <p:cNvSpPr>
            <a:spLocks noGrp="1"/>
          </p:cNvSpPr>
          <p:nvPr>
            <p:ph type="body" idx="1"/>
          </p:nvPr>
        </p:nvSpPr>
        <p:spPr>
          <a:xfrm>
            <a:off x="357673" y="1384041"/>
            <a:ext cx="3468036" cy="320040"/>
          </a:xfrm>
        </p:spPr>
        <p:txBody>
          <a:bodyPr/>
          <a:lstStyle/>
          <a:p>
            <a:r>
              <a:rPr lang="en-US" dirty="0"/>
              <a:t>Why</a:t>
            </a:r>
          </a:p>
        </p:txBody>
      </p:sp>
      <p:sp>
        <p:nvSpPr>
          <p:cNvPr id="5" name="Content Placeholder 4">
            <a:extLst>
              <a:ext uri="{FF2B5EF4-FFF2-40B4-BE49-F238E27FC236}">
                <a16:creationId xmlns:a16="http://schemas.microsoft.com/office/drawing/2014/main" id="{14BE0DAD-B8C5-7448-AAC8-E6C398B308C8}"/>
              </a:ext>
            </a:extLst>
          </p:cNvPr>
          <p:cNvSpPr>
            <a:spLocks noGrp="1"/>
          </p:cNvSpPr>
          <p:nvPr>
            <p:ph sz="half" idx="2"/>
          </p:nvPr>
        </p:nvSpPr>
        <p:spPr>
          <a:xfrm>
            <a:off x="357515" y="1766593"/>
            <a:ext cx="3468194" cy="4189448"/>
          </a:xfrm>
        </p:spPr>
        <p:txBody>
          <a:bodyPr/>
          <a:lstStyle/>
          <a:p>
            <a:pPr marL="285750" indent="-285750">
              <a:buFont typeface="Arial" panose="020B0604020202020204" pitchFamily="34" charset="0"/>
              <a:buChar char="•"/>
            </a:pPr>
            <a:r>
              <a:rPr lang="en-US" b="0" dirty="0"/>
              <a:t>Essential for survival of incumbents</a:t>
            </a:r>
          </a:p>
          <a:p>
            <a:pPr marL="285750" indent="-285750">
              <a:buFont typeface="Arial" panose="020B0604020202020204" pitchFamily="34" charset="0"/>
              <a:buChar char="•"/>
            </a:pPr>
            <a:r>
              <a:rPr lang="en-US" b="0" dirty="0"/>
              <a:t>Empowers entrepreneurs to compete successfully </a:t>
            </a:r>
          </a:p>
          <a:p>
            <a:pPr marL="285750" indent="-285750">
              <a:buFont typeface="Arial" panose="020B0604020202020204" pitchFamily="34" charset="0"/>
              <a:buChar char="•"/>
            </a:pPr>
            <a:r>
              <a:rPr lang="en-US" b="0" dirty="0"/>
              <a:t>Unprecedented disruption</a:t>
            </a:r>
          </a:p>
          <a:p>
            <a:pPr marL="285750" indent="-285750">
              <a:buFont typeface="Arial" panose="020B0604020202020204" pitchFamily="34" charset="0"/>
              <a:buChar char="•"/>
            </a:pPr>
            <a:r>
              <a:rPr lang="en-US" b="0" dirty="0"/>
              <a:t>Enables “digital promise”</a:t>
            </a:r>
          </a:p>
          <a:p>
            <a:pPr marL="285750" indent="-285750">
              <a:buFont typeface="Arial" panose="020B0604020202020204" pitchFamily="34" charset="0"/>
              <a:buChar char="•"/>
            </a:pPr>
            <a:r>
              <a:rPr lang="en-US" b="0" dirty="0"/>
              <a:t>Defines the journey</a:t>
            </a:r>
          </a:p>
          <a:p>
            <a:pPr marL="285750" indent="-285750">
              <a:buFont typeface="Arial" panose="020B0604020202020204" pitchFamily="34" charset="0"/>
              <a:buChar char="•"/>
            </a:pPr>
            <a:r>
              <a:rPr lang="en-US" b="0" dirty="0"/>
              <a:t>Insufficient optimization</a:t>
            </a:r>
          </a:p>
        </p:txBody>
      </p:sp>
      <p:sp>
        <p:nvSpPr>
          <p:cNvPr id="9" name="Text Placeholder 3">
            <a:extLst>
              <a:ext uri="{FF2B5EF4-FFF2-40B4-BE49-F238E27FC236}">
                <a16:creationId xmlns:a16="http://schemas.microsoft.com/office/drawing/2014/main" id="{8EB76683-FA33-E447-865E-63A4DB8D3721}"/>
              </a:ext>
            </a:extLst>
          </p:cNvPr>
          <p:cNvSpPr txBox="1">
            <a:spLocks/>
          </p:cNvSpPr>
          <p:nvPr/>
        </p:nvSpPr>
        <p:spPr>
          <a:xfrm>
            <a:off x="3809889" y="1384041"/>
            <a:ext cx="3468036" cy="320040"/>
          </a:xfrm>
          <a:prstGeom prst="rect">
            <a:avLst/>
          </a:prstGeom>
        </p:spPr>
        <p:txBody>
          <a:bodyPr vert="horz" lIns="0" tIns="0" rIns="0" bIns="0" rtlCol="0" anchor="t">
            <a:noAutofit/>
          </a:bodyPr>
          <a:lstStyle>
            <a:lvl1pPr marL="0" indent="0" algn="l" defTabSz="1219151" rtl="0" eaLnBrk="1" latinLnBrk="0" hangingPunct="1">
              <a:spcBef>
                <a:spcPts val="0"/>
              </a:spcBef>
              <a:buFontTx/>
              <a:buNone/>
              <a:defRPr sz="2000" b="1" kern="1200">
                <a:solidFill>
                  <a:schemeClr val="tx1"/>
                </a:solidFill>
                <a:latin typeface="+mn-lt"/>
                <a:ea typeface="+mn-ea"/>
                <a:cs typeface="+mn-cs"/>
              </a:defRPr>
            </a:lvl1pPr>
            <a:lvl2pPr marL="457182" indent="0" algn="l" defTabSz="1219151" rtl="0" eaLnBrk="1" latinLnBrk="0" hangingPunct="1">
              <a:spcBef>
                <a:spcPts val="1000"/>
              </a:spcBef>
              <a:buFontTx/>
              <a:buNone/>
              <a:defRPr sz="2000" b="1" kern="1200">
                <a:solidFill>
                  <a:schemeClr val="tx1"/>
                </a:solidFill>
                <a:latin typeface="+mn-lt"/>
                <a:ea typeface="+mn-ea"/>
                <a:cs typeface="+mn-cs"/>
              </a:defRPr>
            </a:lvl2pPr>
            <a:lvl3pPr marL="914363" indent="0" algn="l" defTabSz="1219151" rtl="0" eaLnBrk="1" latinLnBrk="0" hangingPunct="1">
              <a:spcBef>
                <a:spcPts val="1000"/>
              </a:spcBef>
              <a:buFont typeface="Arial" panose="020B0604020202020204" pitchFamily="34" charset="0"/>
              <a:buNone/>
              <a:defRPr sz="1800" b="1" kern="1200">
                <a:solidFill>
                  <a:schemeClr val="tx1"/>
                </a:solidFill>
                <a:latin typeface="+mn-lt"/>
                <a:ea typeface="+mn-ea"/>
                <a:cs typeface="+mn-cs"/>
              </a:defRPr>
            </a:lvl3pPr>
            <a:lvl4pPr marL="1371545" indent="0" algn="l" defTabSz="1219151" rtl="0" eaLnBrk="1" latinLnBrk="0" hangingPunct="1">
              <a:spcBef>
                <a:spcPts val="500"/>
              </a:spcBef>
              <a:buFont typeface="Arial" panose="020B0604020202020204" pitchFamily="34" charset="0"/>
              <a:buNone/>
              <a:defRPr sz="1600" b="1" kern="1200">
                <a:solidFill>
                  <a:schemeClr val="tx1"/>
                </a:solidFill>
                <a:latin typeface="+mn-lt"/>
                <a:ea typeface="+mn-ea"/>
                <a:cs typeface="+mn-cs"/>
              </a:defRPr>
            </a:lvl4pPr>
            <a:lvl5pPr marL="1828727" indent="0" algn="l" defTabSz="1219151" rtl="0" eaLnBrk="1" latinLnBrk="0" hangingPunct="1">
              <a:spcBef>
                <a:spcPts val="500"/>
              </a:spcBef>
              <a:buFont typeface="Arial" panose="020B0604020202020204" pitchFamily="34" charset="0"/>
              <a:buNone/>
              <a:defRPr sz="1600" b="1" kern="1200">
                <a:solidFill>
                  <a:schemeClr val="tx1"/>
                </a:solidFill>
                <a:latin typeface="+mn-lt"/>
                <a:ea typeface="+mn-ea"/>
                <a:cs typeface="+mn-cs"/>
              </a:defRPr>
            </a:lvl5pPr>
            <a:lvl6pPr marL="2285909" indent="0" algn="l" defTabSz="1219151" rtl="0" eaLnBrk="1" latinLnBrk="0" hangingPunct="1">
              <a:spcBef>
                <a:spcPts val="500"/>
              </a:spcBef>
              <a:buFont typeface="Arial" panose="020B0604020202020204" pitchFamily="34" charset="0"/>
              <a:buNone/>
              <a:defRPr sz="1600" b="1" kern="1200">
                <a:solidFill>
                  <a:schemeClr val="tx1"/>
                </a:solidFill>
                <a:latin typeface="+mn-lt"/>
                <a:ea typeface="+mn-ea"/>
                <a:cs typeface="+mn-cs"/>
              </a:defRPr>
            </a:lvl6pPr>
            <a:lvl7pPr marL="2743090" indent="0" algn="l" defTabSz="1219151" rtl="0" eaLnBrk="1" latinLnBrk="0" hangingPunct="1">
              <a:spcBef>
                <a:spcPts val="500"/>
              </a:spcBef>
              <a:buFont typeface="Arial" panose="020B0604020202020204" pitchFamily="34" charset="0"/>
              <a:buNone/>
              <a:defRPr sz="1600" b="1" kern="1200">
                <a:solidFill>
                  <a:schemeClr val="tx1"/>
                </a:solidFill>
                <a:latin typeface="+mn-lt"/>
                <a:ea typeface="+mn-ea"/>
                <a:cs typeface="+mn-cs"/>
              </a:defRPr>
            </a:lvl7pPr>
            <a:lvl8pPr marL="3200272" indent="0" algn="l" defTabSz="1219151" rtl="0" eaLnBrk="1" latinLnBrk="0" hangingPunct="1">
              <a:spcBef>
                <a:spcPts val="500"/>
              </a:spcBef>
              <a:buFont typeface="Arial" panose="020B0604020202020204" pitchFamily="34" charset="0"/>
              <a:buNone/>
              <a:defRPr sz="1600" b="1" kern="1200" baseline="0">
                <a:solidFill>
                  <a:schemeClr val="tx1"/>
                </a:solidFill>
                <a:latin typeface="+mn-lt"/>
                <a:ea typeface="+mn-ea"/>
                <a:cs typeface="+mn-cs"/>
              </a:defRPr>
            </a:lvl8pPr>
            <a:lvl9pPr marL="3657454" indent="0" algn="l" defTabSz="1219151" rtl="0" eaLnBrk="1" latinLnBrk="0" hangingPunct="1">
              <a:spcBef>
                <a:spcPts val="500"/>
              </a:spcBef>
              <a:buFont typeface="Arial" panose="020B0604020202020204" pitchFamily="34" charset="0"/>
              <a:buNone/>
              <a:defRPr sz="1600" b="1" kern="1200" baseline="0">
                <a:solidFill>
                  <a:schemeClr val="tx1"/>
                </a:solidFill>
                <a:latin typeface="+mn-lt"/>
                <a:ea typeface="+mn-ea"/>
                <a:cs typeface="+mn-cs"/>
              </a:defRPr>
            </a:lvl9pPr>
          </a:lstStyle>
          <a:p>
            <a:r>
              <a:rPr lang="en-US" dirty="0"/>
              <a:t>What</a:t>
            </a:r>
          </a:p>
        </p:txBody>
      </p:sp>
      <p:sp>
        <p:nvSpPr>
          <p:cNvPr id="10" name="Content Placeholder 4">
            <a:extLst>
              <a:ext uri="{FF2B5EF4-FFF2-40B4-BE49-F238E27FC236}">
                <a16:creationId xmlns:a16="http://schemas.microsoft.com/office/drawing/2014/main" id="{3D1FF605-D75E-884E-84F6-FB3E67581443}"/>
              </a:ext>
            </a:extLst>
          </p:cNvPr>
          <p:cNvSpPr txBox="1">
            <a:spLocks/>
          </p:cNvSpPr>
          <p:nvPr/>
        </p:nvSpPr>
        <p:spPr>
          <a:xfrm>
            <a:off x="3809731" y="1766593"/>
            <a:ext cx="3580114" cy="4189448"/>
          </a:xfrm>
          <a:prstGeom prst="rect">
            <a:avLst/>
          </a:prstGeom>
        </p:spPr>
        <p:txBody>
          <a:bodyPr vert="horz" lIns="0" tIns="0" rIns="0" bIns="0" rtlCol="0">
            <a:normAutofit/>
          </a:bodyPr>
          <a:lstStyle>
            <a:lvl1pPr marL="0" indent="0" algn="l" defTabSz="1219151" rtl="0" eaLnBrk="1" latinLnBrk="0" hangingPunct="1">
              <a:spcBef>
                <a:spcPts val="1000"/>
              </a:spcBef>
              <a:buFontTx/>
              <a:buNone/>
              <a:defRPr sz="1600" b="1" kern="1200">
                <a:solidFill>
                  <a:schemeClr val="tx1"/>
                </a:solidFill>
                <a:latin typeface="+mn-lt"/>
                <a:ea typeface="+mn-ea"/>
                <a:cs typeface="+mn-cs"/>
              </a:defRPr>
            </a:lvl1pPr>
            <a:lvl2pPr marL="0" indent="0" algn="l" defTabSz="1219151" rtl="0" eaLnBrk="1" latinLnBrk="0" hangingPunct="1">
              <a:spcBef>
                <a:spcPts val="1000"/>
              </a:spcBef>
              <a:buFontTx/>
              <a:buNone/>
              <a:defRPr sz="1400" kern="1200">
                <a:solidFill>
                  <a:schemeClr val="tx1"/>
                </a:solidFill>
                <a:latin typeface="+mn-lt"/>
                <a:ea typeface="+mn-ea"/>
                <a:cs typeface="+mn-cs"/>
              </a:defRPr>
            </a:lvl2pPr>
            <a:lvl3pPr marL="190492" indent="-190492" algn="l" defTabSz="1219151" rtl="0" eaLnBrk="1" latinLnBrk="0" hangingPunct="1">
              <a:spcBef>
                <a:spcPts val="1000"/>
              </a:spcBef>
              <a:buFont typeface="Arial" panose="020B0604020202020204" pitchFamily="34" charset="0"/>
              <a:buChar char="•"/>
              <a:defRPr sz="1200" kern="1200">
                <a:solidFill>
                  <a:schemeClr val="tx1"/>
                </a:solidFill>
                <a:latin typeface="+mn-lt"/>
                <a:ea typeface="+mn-ea"/>
                <a:cs typeface="+mn-cs"/>
              </a:defRPr>
            </a:lvl3pPr>
            <a:lvl4pPr marL="380985" indent="-190492" algn="l" defTabSz="1219151" rtl="0" eaLnBrk="1" latinLnBrk="0" hangingPunct="1">
              <a:spcBef>
                <a:spcPts val="500"/>
              </a:spcBef>
              <a:buFont typeface="Arial" panose="020B0604020202020204" pitchFamily="34" charset="0"/>
              <a:buChar char="–"/>
              <a:defRPr sz="1100" kern="1200">
                <a:solidFill>
                  <a:schemeClr val="tx1"/>
                </a:solidFill>
                <a:latin typeface="+mn-lt"/>
                <a:ea typeface="+mn-ea"/>
                <a:cs typeface="+mn-cs"/>
              </a:defRPr>
            </a:lvl4pPr>
            <a:lvl5pPr marL="571477" indent="-190492" algn="l" defTabSz="1219151" rtl="0" eaLnBrk="1" latinLnBrk="0" hangingPunct="1">
              <a:spcBef>
                <a:spcPts val="500"/>
              </a:spcBef>
              <a:buFont typeface="Arial" panose="020B0604020202020204" pitchFamily="34" charset="0"/>
              <a:buChar char="–"/>
              <a:defRPr sz="1100" kern="1200">
                <a:solidFill>
                  <a:schemeClr val="tx1"/>
                </a:solidFill>
                <a:latin typeface="+mn-lt"/>
                <a:ea typeface="+mn-ea"/>
                <a:cs typeface="+mn-cs"/>
              </a:defRPr>
            </a:lvl5pPr>
            <a:lvl6pPr marL="761970" indent="-190492" algn="l" defTabSz="1219151" rtl="0" eaLnBrk="1" latinLnBrk="0" hangingPunct="1">
              <a:spcBef>
                <a:spcPts val="500"/>
              </a:spcBef>
              <a:buFont typeface="Arial" panose="020B0604020202020204" pitchFamily="34" charset="0"/>
              <a:buChar char="–"/>
              <a:defRPr sz="1100" kern="1200">
                <a:solidFill>
                  <a:schemeClr val="tx1"/>
                </a:solidFill>
                <a:latin typeface="+mn-lt"/>
                <a:ea typeface="+mn-ea"/>
                <a:cs typeface="+mn-cs"/>
              </a:defRPr>
            </a:lvl6pPr>
            <a:lvl7pPr marL="952462" indent="-190492" algn="l" defTabSz="1219151" rtl="0" eaLnBrk="1" latinLnBrk="0" hangingPunct="1">
              <a:spcBef>
                <a:spcPts val="500"/>
              </a:spcBef>
              <a:buFont typeface="Arial" panose="020B0604020202020204" pitchFamily="34" charset="0"/>
              <a:buChar char="–"/>
              <a:defRPr sz="1100" kern="1200">
                <a:solidFill>
                  <a:schemeClr val="tx1"/>
                </a:solidFill>
                <a:latin typeface="+mn-lt"/>
                <a:ea typeface="+mn-ea"/>
                <a:cs typeface="+mn-cs"/>
              </a:defRPr>
            </a:lvl7pPr>
            <a:lvl8pPr marL="1142954" indent="-190492" algn="l" defTabSz="1219151" rtl="0" eaLnBrk="1" latinLnBrk="0" hangingPunct="1">
              <a:spcBef>
                <a:spcPts val="500"/>
              </a:spcBef>
              <a:buFont typeface="Arial" panose="020B0604020202020204" pitchFamily="34" charset="0"/>
              <a:buChar char="–"/>
              <a:defRPr sz="1100" kern="1200" baseline="0">
                <a:solidFill>
                  <a:schemeClr val="tx1"/>
                </a:solidFill>
                <a:latin typeface="+mn-lt"/>
                <a:ea typeface="+mn-ea"/>
                <a:cs typeface="+mn-cs"/>
              </a:defRPr>
            </a:lvl8pPr>
            <a:lvl9pPr marL="1333447" indent="-190492" algn="l" defTabSz="1219151" rtl="0" eaLnBrk="1" latinLnBrk="0" hangingPunct="1">
              <a:spcBef>
                <a:spcPts val="500"/>
              </a:spcBef>
              <a:buFont typeface="Arial" panose="020B0604020202020204" pitchFamily="34" charset="0"/>
              <a:buChar char="–"/>
              <a:defRPr sz="1100" kern="1200" baseline="0">
                <a:solidFill>
                  <a:schemeClr val="tx1"/>
                </a:solidFill>
                <a:latin typeface="+mn-lt"/>
                <a:ea typeface="+mn-ea"/>
                <a:cs typeface="+mn-cs"/>
              </a:defRPr>
            </a:lvl9pPr>
          </a:lstStyle>
          <a:p>
            <a:pPr marL="285750" indent="-285750">
              <a:buFont typeface="Arial" panose="020B0604020202020204" pitchFamily="34" charset="0"/>
              <a:buChar char="•"/>
            </a:pPr>
            <a:r>
              <a:rPr lang="en-US" b="0" dirty="0"/>
              <a:t>Define a modernization roadmap based on client requirements to plot the journey to the desired future-state</a:t>
            </a:r>
          </a:p>
          <a:p>
            <a:pPr marL="285750" indent="-285750">
              <a:buFont typeface="Arial" panose="020B0604020202020204" pitchFamily="34" charset="0"/>
              <a:buChar char="•"/>
            </a:pPr>
            <a:r>
              <a:rPr lang="en-US" b="0" dirty="0"/>
              <a:t>Accelerate transformation of applications landscapes by reengineering, migrating, and developing to cloud-native environments</a:t>
            </a:r>
          </a:p>
          <a:p>
            <a:pPr marL="285750" indent="-285750">
              <a:buFont typeface="Arial" panose="020B0604020202020204" pitchFamily="34" charset="0"/>
              <a:buChar char="•"/>
            </a:pPr>
            <a:r>
              <a:rPr lang="en-US" b="0" dirty="0"/>
              <a:t>Unlock business value by integrating, operating, and securing legacy and multi-cloud environments at scale</a:t>
            </a:r>
          </a:p>
          <a:p>
            <a:endParaRPr lang="en-US" dirty="0"/>
          </a:p>
        </p:txBody>
      </p:sp>
      <p:sp>
        <p:nvSpPr>
          <p:cNvPr id="11" name="Text Placeholder 3">
            <a:extLst>
              <a:ext uri="{FF2B5EF4-FFF2-40B4-BE49-F238E27FC236}">
                <a16:creationId xmlns:a16="http://schemas.microsoft.com/office/drawing/2014/main" id="{E461BEF5-B6E7-C347-9CE5-9068FFBE5542}"/>
              </a:ext>
            </a:extLst>
          </p:cNvPr>
          <p:cNvSpPr txBox="1">
            <a:spLocks/>
          </p:cNvSpPr>
          <p:nvPr/>
        </p:nvSpPr>
        <p:spPr>
          <a:xfrm>
            <a:off x="7859423" y="1384041"/>
            <a:ext cx="3468036" cy="320040"/>
          </a:xfrm>
          <a:prstGeom prst="rect">
            <a:avLst/>
          </a:prstGeom>
        </p:spPr>
        <p:txBody>
          <a:bodyPr vert="horz" lIns="0" tIns="0" rIns="0" bIns="0" rtlCol="0" anchor="t">
            <a:noAutofit/>
          </a:bodyPr>
          <a:lstStyle>
            <a:lvl1pPr marL="0" indent="0" algn="l" defTabSz="1219151" rtl="0" eaLnBrk="1" latinLnBrk="0" hangingPunct="1">
              <a:spcBef>
                <a:spcPts val="0"/>
              </a:spcBef>
              <a:buFontTx/>
              <a:buNone/>
              <a:defRPr sz="2000" b="1" kern="1200">
                <a:solidFill>
                  <a:schemeClr val="tx1"/>
                </a:solidFill>
                <a:latin typeface="+mn-lt"/>
                <a:ea typeface="+mn-ea"/>
                <a:cs typeface="+mn-cs"/>
              </a:defRPr>
            </a:lvl1pPr>
            <a:lvl2pPr marL="457182" indent="0" algn="l" defTabSz="1219151" rtl="0" eaLnBrk="1" latinLnBrk="0" hangingPunct="1">
              <a:spcBef>
                <a:spcPts val="1000"/>
              </a:spcBef>
              <a:buFontTx/>
              <a:buNone/>
              <a:defRPr sz="2000" b="1" kern="1200">
                <a:solidFill>
                  <a:schemeClr val="tx1"/>
                </a:solidFill>
                <a:latin typeface="+mn-lt"/>
                <a:ea typeface="+mn-ea"/>
                <a:cs typeface="+mn-cs"/>
              </a:defRPr>
            </a:lvl2pPr>
            <a:lvl3pPr marL="914363" indent="0" algn="l" defTabSz="1219151" rtl="0" eaLnBrk="1" latinLnBrk="0" hangingPunct="1">
              <a:spcBef>
                <a:spcPts val="1000"/>
              </a:spcBef>
              <a:buFont typeface="Arial" panose="020B0604020202020204" pitchFamily="34" charset="0"/>
              <a:buNone/>
              <a:defRPr sz="1800" b="1" kern="1200">
                <a:solidFill>
                  <a:schemeClr val="tx1"/>
                </a:solidFill>
                <a:latin typeface="+mn-lt"/>
                <a:ea typeface="+mn-ea"/>
                <a:cs typeface="+mn-cs"/>
              </a:defRPr>
            </a:lvl3pPr>
            <a:lvl4pPr marL="1371545" indent="0" algn="l" defTabSz="1219151" rtl="0" eaLnBrk="1" latinLnBrk="0" hangingPunct="1">
              <a:spcBef>
                <a:spcPts val="500"/>
              </a:spcBef>
              <a:buFont typeface="Arial" panose="020B0604020202020204" pitchFamily="34" charset="0"/>
              <a:buNone/>
              <a:defRPr sz="1600" b="1" kern="1200">
                <a:solidFill>
                  <a:schemeClr val="tx1"/>
                </a:solidFill>
                <a:latin typeface="+mn-lt"/>
                <a:ea typeface="+mn-ea"/>
                <a:cs typeface="+mn-cs"/>
              </a:defRPr>
            </a:lvl4pPr>
            <a:lvl5pPr marL="1828727" indent="0" algn="l" defTabSz="1219151" rtl="0" eaLnBrk="1" latinLnBrk="0" hangingPunct="1">
              <a:spcBef>
                <a:spcPts val="500"/>
              </a:spcBef>
              <a:buFont typeface="Arial" panose="020B0604020202020204" pitchFamily="34" charset="0"/>
              <a:buNone/>
              <a:defRPr sz="1600" b="1" kern="1200">
                <a:solidFill>
                  <a:schemeClr val="tx1"/>
                </a:solidFill>
                <a:latin typeface="+mn-lt"/>
                <a:ea typeface="+mn-ea"/>
                <a:cs typeface="+mn-cs"/>
              </a:defRPr>
            </a:lvl5pPr>
            <a:lvl6pPr marL="2285909" indent="0" algn="l" defTabSz="1219151" rtl="0" eaLnBrk="1" latinLnBrk="0" hangingPunct="1">
              <a:spcBef>
                <a:spcPts val="500"/>
              </a:spcBef>
              <a:buFont typeface="Arial" panose="020B0604020202020204" pitchFamily="34" charset="0"/>
              <a:buNone/>
              <a:defRPr sz="1600" b="1" kern="1200">
                <a:solidFill>
                  <a:schemeClr val="tx1"/>
                </a:solidFill>
                <a:latin typeface="+mn-lt"/>
                <a:ea typeface="+mn-ea"/>
                <a:cs typeface="+mn-cs"/>
              </a:defRPr>
            </a:lvl6pPr>
            <a:lvl7pPr marL="2743090" indent="0" algn="l" defTabSz="1219151" rtl="0" eaLnBrk="1" latinLnBrk="0" hangingPunct="1">
              <a:spcBef>
                <a:spcPts val="500"/>
              </a:spcBef>
              <a:buFont typeface="Arial" panose="020B0604020202020204" pitchFamily="34" charset="0"/>
              <a:buNone/>
              <a:defRPr sz="1600" b="1" kern="1200">
                <a:solidFill>
                  <a:schemeClr val="tx1"/>
                </a:solidFill>
                <a:latin typeface="+mn-lt"/>
                <a:ea typeface="+mn-ea"/>
                <a:cs typeface="+mn-cs"/>
              </a:defRPr>
            </a:lvl7pPr>
            <a:lvl8pPr marL="3200272" indent="0" algn="l" defTabSz="1219151" rtl="0" eaLnBrk="1" latinLnBrk="0" hangingPunct="1">
              <a:spcBef>
                <a:spcPts val="500"/>
              </a:spcBef>
              <a:buFont typeface="Arial" panose="020B0604020202020204" pitchFamily="34" charset="0"/>
              <a:buNone/>
              <a:defRPr sz="1600" b="1" kern="1200" baseline="0">
                <a:solidFill>
                  <a:schemeClr val="tx1"/>
                </a:solidFill>
                <a:latin typeface="+mn-lt"/>
                <a:ea typeface="+mn-ea"/>
                <a:cs typeface="+mn-cs"/>
              </a:defRPr>
            </a:lvl8pPr>
            <a:lvl9pPr marL="3657454" indent="0" algn="l" defTabSz="1219151" rtl="0" eaLnBrk="1" latinLnBrk="0" hangingPunct="1">
              <a:spcBef>
                <a:spcPts val="500"/>
              </a:spcBef>
              <a:buFont typeface="Arial" panose="020B0604020202020204" pitchFamily="34" charset="0"/>
              <a:buNone/>
              <a:defRPr sz="1600" b="1" kern="1200" baseline="0">
                <a:solidFill>
                  <a:schemeClr val="tx1"/>
                </a:solidFill>
                <a:latin typeface="+mn-lt"/>
                <a:ea typeface="+mn-ea"/>
                <a:cs typeface="+mn-cs"/>
              </a:defRPr>
            </a:lvl9pPr>
          </a:lstStyle>
          <a:p>
            <a:r>
              <a:rPr lang="en-US" dirty="0"/>
              <a:t>How</a:t>
            </a:r>
          </a:p>
        </p:txBody>
      </p:sp>
      <p:sp>
        <p:nvSpPr>
          <p:cNvPr id="12" name="Content Placeholder 4">
            <a:extLst>
              <a:ext uri="{FF2B5EF4-FFF2-40B4-BE49-F238E27FC236}">
                <a16:creationId xmlns:a16="http://schemas.microsoft.com/office/drawing/2014/main" id="{B46E63C0-40F7-CA43-9CB2-499CCE92652B}"/>
              </a:ext>
            </a:extLst>
          </p:cNvPr>
          <p:cNvSpPr txBox="1">
            <a:spLocks/>
          </p:cNvSpPr>
          <p:nvPr/>
        </p:nvSpPr>
        <p:spPr>
          <a:xfrm>
            <a:off x="7859265" y="1766593"/>
            <a:ext cx="3953290" cy="4189448"/>
          </a:xfrm>
          <a:prstGeom prst="rect">
            <a:avLst/>
          </a:prstGeom>
        </p:spPr>
        <p:txBody>
          <a:bodyPr vert="horz" lIns="0" tIns="0" rIns="0" bIns="0" rtlCol="0">
            <a:noAutofit/>
          </a:bodyPr>
          <a:lstStyle>
            <a:lvl1pPr marL="0" indent="0" algn="l" defTabSz="1219151" rtl="0" eaLnBrk="1" latinLnBrk="0" hangingPunct="1">
              <a:spcBef>
                <a:spcPts val="1000"/>
              </a:spcBef>
              <a:buFontTx/>
              <a:buNone/>
              <a:defRPr sz="1600" b="1" kern="1200">
                <a:solidFill>
                  <a:schemeClr val="tx1"/>
                </a:solidFill>
                <a:latin typeface="+mn-lt"/>
                <a:ea typeface="+mn-ea"/>
                <a:cs typeface="+mn-cs"/>
              </a:defRPr>
            </a:lvl1pPr>
            <a:lvl2pPr marL="0" indent="0" algn="l" defTabSz="1219151" rtl="0" eaLnBrk="1" latinLnBrk="0" hangingPunct="1">
              <a:spcBef>
                <a:spcPts val="1000"/>
              </a:spcBef>
              <a:buFontTx/>
              <a:buNone/>
              <a:defRPr sz="1400" kern="1200">
                <a:solidFill>
                  <a:schemeClr val="tx1"/>
                </a:solidFill>
                <a:latin typeface="+mn-lt"/>
                <a:ea typeface="+mn-ea"/>
                <a:cs typeface="+mn-cs"/>
              </a:defRPr>
            </a:lvl2pPr>
            <a:lvl3pPr marL="190492" indent="-190492" algn="l" defTabSz="1219151" rtl="0" eaLnBrk="1" latinLnBrk="0" hangingPunct="1">
              <a:spcBef>
                <a:spcPts val="1000"/>
              </a:spcBef>
              <a:buFont typeface="Arial" panose="020B0604020202020204" pitchFamily="34" charset="0"/>
              <a:buChar char="•"/>
              <a:defRPr sz="1200" kern="1200">
                <a:solidFill>
                  <a:schemeClr val="tx1"/>
                </a:solidFill>
                <a:latin typeface="+mn-lt"/>
                <a:ea typeface="+mn-ea"/>
                <a:cs typeface="+mn-cs"/>
              </a:defRPr>
            </a:lvl3pPr>
            <a:lvl4pPr marL="380985" indent="-190492" algn="l" defTabSz="1219151" rtl="0" eaLnBrk="1" latinLnBrk="0" hangingPunct="1">
              <a:spcBef>
                <a:spcPts val="500"/>
              </a:spcBef>
              <a:buFont typeface="Arial" panose="020B0604020202020204" pitchFamily="34" charset="0"/>
              <a:buChar char="–"/>
              <a:defRPr sz="1100" kern="1200">
                <a:solidFill>
                  <a:schemeClr val="tx1"/>
                </a:solidFill>
                <a:latin typeface="+mn-lt"/>
                <a:ea typeface="+mn-ea"/>
                <a:cs typeface="+mn-cs"/>
              </a:defRPr>
            </a:lvl4pPr>
            <a:lvl5pPr marL="571477" indent="-190492" algn="l" defTabSz="1219151" rtl="0" eaLnBrk="1" latinLnBrk="0" hangingPunct="1">
              <a:spcBef>
                <a:spcPts val="500"/>
              </a:spcBef>
              <a:buFont typeface="Arial" panose="020B0604020202020204" pitchFamily="34" charset="0"/>
              <a:buChar char="–"/>
              <a:defRPr sz="1100" kern="1200">
                <a:solidFill>
                  <a:schemeClr val="tx1"/>
                </a:solidFill>
                <a:latin typeface="+mn-lt"/>
                <a:ea typeface="+mn-ea"/>
                <a:cs typeface="+mn-cs"/>
              </a:defRPr>
            </a:lvl5pPr>
            <a:lvl6pPr marL="761970" indent="-190492" algn="l" defTabSz="1219151" rtl="0" eaLnBrk="1" latinLnBrk="0" hangingPunct="1">
              <a:spcBef>
                <a:spcPts val="500"/>
              </a:spcBef>
              <a:buFont typeface="Arial" panose="020B0604020202020204" pitchFamily="34" charset="0"/>
              <a:buChar char="–"/>
              <a:defRPr sz="1100" kern="1200">
                <a:solidFill>
                  <a:schemeClr val="tx1"/>
                </a:solidFill>
                <a:latin typeface="+mn-lt"/>
                <a:ea typeface="+mn-ea"/>
                <a:cs typeface="+mn-cs"/>
              </a:defRPr>
            </a:lvl6pPr>
            <a:lvl7pPr marL="952462" indent="-190492" algn="l" defTabSz="1219151" rtl="0" eaLnBrk="1" latinLnBrk="0" hangingPunct="1">
              <a:spcBef>
                <a:spcPts val="500"/>
              </a:spcBef>
              <a:buFont typeface="Arial" panose="020B0604020202020204" pitchFamily="34" charset="0"/>
              <a:buChar char="–"/>
              <a:defRPr sz="1100" kern="1200">
                <a:solidFill>
                  <a:schemeClr val="tx1"/>
                </a:solidFill>
                <a:latin typeface="+mn-lt"/>
                <a:ea typeface="+mn-ea"/>
                <a:cs typeface="+mn-cs"/>
              </a:defRPr>
            </a:lvl7pPr>
            <a:lvl8pPr marL="1142954" indent="-190492" algn="l" defTabSz="1219151" rtl="0" eaLnBrk="1" latinLnBrk="0" hangingPunct="1">
              <a:spcBef>
                <a:spcPts val="500"/>
              </a:spcBef>
              <a:buFont typeface="Arial" panose="020B0604020202020204" pitchFamily="34" charset="0"/>
              <a:buChar char="–"/>
              <a:defRPr sz="1100" kern="1200" baseline="0">
                <a:solidFill>
                  <a:schemeClr val="tx1"/>
                </a:solidFill>
                <a:latin typeface="+mn-lt"/>
                <a:ea typeface="+mn-ea"/>
                <a:cs typeface="+mn-cs"/>
              </a:defRPr>
            </a:lvl8pPr>
            <a:lvl9pPr marL="1333447" indent="-190492" algn="l" defTabSz="1219151" rtl="0" eaLnBrk="1" latinLnBrk="0" hangingPunct="1">
              <a:spcBef>
                <a:spcPts val="500"/>
              </a:spcBef>
              <a:buFont typeface="Arial" panose="020B0604020202020204" pitchFamily="34" charset="0"/>
              <a:buChar char="–"/>
              <a:defRPr sz="1100" kern="1200" baseline="0">
                <a:solidFill>
                  <a:schemeClr val="tx1"/>
                </a:solidFill>
                <a:latin typeface="+mn-lt"/>
                <a:ea typeface="+mn-ea"/>
                <a:cs typeface="+mn-cs"/>
              </a:defRPr>
            </a:lvl9pPr>
          </a:lstStyle>
          <a:p>
            <a:pPr marL="285750" indent="-285750">
              <a:buFont typeface="Arial" panose="020B0604020202020204" pitchFamily="34" charset="0"/>
              <a:buChar char="•"/>
            </a:pPr>
            <a:r>
              <a:rPr lang="en-US" b="0" dirty="0"/>
              <a:t>Apply data science and analytics to the existing application estate data to develop the modernization roadmap</a:t>
            </a:r>
          </a:p>
          <a:p>
            <a:pPr marL="285750" indent="-285750">
              <a:buFont typeface="Arial" panose="020B0604020202020204" pitchFamily="34" charset="0"/>
              <a:buChar char="•"/>
            </a:pPr>
            <a:r>
              <a:rPr lang="en-US" b="0" dirty="0"/>
              <a:t>Utilize client-facing dashboards, management tools, processes and on-site engagement teams to direct, architect and manage the modernization effort</a:t>
            </a:r>
          </a:p>
          <a:p>
            <a:pPr marL="285750" indent="-285750">
              <a:buFont typeface="Arial" panose="020B0604020202020204" pitchFamily="34" charset="0"/>
              <a:buChar char="•"/>
            </a:pPr>
            <a:r>
              <a:rPr lang="en-US" b="0" dirty="0"/>
              <a:t>Deploy a global data and application engineering workforce to execute according to the modernization roadmap and approved approaches and backlogs</a:t>
            </a:r>
          </a:p>
          <a:p>
            <a:pPr marL="285750" indent="-285750">
              <a:buFont typeface="Arial" panose="020B0604020202020204" pitchFamily="34" charset="0"/>
              <a:buChar char="•"/>
            </a:pPr>
            <a:r>
              <a:rPr lang="en-US" b="0" dirty="0"/>
              <a:t>Employ agile engineering teams that are experienced in designing, implementing and executing within methodologies and technologies that best-enable cloud-native development, both greenfield and transformational</a:t>
            </a:r>
          </a:p>
        </p:txBody>
      </p:sp>
    </p:spTree>
    <p:extLst>
      <p:ext uri="{BB962C8B-B14F-4D97-AF65-F5344CB8AC3E}">
        <p14:creationId xmlns:p14="http://schemas.microsoft.com/office/powerpoint/2010/main" val="187982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B9D23-34C5-4D78-A031-38E35C85A1F4}"/>
              </a:ext>
            </a:extLst>
          </p:cNvPr>
          <p:cNvSpPr>
            <a:spLocks noGrp="1"/>
          </p:cNvSpPr>
          <p:nvPr>
            <p:ph type="title"/>
          </p:nvPr>
        </p:nvSpPr>
        <p:spPr/>
        <p:txBody>
          <a:bodyPr/>
          <a:lstStyle/>
          <a:p>
            <a:r>
              <a:rPr lang="en-US" dirty="0"/>
              <a:t>Modernize Today, Enable the Future</a:t>
            </a:r>
            <a:br>
              <a:rPr lang="en-US" dirty="0"/>
            </a:br>
            <a:endParaRPr lang="en-US" dirty="0"/>
          </a:p>
        </p:txBody>
      </p:sp>
      <p:sp>
        <p:nvSpPr>
          <p:cNvPr id="88" name="Rectangle 87">
            <a:extLst>
              <a:ext uri="{FF2B5EF4-FFF2-40B4-BE49-F238E27FC236}">
                <a16:creationId xmlns:a16="http://schemas.microsoft.com/office/drawing/2014/main" id="{9AA70E63-8FEF-419F-B6CA-5734EED8C18B}"/>
              </a:ext>
            </a:extLst>
          </p:cNvPr>
          <p:cNvSpPr/>
          <p:nvPr/>
        </p:nvSpPr>
        <p:spPr>
          <a:xfrm>
            <a:off x="3391818" y="2313631"/>
            <a:ext cx="6385978" cy="579134"/>
          </a:xfrm>
          <a:prstGeom prst="rect">
            <a:avLst/>
          </a:prstGeom>
          <a:solidFill>
            <a:schemeClr val="accent1">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9" name="Rectangle 88">
            <a:extLst>
              <a:ext uri="{FF2B5EF4-FFF2-40B4-BE49-F238E27FC236}">
                <a16:creationId xmlns:a16="http://schemas.microsoft.com/office/drawing/2014/main" id="{B2229386-5908-4CA6-B6F6-8EB2039B38E0}"/>
              </a:ext>
            </a:extLst>
          </p:cNvPr>
          <p:cNvSpPr/>
          <p:nvPr/>
        </p:nvSpPr>
        <p:spPr>
          <a:xfrm>
            <a:off x="3391818" y="2935523"/>
            <a:ext cx="6385978" cy="579134"/>
          </a:xfrm>
          <a:prstGeom prst="rect">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0" name="Rectangle 89">
            <a:extLst>
              <a:ext uri="{FF2B5EF4-FFF2-40B4-BE49-F238E27FC236}">
                <a16:creationId xmlns:a16="http://schemas.microsoft.com/office/drawing/2014/main" id="{D48350CC-E045-403C-84E4-2F29B7DE8B5B}"/>
              </a:ext>
            </a:extLst>
          </p:cNvPr>
          <p:cNvSpPr/>
          <p:nvPr/>
        </p:nvSpPr>
        <p:spPr>
          <a:xfrm>
            <a:off x="3391818" y="3557415"/>
            <a:ext cx="6385978" cy="579134"/>
          </a:xfrm>
          <a:prstGeom prst="rect">
            <a:avLst/>
          </a:prstGeom>
          <a:solidFill>
            <a:schemeClr val="accent1">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4" name="Rectangle 93">
            <a:extLst>
              <a:ext uri="{FF2B5EF4-FFF2-40B4-BE49-F238E27FC236}">
                <a16:creationId xmlns:a16="http://schemas.microsoft.com/office/drawing/2014/main" id="{5E1E8441-057E-4E3D-8C4A-E9333D1E9271}"/>
              </a:ext>
            </a:extLst>
          </p:cNvPr>
          <p:cNvSpPr/>
          <p:nvPr/>
        </p:nvSpPr>
        <p:spPr>
          <a:xfrm>
            <a:off x="3398411" y="4183559"/>
            <a:ext cx="6385978" cy="579134"/>
          </a:xfrm>
          <a:prstGeom prst="rect">
            <a:avLst/>
          </a:prstGeom>
          <a:solidFill>
            <a:schemeClr val="accent1">
              <a:lumMod val="40000"/>
              <a:lumOff val="6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4" name="Group 3">
            <a:extLst>
              <a:ext uri="{FF2B5EF4-FFF2-40B4-BE49-F238E27FC236}">
                <a16:creationId xmlns:a16="http://schemas.microsoft.com/office/drawing/2014/main" id="{B15A9F9A-AB08-44CF-9E5F-B24AE5AED87D}"/>
              </a:ext>
            </a:extLst>
          </p:cNvPr>
          <p:cNvGrpSpPr/>
          <p:nvPr/>
        </p:nvGrpSpPr>
        <p:grpSpPr>
          <a:xfrm>
            <a:off x="2279077" y="2313631"/>
            <a:ext cx="1112740" cy="2449062"/>
            <a:chOff x="4211911" y="2199273"/>
            <a:chExt cx="1112740" cy="2449062"/>
          </a:xfrm>
        </p:grpSpPr>
        <p:sp>
          <p:nvSpPr>
            <p:cNvPr id="91" name="Rectangle 90">
              <a:extLst>
                <a:ext uri="{FF2B5EF4-FFF2-40B4-BE49-F238E27FC236}">
                  <a16:creationId xmlns:a16="http://schemas.microsoft.com/office/drawing/2014/main" id="{843B4249-6EFA-4E03-8A0D-7BE3786FFFD5}"/>
                </a:ext>
              </a:extLst>
            </p:cNvPr>
            <p:cNvSpPr/>
            <p:nvPr/>
          </p:nvSpPr>
          <p:spPr>
            <a:xfrm>
              <a:off x="4211911" y="2199273"/>
              <a:ext cx="1112740" cy="579134"/>
            </a:xfrm>
            <a:prstGeom prst="rect">
              <a:avLst/>
            </a:prstGeom>
            <a:solidFill>
              <a:schemeClr val="accent1">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2" name="Rectangle 91">
              <a:extLst>
                <a:ext uri="{FF2B5EF4-FFF2-40B4-BE49-F238E27FC236}">
                  <a16:creationId xmlns:a16="http://schemas.microsoft.com/office/drawing/2014/main" id="{614E3BB6-4069-46CF-93BB-DB76DB3969AA}"/>
                </a:ext>
              </a:extLst>
            </p:cNvPr>
            <p:cNvSpPr/>
            <p:nvPr/>
          </p:nvSpPr>
          <p:spPr>
            <a:xfrm>
              <a:off x="4211911" y="2821165"/>
              <a:ext cx="1112740" cy="579134"/>
            </a:xfrm>
            <a:prstGeom prst="rect">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3" name="Rectangle 92">
              <a:extLst>
                <a:ext uri="{FF2B5EF4-FFF2-40B4-BE49-F238E27FC236}">
                  <a16:creationId xmlns:a16="http://schemas.microsoft.com/office/drawing/2014/main" id="{C98E33AB-3376-4FAC-88F7-78AE6A5832AD}"/>
                </a:ext>
              </a:extLst>
            </p:cNvPr>
            <p:cNvSpPr/>
            <p:nvPr/>
          </p:nvSpPr>
          <p:spPr>
            <a:xfrm>
              <a:off x="4211911" y="3443057"/>
              <a:ext cx="1112740" cy="579134"/>
            </a:xfrm>
            <a:prstGeom prst="rect">
              <a:avLst/>
            </a:prstGeom>
            <a:solidFill>
              <a:schemeClr val="accent1">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5" name="Rectangle 94">
              <a:extLst>
                <a:ext uri="{FF2B5EF4-FFF2-40B4-BE49-F238E27FC236}">
                  <a16:creationId xmlns:a16="http://schemas.microsoft.com/office/drawing/2014/main" id="{69DFCDE0-7836-4222-84DB-5C3D470846E9}"/>
                </a:ext>
              </a:extLst>
            </p:cNvPr>
            <p:cNvSpPr/>
            <p:nvPr/>
          </p:nvSpPr>
          <p:spPr>
            <a:xfrm>
              <a:off x="4211911" y="4069201"/>
              <a:ext cx="1104923" cy="579134"/>
            </a:xfrm>
            <a:prstGeom prst="rect">
              <a:avLst/>
            </a:prstGeom>
            <a:solidFill>
              <a:schemeClr val="accent1">
                <a:lumMod val="40000"/>
                <a:lumOff val="6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2" name="TextBox 11">
            <a:extLst>
              <a:ext uri="{FF2B5EF4-FFF2-40B4-BE49-F238E27FC236}">
                <a16:creationId xmlns:a16="http://schemas.microsoft.com/office/drawing/2014/main" id="{80EFD6C0-0FB2-471E-9140-A19FB60E75DB}"/>
              </a:ext>
            </a:extLst>
          </p:cNvPr>
          <p:cNvSpPr txBox="1"/>
          <p:nvPr/>
        </p:nvSpPr>
        <p:spPr>
          <a:xfrm>
            <a:off x="2326955" y="2423397"/>
            <a:ext cx="828831" cy="338554"/>
          </a:xfrm>
          <a:prstGeom prst="rect">
            <a:avLst/>
          </a:prstGeom>
          <a:noFill/>
        </p:spPr>
        <p:txBody>
          <a:bodyPr wrap="square" rtlCol="0">
            <a:spAutoFit/>
          </a:bodyPr>
          <a:lstStyle/>
          <a:p>
            <a:r>
              <a:rPr lang="en-US" sz="800" b="1">
                <a:solidFill>
                  <a:schemeClr val="accent1"/>
                </a:solidFill>
              </a:rPr>
              <a:t>Faster time–to-value</a:t>
            </a:r>
          </a:p>
        </p:txBody>
      </p:sp>
      <p:sp>
        <p:nvSpPr>
          <p:cNvPr id="13" name="TextBox 12">
            <a:extLst>
              <a:ext uri="{FF2B5EF4-FFF2-40B4-BE49-F238E27FC236}">
                <a16:creationId xmlns:a16="http://schemas.microsoft.com/office/drawing/2014/main" id="{D781193D-C7FD-42D4-A753-43E8BC9C3593}"/>
              </a:ext>
            </a:extLst>
          </p:cNvPr>
          <p:cNvSpPr txBox="1"/>
          <p:nvPr/>
        </p:nvSpPr>
        <p:spPr>
          <a:xfrm>
            <a:off x="2326955" y="2976813"/>
            <a:ext cx="963966" cy="461665"/>
          </a:xfrm>
          <a:prstGeom prst="rect">
            <a:avLst/>
          </a:prstGeom>
          <a:noFill/>
        </p:spPr>
        <p:txBody>
          <a:bodyPr wrap="square" rtlCol="0">
            <a:spAutoFit/>
          </a:bodyPr>
          <a:lstStyle/>
          <a:p>
            <a:r>
              <a:rPr lang="en-US" sz="800" b="1">
                <a:solidFill>
                  <a:schemeClr val="accent1"/>
                </a:solidFill>
              </a:rPr>
              <a:t>Sustainable, innovative, lower risk</a:t>
            </a:r>
          </a:p>
        </p:txBody>
      </p:sp>
      <p:sp>
        <p:nvSpPr>
          <p:cNvPr id="14" name="TextBox 13">
            <a:extLst>
              <a:ext uri="{FF2B5EF4-FFF2-40B4-BE49-F238E27FC236}">
                <a16:creationId xmlns:a16="http://schemas.microsoft.com/office/drawing/2014/main" id="{99EC8EA8-C086-4B06-B4DA-DC7E286117E0}"/>
              </a:ext>
            </a:extLst>
          </p:cNvPr>
          <p:cNvSpPr txBox="1"/>
          <p:nvPr/>
        </p:nvSpPr>
        <p:spPr>
          <a:xfrm>
            <a:off x="2326955" y="3662316"/>
            <a:ext cx="963966" cy="338554"/>
          </a:xfrm>
          <a:prstGeom prst="rect">
            <a:avLst/>
          </a:prstGeom>
          <a:noFill/>
        </p:spPr>
        <p:txBody>
          <a:bodyPr wrap="square" rtlCol="0">
            <a:spAutoFit/>
          </a:bodyPr>
          <a:lstStyle/>
          <a:p>
            <a:r>
              <a:rPr lang="en-US" sz="800" b="1">
                <a:solidFill>
                  <a:schemeClr val="accent1"/>
                </a:solidFill>
              </a:rPr>
              <a:t>Agility and cost efficiency</a:t>
            </a:r>
          </a:p>
        </p:txBody>
      </p:sp>
      <p:sp>
        <p:nvSpPr>
          <p:cNvPr id="15" name="TextBox 14">
            <a:extLst>
              <a:ext uri="{FF2B5EF4-FFF2-40B4-BE49-F238E27FC236}">
                <a16:creationId xmlns:a16="http://schemas.microsoft.com/office/drawing/2014/main" id="{B074F146-2C93-49B5-9B29-A56096EB8B5F}"/>
              </a:ext>
            </a:extLst>
          </p:cNvPr>
          <p:cNvSpPr txBox="1"/>
          <p:nvPr/>
        </p:nvSpPr>
        <p:spPr>
          <a:xfrm>
            <a:off x="2326955" y="4266521"/>
            <a:ext cx="963966" cy="338554"/>
          </a:xfrm>
          <a:prstGeom prst="rect">
            <a:avLst/>
          </a:prstGeom>
          <a:noFill/>
        </p:spPr>
        <p:txBody>
          <a:bodyPr wrap="square" rtlCol="0">
            <a:spAutoFit/>
          </a:bodyPr>
          <a:lstStyle/>
          <a:p>
            <a:r>
              <a:rPr lang="en-US" sz="800" b="1">
                <a:solidFill>
                  <a:schemeClr val="accent1"/>
                </a:solidFill>
              </a:rPr>
              <a:t>Repeatability and stability</a:t>
            </a:r>
          </a:p>
        </p:txBody>
      </p:sp>
      <p:sp>
        <p:nvSpPr>
          <p:cNvPr id="17" name="TextBox 16">
            <a:extLst>
              <a:ext uri="{FF2B5EF4-FFF2-40B4-BE49-F238E27FC236}">
                <a16:creationId xmlns:a16="http://schemas.microsoft.com/office/drawing/2014/main" id="{800CFB83-A8A2-4ABE-8D7A-4BC6E761F1C0}"/>
              </a:ext>
            </a:extLst>
          </p:cNvPr>
          <p:cNvSpPr txBox="1"/>
          <p:nvPr/>
        </p:nvSpPr>
        <p:spPr>
          <a:xfrm>
            <a:off x="7837536" y="4777576"/>
            <a:ext cx="2087092" cy="215444"/>
          </a:xfrm>
          <a:prstGeom prst="rect">
            <a:avLst/>
          </a:prstGeom>
          <a:noFill/>
        </p:spPr>
        <p:txBody>
          <a:bodyPr wrap="square" rtlCol="0">
            <a:spAutoFit/>
          </a:bodyPr>
          <a:lstStyle/>
          <a:p>
            <a:pPr algn="r"/>
            <a:r>
              <a:rPr lang="en-US" sz="800"/>
              <a:t>Continuous Delivery Environment</a:t>
            </a:r>
          </a:p>
        </p:txBody>
      </p:sp>
      <p:sp>
        <p:nvSpPr>
          <p:cNvPr id="18" name="TextBox 17">
            <a:extLst>
              <a:ext uri="{FF2B5EF4-FFF2-40B4-BE49-F238E27FC236}">
                <a16:creationId xmlns:a16="http://schemas.microsoft.com/office/drawing/2014/main" id="{2B5AF715-4BE0-458F-A636-E9AED014B43B}"/>
              </a:ext>
            </a:extLst>
          </p:cNvPr>
          <p:cNvSpPr txBox="1"/>
          <p:nvPr/>
        </p:nvSpPr>
        <p:spPr>
          <a:xfrm rot="16200000">
            <a:off x="2961475" y="4369041"/>
            <a:ext cx="653730" cy="215444"/>
          </a:xfrm>
          <a:prstGeom prst="rect">
            <a:avLst/>
          </a:prstGeom>
          <a:noFill/>
        </p:spPr>
        <p:txBody>
          <a:bodyPr wrap="square" rtlCol="0">
            <a:spAutoFit/>
          </a:bodyPr>
          <a:lstStyle/>
          <a:p>
            <a:r>
              <a:rPr lang="en-US" sz="800"/>
              <a:t>Maturity</a:t>
            </a:r>
          </a:p>
        </p:txBody>
      </p:sp>
      <p:sp>
        <p:nvSpPr>
          <p:cNvPr id="19" name="TextBox 18">
            <a:extLst>
              <a:ext uri="{FF2B5EF4-FFF2-40B4-BE49-F238E27FC236}">
                <a16:creationId xmlns:a16="http://schemas.microsoft.com/office/drawing/2014/main" id="{339A3786-F7A9-4ECD-AAEE-3DFE639FBA0F}"/>
              </a:ext>
            </a:extLst>
          </p:cNvPr>
          <p:cNvSpPr txBox="1"/>
          <p:nvPr/>
        </p:nvSpPr>
        <p:spPr>
          <a:xfrm>
            <a:off x="3399635" y="4777578"/>
            <a:ext cx="653730" cy="215444"/>
          </a:xfrm>
          <a:prstGeom prst="rect">
            <a:avLst/>
          </a:prstGeom>
          <a:noFill/>
        </p:spPr>
        <p:txBody>
          <a:bodyPr wrap="square" rtlCol="0">
            <a:spAutoFit/>
          </a:bodyPr>
          <a:lstStyle/>
          <a:p>
            <a:r>
              <a:rPr lang="en-US" sz="800"/>
              <a:t>Timeline</a:t>
            </a:r>
          </a:p>
        </p:txBody>
      </p:sp>
      <p:sp>
        <p:nvSpPr>
          <p:cNvPr id="20" name="TextBox 19">
            <a:extLst>
              <a:ext uri="{FF2B5EF4-FFF2-40B4-BE49-F238E27FC236}">
                <a16:creationId xmlns:a16="http://schemas.microsoft.com/office/drawing/2014/main" id="{14AB8641-F0F2-410D-BF7D-45A034984665}"/>
              </a:ext>
            </a:extLst>
          </p:cNvPr>
          <p:cNvSpPr txBox="1"/>
          <p:nvPr/>
        </p:nvSpPr>
        <p:spPr>
          <a:xfrm>
            <a:off x="3367398" y="2066223"/>
            <a:ext cx="1121636" cy="215444"/>
          </a:xfrm>
          <a:prstGeom prst="rect">
            <a:avLst/>
          </a:prstGeom>
          <a:noFill/>
        </p:spPr>
        <p:txBody>
          <a:bodyPr wrap="square" rtlCol="0">
            <a:spAutoFit/>
          </a:bodyPr>
          <a:lstStyle/>
          <a:p>
            <a:pPr algn="ctr"/>
            <a:r>
              <a:rPr lang="en-US" sz="800" b="1">
                <a:solidFill>
                  <a:schemeClr val="accent1"/>
                </a:solidFill>
              </a:rPr>
              <a:t>Cost efficiencies</a:t>
            </a:r>
          </a:p>
        </p:txBody>
      </p:sp>
      <p:sp>
        <p:nvSpPr>
          <p:cNvPr id="21" name="TextBox 20">
            <a:extLst>
              <a:ext uri="{FF2B5EF4-FFF2-40B4-BE49-F238E27FC236}">
                <a16:creationId xmlns:a16="http://schemas.microsoft.com/office/drawing/2014/main" id="{BAE4B87C-DB1A-40C1-893E-16EE9BCC6F6C}"/>
              </a:ext>
            </a:extLst>
          </p:cNvPr>
          <p:cNvSpPr txBox="1"/>
          <p:nvPr/>
        </p:nvSpPr>
        <p:spPr>
          <a:xfrm>
            <a:off x="4858860" y="1953015"/>
            <a:ext cx="1369739" cy="215444"/>
          </a:xfrm>
          <a:prstGeom prst="rect">
            <a:avLst/>
          </a:prstGeom>
          <a:noFill/>
        </p:spPr>
        <p:txBody>
          <a:bodyPr wrap="square" rtlCol="0">
            <a:spAutoFit/>
          </a:bodyPr>
          <a:lstStyle/>
          <a:p>
            <a:pPr algn="ctr"/>
            <a:r>
              <a:rPr lang="en-US" sz="800" b="1">
                <a:solidFill>
                  <a:schemeClr val="accent1"/>
                </a:solidFill>
              </a:rPr>
              <a:t>Process efficiencies</a:t>
            </a:r>
          </a:p>
        </p:txBody>
      </p:sp>
      <p:sp>
        <p:nvSpPr>
          <p:cNvPr id="22" name="TextBox 21">
            <a:extLst>
              <a:ext uri="{FF2B5EF4-FFF2-40B4-BE49-F238E27FC236}">
                <a16:creationId xmlns:a16="http://schemas.microsoft.com/office/drawing/2014/main" id="{63F83E39-197D-436D-813C-C60F58459C0F}"/>
              </a:ext>
            </a:extLst>
          </p:cNvPr>
          <p:cNvSpPr txBox="1"/>
          <p:nvPr/>
        </p:nvSpPr>
        <p:spPr>
          <a:xfrm>
            <a:off x="6578631" y="1837901"/>
            <a:ext cx="1369739" cy="215444"/>
          </a:xfrm>
          <a:prstGeom prst="rect">
            <a:avLst/>
          </a:prstGeom>
          <a:noFill/>
        </p:spPr>
        <p:txBody>
          <a:bodyPr wrap="square" rtlCol="0">
            <a:spAutoFit/>
          </a:bodyPr>
          <a:lstStyle/>
          <a:p>
            <a:pPr algn="ctr"/>
            <a:r>
              <a:rPr lang="en-US" sz="800" b="1">
                <a:solidFill>
                  <a:schemeClr val="accent1"/>
                </a:solidFill>
              </a:rPr>
              <a:t>Process effectiveness</a:t>
            </a:r>
          </a:p>
        </p:txBody>
      </p:sp>
      <p:sp>
        <p:nvSpPr>
          <p:cNvPr id="23" name="TextBox 22">
            <a:extLst>
              <a:ext uri="{FF2B5EF4-FFF2-40B4-BE49-F238E27FC236}">
                <a16:creationId xmlns:a16="http://schemas.microsoft.com/office/drawing/2014/main" id="{4A89C490-6DC8-423F-AB05-BA75EE4A8729}"/>
              </a:ext>
            </a:extLst>
          </p:cNvPr>
          <p:cNvSpPr txBox="1"/>
          <p:nvPr/>
        </p:nvSpPr>
        <p:spPr>
          <a:xfrm>
            <a:off x="8290713" y="1714499"/>
            <a:ext cx="1369739" cy="215444"/>
          </a:xfrm>
          <a:prstGeom prst="rect">
            <a:avLst/>
          </a:prstGeom>
          <a:noFill/>
        </p:spPr>
        <p:txBody>
          <a:bodyPr wrap="square" rtlCol="0">
            <a:spAutoFit/>
          </a:bodyPr>
          <a:lstStyle/>
          <a:p>
            <a:pPr algn="ctr"/>
            <a:r>
              <a:rPr lang="en-US" sz="800" b="1">
                <a:solidFill>
                  <a:schemeClr val="accent1"/>
                </a:solidFill>
              </a:rPr>
              <a:t>Business agility</a:t>
            </a:r>
          </a:p>
        </p:txBody>
      </p:sp>
      <p:sp>
        <p:nvSpPr>
          <p:cNvPr id="24" name="TextBox 23">
            <a:extLst>
              <a:ext uri="{FF2B5EF4-FFF2-40B4-BE49-F238E27FC236}">
                <a16:creationId xmlns:a16="http://schemas.microsoft.com/office/drawing/2014/main" id="{74235751-3C57-4979-95E0-E1100EEF4BCD}"/>
              </a:ext>
            </a:extLst>
          </p:cNvPr>
          <p:cNvSpPr txBox="1"/>
          <p:nvPr/>
        </p:nvSpPr>
        <p:spPr>
          <a:xfrm>
            <a:off x="4081863" y="4216163"/>
            <a:ext cx="906443" cy="507831"/>
          </a:xfrm>
          <a:prstGeom prst="rect">
            <a:avLst/>
          </a:prstGeom>
          <a:noFill/>
        </p:spPr>
        <p:txBody>
          <a:bodyPr wrap="square" rtlCol="0">
            <a:spAutoFit/>
          </a:bodyPr>
          <a:lstStyle/>
          <a:p>
            <a:r>
              <a:rPr lang="en-US" sz="900"/>
              <a:t>Establish secure digital foundation</a:t>
            </a:r>
          </a:p>
        </p:txBody>
      </p:sp>
      <p:sp>
        <p:nvSpPr>
          <p:cNvPr id="25" name="TextBox 24">
            <a:extLst>
              <a:ext uri="{FF2B5EF4-FFF2-40B4-BE49-F238E27FC236}">
                <a16:creationId xmlns:a16="http://schemas.microsoft.com/office/drawing/2014/main" id="{6BAFB856-2C96-491F-AD34-E190B444629B}"/>
              </a:ext>
            </a:extLst>
          </p:cNvPr>
          <p:cNvSpPr txBox="1"/>
          <p:nvPr/>
        </p:nvSpPr>
        <p:spPr>
          <a:xfrm>
            <a:off x="5162400" y="3760858"/>
            <a:ext cx="1078187" cy="507831"/>
          </a:xfrm>
          <a:prstGeom prst="rect">
            <a:avLst/>
          </a:prstGeom>
          <a:noFill/>
        </p:spPr>
        <p:txBody>
          <a:bodyPr wrap="square" rtlCol="0">
            <a:spAutoFit/>
          </a:bodyPr>
          <a:lstStyle/>
          <a:p>
            <a:r>
              <a:rPr lang="en-US" sz="900"/>
              <a:t>Optimize and align IT and the business</a:t>
            </a:r>
          </a:p>
        </p:txBody>
      </p:sp>
      <p:sp>
        <p:nvSpPr>
          <p:cNvPr id="26" name="TextBox 25">
            <a:extLst>
              <a:ext uri="{FF2B5EF4-FFF2-40B4-BE49-F238E27FC236}">
                <a16:creationId xmlns:a16="http://schemas.microsoft.com/office/drawing/2014/main" id="{1BF6C6AD-8B16-46B4-BF42-2D23839EC99B}"/>
              </a:ext>
            </a:extLst>
          </p:cNvPr>
          <p:cNvSpPr txBox="1"/>
          <p:nvPr/>
        </p:nvSpPr>
        <p:spPr>
          <a:xfrm>
            <a:off x="6925164" y="3357371"/>
            <a:ext cx="955253" cy="507831"/>
          </a:xfrm>
          <a:prstGeom prst="rect">
            <a:avLst/>
          </a:prstGeom>
          <a:noFill/>
        </p:spPr>
        <p:txBody>
          <a:bodyPr wrap="square" rtlCol="0">
            <a:spAutoFit/>
          </a:bodyPr>
          <a:lstStyle/>
          <a:p>
            <a:r>
              <a:rPr lang="en-US" sz="900"/>
              <a:t>Sustain and improve time-to-value</a:t>
            </a:r>
          </a:p>
        </p:txBody>
      </p:sp>
      <p:sp>
        <p:nvSpPr>
          <p:cNvPr id="27" name="TextBox 26">
            <a:extLst>
              <a:ext uri="{FF2B5EF4-FFF2-40B4-BE49-F238E27FC236}">
                <a16:creationId xmlns:a16="http://schemas.microsoft.com/office/drawing/2014/main" id="{B17D06C0-1D56-449A-8AD8-50B7C8326040}"/>
              </a:ext>
            </a:extLst>
          </p:cNvPr>
          <p:cNvSpPr txBox="1"/>
          <p:nvPr/>
        </p:nvSpPr>
        <p:spPr>
          <a:xfrm>
            <a:off x="8671778" y="3142085"/>
            <a:ext cx="1006382" cy="646331"/>
          </a:xfrm>
          <a:prstGeom prst="rect">
            <a:avLst/>
          </a:prstGeom>
          <a:noFill/>
        </p:spPr>
        <p:txBody>
          <a:bodyPr wrap="square" rtlCol="0">
            <a:spAutoFit/>
          </a:bodyPr>
          <a:lstStyle/>
          <a:p>
            <a:r>
              <a:rPr lang="en-US" sz="900"/>
              <a:t>Enable new products and service innovation</a:t>
            </a:r>
          </a:p>
        </p:txBody>
      </p:sp>
      <p:cxnSp>
        <p:nvCxnSpPr>
          <p:cNvPr id="30" name="Straight Arrow Connector 29">
            <a:extLst>
              <a:ext uri="{FF2B5EF4-FFF2-40B4-BE49-F238E27FC236}">
                <a16:creationId xmlns:a16="http://schemas.microsoft.com/office/drawing/2014/main" id="{6B921673-A5CE-4AB5-8F17-8E9BF23CF4E2}"/>
              </a:ext>
            </a:extLst>
          </p:cNvPr>
          <p:cNvCxnSpPr>
            <a:cxnSpLocks/>
          </p:cNvCxnSpPr>
          <p:nvPr/>
        </p:nvCxnSpPr>
        <p:spPr>
          <a:xfrm>
            <a:off x="4408267" y="2180121"/>
            <a:ext cx="536952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082E246-FECB-4F0F-A3A3-26A4E6C946B7}"/>
              </a:ext>
            </a:extLst>
          </p:cNvPr>
          <p:cNvCxnSpPr>
            <a:cxnSpLocks/>
          </p:cNvCxnSpPr>
          <p:nvPr/>
        </p:nvCxnSpPr>
        <p:spPr>
          <a:xfrm>
            <a:off x="6118945" y="2063340"/>
            <a:ext cx="365885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43883D6-A4C8-4FF4-A6F7-54348CCA02DB}"/>
              </a:ext>
            </a:extLst>
          </p:cNvPr>
          <p:cNvCxnSpPr>
            <a:cxnSpLocks/>
          </p:cNvCxnSpPr>
          <p:nvPr/>
        </p:nvCxnSpPr>
        <p:spPr>
          <a:xfrm>
            <a:off x="7884715" y="1946560"/>
            <a:ext cx="189308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C292EA8-546B-44BA-9D8C-12EDA1CDE410}"/>
              </a:ext>
            </a:extLst>
          </p:cNvPr>
          <p:cNvCxnSpPr>
            <a:cxnSpLocks/>
          </p:cNvCxnSpPr>
          <p:nvPr/>
        </p:nvCxnSpPr>
        <p:spPr>
          <a:xfrm>
            <a:off x="9415993" y="1829777"/>
            <a:ext cx="361804"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4" name="Freeform 5">
            <a:extLst>
              <a:ext uri="{FF2B5EF4-FFF2-40B4-BE49-F238E27FC236}">
                <a16:creationId xmlns:a16="http://schemas.microsoft.com/office/drawing/2014/main" id="{E2DEAFB2-C94C-4013-89C5-B8ACAEFD9609}"/>
              </a:ext>
            </a:extLst>
          </p:cNvPr>
          <p:cNvSpPr>
            <a:spLocks/>
          </p:cNvSpPr>
          <p:nvPr/>
        </p:nvSpPr>
        <p:spPr bwMode="auto">
          <a:xfrm>
            <a:off x="3416236" y="2798817"/>
            <a:ext cx="6286044" cy="1943524"/>
          </a:xfrm>
          <a:custGeom>
            <a:avLst/>
            <a:gdLst>
              <a:gd name="T0" fmla="*/ 0 w 1831"/>
              <a:gd name="T1" fmla="*/ 620 h 620"/>
              <a:gd name="T2" fmla="*/ 1831 w 1831"/>
              <a:gd name="T3" fmla="*/ 2 h 620"/>
            </a:gdLst>
            <a:ahLst/>
            <a:cxnLst>
              <a:cxn ang="0">
                <a:pos x="T0" y="T1"/>
              </a:cxn>
              <a:cxn ang="0">
                <a:pos x="T2" y="T3"/>
              </a:cxn>
            </a:cxnLst>
            <a:rect l="0" t="0" r="r" b="b"/>
            <a:pathLst>
              <a:path w="1831" h="620">
                <a:moveTo>
                  <a:pt x="0" y="620"/>
                </a:moveTo>
                <a:cubicBezTo>
                  <a:pt x="338" y="224"/>
                  <a:pt x="1001" y="0"/>
                  <a:pt x="1831" y="2"/>
                </a:cubicBezTo>
              </a:path>
            </a:pathLst>
          </a:custGeom>
          <a:noFill/>
          <a:ln w="57150" cap="rnd">
            <a:solidFill>
              <a:schemeClr val="accent5"/>
            </a:solidFill>
            <a:prstDash val="solid"/>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35" name="Oval 34">
            <a:extLst>
              <a:ext uri="{FF2B5EF4-FFF2-40B4-BE49-F238E27FC236}">
                <a16:creationId xmlns:a16="http://schemas.microsoft.com/office/drawing/2014/main" id="{C1B08F62-AC33-4671-9823-7ACB494B9CFE}"/>
              </a:ext>
            </a:extLst>
          </p:cNvPr>
          <p:cNvSpPr/>
          <p:nvPr/>
        </p:nvSpPr>
        <p:spPr>
          <a:xfrm>
            <a:off x="3526952" y="4130825"/>
            <a:ext cx="558555" cy="558555"/>
          </a:xfrm>
          <a:prstGeom prst="ellipse">
            <a:avLst/>
          </a:prstGeom>
          <a:solidFill>
            <a:schemeClr val="accent5"/>
          </a:solidFill>
          <a:ln w="6350" cmpd="sng">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6" name="Oval 35">
            <a:extLst>
              <a:ext uri="{FF2B5EF4-FFF2-40B4-BE49-F238E27FC236}">
                <a16:creationId xmlns:a16="http://schemas.microsoft.com/office/drawing/2014/main" id="{CCD8AD1D-3BAB-4960-9828-2004294778D4}"/>
              </a:ext>
            </a:extLst>
          </p:cNvPr>
          <p:cNvSpPr/>
          <p:nvPr/>
        </p:nvSpPr>
        <p:spPr>
          <a:xfrm>
            <a:off x="5264453" y="3148221"/>
            <a:ext cx="558555" cy="558555"/>
          </a:xfrm>
          <a:prstGeom prst="ellipse">
            <a:avLst/>
          </a:prstGeom>
          <a:solidFill>
            <a:schemeClr val="accent5"/>
          </a:solidFill>
          <a:ln w="6350" cmpd="sng">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7" name="Oval 36">
            <a:extLst>
              <a:ext uri="{FF2B5EF4-FFF2-40B4-BE49-F238E27FC236}">
                <a16:creationId xmlns:a16="http://schemas.microsoft.com/office/drawing/2014/main" id="{9B490A59-DAD1-4713-9DD4-97AB2C23C53A}"/>
              </a:ext>
            </a:extLst>
          </p:cNvPr>
          <p:cNvSpPr/>
          <p:nvPr/>
        </p:nvSpPr>
        <p:spPr>
          <a:xfrm>
            <a:off x="7001954" y="2731830"/>
            <a:ext cx="558555" cy="558555"/>
          </a:xfrm>
          <a:prstGeom prst="ellipse">
            <a:avLst/>
          </a:prstGeom>
          <a:solidFill>
            <a:schemeClr val="accent5"/>
          </a:solidFill>
          <a:ln w="6350" cmpd="sng">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8" name="Oval 37">
            <a:extLst>
              <a:ext uri="{FF2B5EF4-FFF2-40B4-BE49-F238E27FC236}">
                <a16:creationId xmlns:a16="http://schemas.microsoft.com/office/drawing/2014/main" id="{E740AAE6-906B-47D7-BE8B-B0C7828652BF}"/>
              </a:ext>
            </a:extLst>
          </p:cNvPr>
          <p:cNvSpPr/>
          <p:nvPr/>
        </p:nvSpPr>
        <p:spPr>
          <a:xfrm>
            <a:off x="8739454" y="2542072"/>
            <a:ext cx="558555" cy="558555"/>
          </a:xfrm>
          <a:prstGeom prst="ellipse">
            <a:avLst/>
          </a:prstGeom>
          <a:solidFill>
            <a:schemeClr val="accent5"/>
          </a:solidFill>
          <a:ln w="6350" cmpd="sng">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39" name="Group 38">
            <a:extLst>
              <a:ext uri="{FF2B5EF4-FFF2-40B4-BE49-F238E27FC236}">
                <a16:creationId xmlns:a16="http://schemas.microsoft.com/office/drawing/2014/main" id="{496DD33A-423C-41A9-B326-4A9507A93301}"/>
              </a:ext>
            </a:extLst>
          </p:cNvPr>
          <p:cNvGrpSpPr/>
          <p:nvPr/>
        </p:nvGrpSpPr>
        <p:grpSpPr>
          <a:xfrm>
            <a:off x="3638308" y="4266521"/>
            <a:ext cx="335843" cy="259102"/>
            <a:chOff x="8010526" y="3771901"/>
            <a:chExt cx="646113" cy="498475"/>
          </a:xfrm>
        </p:grpSpPr>
        <p:sp>
          <p:nvSpPr>
            <p:cNvPr id="82" name="Freeform 52">
              <a:extLst>
                <a:ext uri="{FF2B5EF4-FFF2-40B4-BE49-F238E27FC236}">
                  <a16:creationId xmlns:a16="http://schemas.microsoft.com/office/drawing/2014/main" id="{BF7C4B16-1D88-4B18-A9F3-9113B08AC113}"/>
                </a:ext>
              </a:extLst>
            </p:cNvPr>
            <p:cNvSpPr>
              <a:spLocks/>
            </p:cNvSpPr>
            <p:nvPr/>
          </p:nvSpPr>
          <p:spPr bwMode="auto">
            <a:xfrm>
              <a:off x="8445501" y="3844926"/>
              <a:ext cx="155575" cy="307975"/>
            </a:xfrm>
            <a:custGeom>
              <a:avLst/>
              <a:gdLst>
                <a:gd name="T0" fmla="*/ 0 w 44"/>
                <a:gd name="T1" fmla="*/ 0 h 84"/>
                <a:gd name="T2" fmla="*/ 32 w 44"/>
                <a:gd name="T3" fmla="*/ 0 h 84"/>
                <a:gd name="T4" fmla="*/ 44 w 44"/>
                <a:gd name="T5" fmla="*/ 12 h 84"/>
                <a:gd name="T6" fmla="*/ 44 w 44"/>
                <a:gd name="T7" fmla="*/ 84 h 84"/>
              </a:gdLst>
              <a:ahLst/>
              <a:cxnLst>
                <a:cxn ang="0">
                  <a:pos x="T0" y="T1"/>
                </a:cxn>
                <a:cxn ang="0">
                  <a:pos x="T2" y="T3"/>
                </a:cxn>
                <a:cxn ang="0">
                  <a:pos x="T4" y="T5"/>
                </a:cxn>
                <a:cxn ang="0">
                  <a:pos x="T6" y="T7"/>
                </a:cxn>
              </a:cxnLst>
              <a:rect l="0" t="0" r="r" b="b"/>
              <a:pathLst>
                <a:path w="44" h="84">
                  <a:moveTo>
                    <a:pt x="0" y="0"/>
                  </a:moveTo>
                  <a:cubicBezTo>
                    <a:pt x="32" y="0"/>
                    <a:pt x="32" y="0"/>
                    <a:pt x="32" y="0"/>
                  </a:cubicBezTo>
                  <a:cubicBezTo>
                    <a:pt x="39" y="0"/>
                    <a:pt x="44" y="5"/>
                    <a:pt x="44" y="12"/>
                  </a:cubicBezTo>
                  <a:cubicBezTo>
                    <a:pt x="44" y="84"/>
                    <a:pt x="44" y="84"/>
                    <a:pt x="44" y="84"/>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83" name="Freeform 53">
              <a:extLst>
                <a:ext uri="{FF2B5EF4-FFF2-40B4-BE49-F238E27FC236}">
                  <a16:creationId xmlns:a16="http://schemas.microsoft.com/office/drawing/2014/main" id="{137C8E23-7A67-448A-9BC2-9318BDE05C80}"/>
                </a:ext>
              </a:extLst>
            </p:cNvPr>
            <p:cNvSpPr>
              <a:spLocks/>
            </p:cNvSpPr>
            <p:nvPr/>
          </p:nvSpPr>
          <p:spPr bwMode="auto">
            <a:xfrm>
              <a:off x="8067676" y="3844926"/>
              <a:ext cx="153988" cy="307975"/>
            </a:xfrm>
            <a:custGeom>
              <a:avLst/>
              <a:gdLst>
                <a:gd name="T0" fmla="*/ 0 w 44"/>
                <a:gd name="T1" fmla="*/ 84 h 84"/>
                <a:gd name="T2" fmla="*/ 0 w 44"/>
                <a:gd name="T3" fmla="*/ 12 h 84"/>
                <a:gd name="T4" fmla="*/ 12 w 44"/>
                <a:gd name="T5" fmla="*/ 0 h 84"/>
                <a:gd name="T6" fmla="*/ 44 w 44"/>
                <a:gd name="T7" fmla="*/ 0 h 84"/>
              </a:gdLst>
              <a:ahLst/>
              <a:cxnLst>
                <a:cxn ang="0">
                  <a:pos x="T0" y="T1"/>
                </a:cxn>
                <a:cxn ang="0">
                  <a:pos x="T2" y="T3"/>
                </a:cxn>
                <a:cxn ang="0">
                  <a:pos x="T4" y="T5"/>
                </a:cxn>
                <a:cxn ang="0">
                  <a:pos x="T6" y="T7"/>
                </a:cxn>
              </a:cxnLst>
              <a:rect l="0" t="0" r="r" b="b"/>
              <a:pathLst>
                <a:path w="44" h="84">
                  <a:moveTo>
                    <a:pt x="0" y="84"/>
                  </a:moveTo>
                  <a:cubicBezTo>
                    <a:pt x="0" y="12"/>
                    <a:pt x="0" y="12"/>
                    <a:pt x="0" y="12"/>
                  </a:cubicBezTo>
                  <a:cubicBezTo>
                    <a:pt x="0" y="5"/>
                    <a:pt x="5" y="0"/>
                    <a:pt x="12" y="0"/>
                  </a:cubicBezTo>
                  <a:cubicBezTo>
                    <a:pt x="44" y="0"/>
                    <a:pt x="44" y="0"/>
                    <a:pt x="44"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84" name="Freeform 54">
              <a:extLst>
                <a:ext uri="{FF2B5EF4-FFF2-40B4-BE49-F238E27FC236}">
                  <a16:creationId xmlns:a16="http://schemas.microsoft.com/office/drawing/2014/main" id="{107A255C-503E-4E29-AFAA-A9E73EC5ECF5}"/>
                </a:ext>
              </a:extLst>
            </p:cNvPr>
            <p:cNvSpPr>
              <a:spLocks/>
            </p:cNvSpPr>
            <p:nvPr/>
          </p:nvSpPr>
          <p:spPr bwMode="auto">
            <a:xfrm>
              <a:off x="8010526" y="4183063"/>
              <a:ext cx="646113" cy="87313"/>
            </a:xfrm>
            <a:custGeom>
              <a:avLst/>
              <a:gdLst>
                <a:gd name="T0" fmla="*/ 184 w 184"/>
                <a:gd name="T1" fmla="*/ 4 h 24"/>
                <a:gd name="T2" fmla="*/ 184 w 184"/>
                <a:gd name="T3" fmla="*/ 0 h 24"/>
                <a:gd name="T4" fmla="*/ 0 w 184"/>
                <a:gd name="T5" fmla="*/ 0 h 24"/>
                <a:gd name="T6" fmla="*/ 0 w 184"/>
                <a:gd name="T7" fmla="*/ 4 h 24"/>
                <a:gd name="T8" fmla="*/ 20 w 184"/>
                <a:gd name="T9" fmla="*/ 24 h 24"/>
                <a:gd name="T10" fmla="*/ 164 w 184"/>
                <a:gd name="T11" fmla="*/ 24 h 24"/>
                <a:gd name="T12" fmla="*/ 184 w 184"/>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184" h="24">
                  <a:moveTo>
                    <a:pt x="184" y="4"/>
                  </a:moveTo>
                  <a:cubicBezTo>
                    <a:pt x="184" y="0"/>
                    <a:pt x="184" y="0"/>
                    <a:pt x="184" y="0"/>
                  </a:cubicBezTo>
                  <a:cubicBezTo>
                    <a:pt x="0" y="0"/>
                    <a:pt x="0" y="0"/>
                    <a:pt x="0" y="0"/>
                  </a:cubicBezTo>
                  <a:cubicBezTo>
                    <a:pt x="0" y="4"/>
                    <a:pt x="0" y="4"/>
                    <a:pt x="0" y="4"/>
                  </a:cubicBezTo>
                  <a:cubicBezTo>
                    <a:pt x="0" y="15"/>
                    <a:pt x="9" y="24"/>
                    <a:pt x="20" y="24"/>
                  </a:cubicBezTo>
                  <a:cubicBezTo>
                    <a:pt x="164" y="24"/>
                    <a:pt x="164" y="24"/>
                    <a:pt x="164" y="24"/>
                  </a:cubicBezTo>
                  <a:cubicBezTo>
                    <a:pt x="175" y="24"/>
                    <a:pt x="184" y="15"/>
                    <a:pt x="184" y="4"/>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85" name="Line 55">
              <a:extLst>
                <a:ext uri="{FF2B5EF4-FFF2-40B4-BE49-F238E27FC236}">
                  <a16:creationId xmlns:a16="http://schemas.microsoft.com/office/drawing/2014/main" id="{6DF150B9-EEE4-4278-B48B-BA5310C67392}"/>
                </a:ext>
              </a:extLst>
            </p:cNvPr>
            <p:cNvSpPr>
              <a:spLocks noChangeShapeType="1"/>
            </p:cNvSpPr>
            <p:nvPr/>
          </p:nvSpPr>
          <p:spPr bwMode="auto">
            <a:xfrm>
              <a:off x="8291513" y="4225926"/>
              <a:ext cx="8413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86" name="Freeform 56">
              <a:extLst>
                <a:ext uri="{FF2B5EF4-FFF2-40B4-BE49-F238E27FC236}">
                  <a16:creationId xmlns:a16="http://schemas.microsoft.com/office/drawing/2014/main" id="{136B3229-1839-4923-B438-EAFDDBDDC860}"/>
                </a:ext>
              </a:extLst>
            </p:cNvPr>
            <p:cNvSpPr>
              <a:spLocks/>
            </p:cNvSpPr>
            <p:nvPr/>
          </p:nvSpPr>
          <p:spPr bwMode="auto">
            <a:xfrm>
              <a:off x="8221663" y="3917951"/>
              <a:ext cx="223838" cy="190500"/>
            </a:xfrm>
            <a:custGeom>
              <a:avLst/>
              <a:gdLst>
                <a:gd name="T0" fmla="*/ 64 w 64"/>
                <a:gd name="T1" fmla="*/ 48 h 52"/>
                <a:gd name="T2" fmla="*/ 60 w 64"/>
                <a:gd name="T3" fmla="*/ 52 h 52"/>
                <a:gd name="T4" fmla="*/ 4 w 64"/>
                <a:gd name="T5" fmla="*/ 52 h 52"/>
                <a:gd name="T6" fmla="*/ 0 w 64"/>
                <a:gd name="T7" fmla="*/ 48 h 52"/>
                <a:gd name="T8" fmla="*/ 0 w 64"/>
                <a:gd name="T9" fmla="*/ 4 h 52"/>
                <a:gd name="T10" fmla="*/ 4 w 64"/>
                <a:gd name="T11" fmla="*/ 0 h 52"/>
                <a:gd name="T12" fmla="*/ 60 w 64"/>
                <a:gd name="T13" fmla="*/ 0 h 52"/>
                <a:gd name="T14" fmla="*/ 64 w 64"/>
                <a:gd name="T15" fmla="*/ 4 h 52"/>
                <a:gd name="T16" fmla="*/ 64 w 64"/>
                <a:gd name="T1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52">
                  <a:moveTo>
                    <a:pt x="64" y="48"/>
                  </a:moveTo>
                  <a:cubicBezTo>
                    <a:pt x="64" y="50"/>
                    <a:pt x="62" y="52"/>
                    <a:pt x="60" y="52"/>
                  </a:cubicBezTo>
                  <a:cubicBezTo>
                    <a:pt x="4" y="52"/>
                    <a:pt x="4" y="52"/>
                    <a:pt x="4" y="52"/>
                  </a:cubicBezTo>
                  <a:cubicBezTo>
                    <a:pt x="2" y="52"/>
                    <a:pt x="0" y="50"/>
                    <a:pt x="0" y="48"/>
                  </a:cubicBezTo>
                  <a:cubicBezTo>
                    <a:pt x="0" y="4"/>
                    <a:pt x="0" y="4"/>
                    <a:pt x="0" y="4"/>
                  </a:cubicBezTo>
                  <a:cubicBezTo>
                    <a:pt x="0" y="2"/>
                    <a:pt x="2" y="0"/>
                    <a:pt x="4" y="0"/>
                  </a:cubicBezTo>
                  <a:cubicBezTo>
                    <a:pt x="60" y="0"/>
                    <a:pt x="60" y="0"/>
                    <a:pt x="60" y="0"/>
                  </a:cubicBezTo>
                  <a:cubicBezTo>
                    <a:pt x="62" y="0"/>
                    <a:pt x="64" y="2"/>
                    <a:pt x="64" y="4"/>
                  </a:cubicBezTo>
                  <a:lnTo>
                    <a:pt x="64" y="48"/>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87" name="Freeform 57">
              <a:extLst>
                <a:ext uri="{FF2B5EF4-FFF2-40B4-BE49-F238E27FC236}">
                  <a16:creationId xmlns:a16="http://schemas.microsoft.com/office/drawing/2014/main" id="{BD8DF1C7-9D79-4417-A076-CC937B6482A6}"/>
                </a:ext>
              </a:extLst>
            </p:cNvPr>
            <p:cNvSpPr>
              <a:spLocks/>
            </p:cNvSpPr>
            <p:nvPr/>
          </p:nvSpPr>
          <p:spPr bwMode="auto">
            <a:xfrm>
              <a:off x="8262938" y="3771901"/>
              <a:ext cx="141288" cy="146050"/>
            </a:xfrm>
            <a:custGeom>
              <a:avLst/>
              <a:gdLst>
                <a:gd name="T0" fmla="*/ 0 w 40"/>
                <a:gd name="T1" fmla="*/ 20 h 40"/>
                <a:gd name="T2" fmla="*/ 20 w 40"/>
                <a:gd name="T3" fmla="*/ 0 h 40"/>
                <a:gd name="T4" fmla="*/ 40 w 40"/>
                <a:gd name="T5" fmla="*/ 20 h 40"/>
                <a:gd name="T6" fmla="*/ 40 w 40"/>
                <a:gd name="T7" fmla="*/ 40 h 40"/>
                <a:gd name="T8" fmla="*/ 0 w 40"/>
                <a:gd name="T9" fmla="*/ 40 h 40"/>
                <a:gd name="T10" fmla="*/ 0 w 40"/>
                <a:gd name="T11" fmla="*/ 20 h 40"/>
              </a:gdLst>
              <a:ahLst/>
              <a:cxnLst>
                <a:cxn ang="0">
                  <a:pos x="T0" y="T1"/>
                </a:cxn>
                <a:cxn ang="0">
                  <a:pos x="T2" y="T3"/>
                </a:cxn>
                <a:cxn ang="0">
                  <a:pos x="T4" y="T5"/>
                </a:cxn>
                <a:cxn ang="0">
                  <a:pos x="T6" y="T7"/>
                </a:cxn>
                <a:cxn ang="0">
                  <a:pos x="T8" y="T9"/>
                </a:cxn>
                <a:cxn ang="0">
                  <a:pos x="T10" y="T11"/>
                </a:cxn>
              </a:cxnLst>
              <a:rect l="0" t="0" r="r" b="b"/>
              <a:pathLst>
                <a:path w="40" h="40">
                  <a:moveTo>
                    <a:pt x="0" y="20"/>
                  </a:moveTo>
                  <a:cubicBezTo>
                    <a:pt x="0" y="9"/>
                    <a:pt x="9" y="0"/>
                    <a:pt x="20" y="0"/>
                  </a:cubicBezTo>
                  <a:cubicBezTo>
                    <a:pt x="31" y="0"/>
                    <a:pt x="40" y="9"/>
                    <a:pt x="40" y="20"/>
                  </a:cubicBezTo>
                  <a:cubicBezTo>
                    <a:pt x="40" y="40"/>
                    <a:pt x="40" y="40"/>
                    <a:pt x="40" y="40"/>
                  </a:cubicBezTo>
                  <a:cubicBezTo>
                    <a:pt x="0" y="40"/>
                    <a:pt x="0" y="40"/>
                    <a:pt x="0" y="40"/>
                  </a:cubicBezTo>
                  <a:lnTo>
                    <a:pt x="0" y="20"/>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40" name="Grupa 435">
            <a:extLst>
              <a:ext uri="{FF2B5EF4-FFF2-40B4-BE49-F238E27FC236}">
                <a16:creationId xmlns:a16="http://schemas.microsoft.com/office/drawing/2014/main" id="{E0771859-3EAC-4308-B969-693D54E8CD51}"/>
              </a:ext>
            </a:extLst>
          </p:cNvPr>
          <p:cNvGrpSpPr/>
          <p:nvPr/>
        </p:nvGrpSpPr>
        <p:grpSpPr>
          <a:xfrm>
            <a:off x="5401189" y="3267702"/>
            <a:ext cx="326160" cy="322010"/>
            <a:chOff x="5795963" y="2519363"/>
            <a:chExt cx="623888" cy="615950"/>
          </a:xfrm>
        </p:grpSpPr>
        <p:sp>
          <p:nvSpPr>
            <p:cNvPr id="66" name="Freeform 152">
              <a:extLst>
                <a:ext uri="{FF2B5EF4-FFF2-40B4-BE49-F238E27FC236}">
                  <a16:creationId xmlns:a16="http://schemas.microsoft.com/office/drawing/2014/main" id="{370108DE-83AC-4003-92A5-699FD9FFF97B}"/>
                </a:ext>
              </a:extLst>
            </p:cNvPr>
            <p:cNvSpPr>
              <a:spLocks/>
            </p:cNvSpPr>
            <p:nvPr/>
          </p:nvSpPr>
          <p:spPr bwMode="auto">
            <a:xfrm>
              <a:off x="5880101" y="2667000"/>
              <a:ext cx="153988" cy="87313"/>
            </a:xfrm>
            <a:custGeom>
              <a:avLst/>
              <a:gdLst>
                <a:gd name="T0" fmla="*/ 0 w 97"/>
                <a:gd name="T1" fmla="*/ 0 h 55"/>
                <a:gd name="T2" fmla="*/ 36 w 97"/>
                <a:gd name="T3" fmla="*/ 0 h 55"/>
                <a:gd name="T4" fmla="*/ 71 w 97"/>
                <a:gd name="T5" fmla="*/ 55 h 55"/>
                <a:gd name="T6" fmla="*/ 97 w 97"/>
                <a:gd name="T7" fmla="*/ 55 h 55"/>
              </a:gdLst>
              <a:ahLst/>
              <a:cxnLst>
                <a:cxn ang="0">
                  <a:pos x="T0" y="T1"/>
                </a:cxn>
                <a:cxn ang="0">
                  <a:pos x="T2" y="T3"/>
                </a:cxn>
                <a:cxn ang="0">
                  <a:pos x="T4" y="T5"/>
                </a:cxn>
                <a:cxn ang="0">
                  <a:pos x="T6" y="T7"/>
                </a:cxn>
              </a:cxnLst>
              <a:rect l="0" t="0" r="r" b="b"/>
              <a:pathLst>
                <a:path w="97" h="55">
                  <a:moveTo>
                    <a:pt x="0" y="0"/>
                  </a:moveTo>
                  <a:lnTo>
                    <a:pt x="36" y="0"/>
                  </a:lnTo>
                  <a:lnTo>
                    <a:pt x="71" y="55"/>
                  </a:lnTo>
                  <a:lnTo>
                    <a:pt x="97" y="55"/>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67" name="Line 153">
              <a:extLst>
                <a:ext uri="{FF2B5EF4-FFF2-40B4-BE49-F238E27FC236}">
                  <a16:creationId xmlns:a16="http://schemas.microsoft.com/office/drawing/2014/main" id="{7F0AC1D7-CE56-436E-8298-694BBAC716D7}"/>
                </a:ext>
              </a:extLst>
            </p:cNvPr>
            <p:cNvSpPr>
              <a:spLocks noChangeShapeType="1"/>
            </p:cNvSpPr>
            <p:nvPr/>
          </p:nvSpPr>
          <p:spPr bwMode="auto">
            <a:xfrm>
              <a:off x="5880101" y="2827338"/>
              <a:ext cx="21113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68" name="Oval 154">
              <a:extLst>
                <a:ext uri="{FF2B5EF4-FFF2-40B4-BE49-F238E27FC236}">
                  <a16:creationId xmlns:a16="http://schemas.microsoft.com/office/drawing/2014/main" id="{5176E4C7-BB04-4632-A1D1-D799D699EE64}"/>
                </a:ext>
              </a:extLst>
            </p:cNvPr>
            <p:cNvSpPr>
              <a:spLocks noChangeArrowheads="1"/>
            </p:cNvSpPr>
            <p:nvPr/>
          </p:nvSpPr>
          <p:spPr bwMode="auto">
            <a:xfrm>
              <a:off x="5795963" y="2622550"/>
              <a:ext cx="84138" cy="87313"/>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69" name="Oval 155">
              <a:extLst>
                <a:ext uri="{FF2B5EF4-FFF2-40B4-BE49-F238E27FC236}">
                  <a16:creationId xmlns:a16="http://schemas.microsoft.com/office/drawing/2014/main" id="{95AA7ACD-072D-4652-BE4F-34FD4991A8F5}"/>
                </a:ext>
              </a:extLst>
            </p:cNvPr>
            <p:cNvSpPr>
              <a:spLocks noChangeArrowheads="1"/>
            </p:cNvSpPr>
            <p:nvPr/>
          </p:nvSpPr>
          <p:spPr bwMode="auto">
            <a:xfrm>
              <a:off x="5795963" y="2784475"/>
              <a:ext cx="84138" cy="87313"/>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70" name="Freeform 156">
              <a:extLst>
                <a:ext uri="{FF2B5EF4-FFF2-40B4-BE49-F238E27FC236}">
                  <a16:creationId xmlns:a16="http://schemas.microsoft.com/office/drawing/2014/main" id="{96C35147-34DA-4494-B267-A33A419BC1A2}"/>
                </a:ext>
              </a:extLst>
            </p:cNvPr>
            <p:cNvSpPr>
              <a:spLocks/>
            </p:cNvSpPr>
            <p:nvPr/>
          </p:nvSpPr>
          <p:spPr bwMode="auto">
            <a:xfrm>
              <a:off x="5992813" y="2593975"/>
              <a:ext cx="125413" cy="87313"/>
            </a:xfrm>
            <a:custGeom>
              <a:avLst/>
              <a:gdLst>
                <a:gd name="T0" fmla="*/ 0 w 79"/>
                <a:gd name="T1" fmla="*/ 0 h 55"/>
                <a:gd name="T2" fmla="*/ 35 w 79"/>
                <a:gd name="T3" fmla="*/ 55 h 55"/>
                <a:gd name="T4" fmla="*/ 79 w 79"/>
                <a:gd name="T5" fmla="*/ 55 h 55"/>
              </a:gdLst>
              <a:ahLst/>
              <a:cxnLst>
                <a:cxn ang="0">
                  <a:pos x="T0" y="T1"/>
                </a:cxn>
                <a:cxn ang="0">
                  <a:pos x="T2" y="T3"/>
                </a:cxn>
                <a:cxn ang="0">
                  <a:pos x="T4" y="T5"/>
                </a:cxn>
              </a:cxnLst>
              <a:rect l="0" t="0" r="r" b="b"/>
              <a:pathLst>
                <a:path w="79" h="55">
                  <a:moveTo>
                    <a:pt x="0" y="0"/>
                  </a:moveTo>
                  <a:lnTo>
                    <a:pt x="35" y="55"/>
                  </a:lnTo>
                  <a:lnTo>
                    <a:pt x="79" y="55"/>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71" name="Oval 157">
              <a:extLst>
                <a:ext uri="{FF2B5EF4-FFF2-40B4-BE49-F238E27FC236}">
                  <a16:creationId xmlns:a16="http://schemas.microsoft.com/office/drawing/2014/main" id="{EEDA2585-DC62-4A1A-82BE-2A12F6E897C2}"/>
                </a:ext>
              </a:extLst>
            </p:cNvPr>
            <p:cNvSpPr>
              <a:spLocks noChangeArrowheads="1"/>
            </p:cNvSpPr>
            <p:nvPr/>
          </p:nvSpPr>
          <p:spPr bwMode="auto">
            <a:xfrm>
              <a:off x="5922963" y="2519363"/>
              <a:ext cx="84138" cy="88900"/>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72" name="Oval 158">
              <a:extLst>
                <a:ext uri="{FF2B5EF4-FFF2-40B4-BE49-F238E27FC236}">
                  <a16:creationId xmlns:a16="http://schemas.microsoft.com/office/drawing/2014/main" id="{75A447EA-EFBE-4E0D-81C1-592E8848DDB0}"/>
                </a:ext>
              </a:extLst>
            </p:cNvPr>
            <p:cNvSpPr>
              <a:spLocks noChangeArrowheads="1"/>
            </p:cNvSpPr>
            <p:nvPr/>
          </p:nvSpPr>
          <p:spPr bwMode="auto">
            <a:xfrm>
              <a:off x="5795963" y="2944813"/>
              <a:ext cx="84138" cy="88900"/>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73" name="Freeform 159">
              <a:extLst>
                <a:ext uri="{FF2B5EF4-FFF2-40B4-BE49-F238E27FC236}">
                  <a16:creationId xmlns:a16="http://schemas.microsoft.com/office/drawing/2014/main" id="{9D8E4CC9-99EE-422B-B14B-7C6174CC0A06}"/>
                </a:ext>
              </a:extLst>
            </p:cNvPr>
            <p:cNvSpPr>
              <a:spLocks/>
            </p:cNvSpPr>
            <p:nvPr/>
          </p:nvSpPr>
          <p:spPr bwMode="auto">
            <a:xfrm>
              <a:off x="5992813" y="2974975"/>
              <a:ext cx="125413" cy="87313"/>
            </a:xfrm>
            <a:custGeom>
              <a:avLst/>
              <a:gdLst>
                <a:gd name="T0" fmla="*/ 0 w 79"/>
                <a:gd name="T1" fmla="*/ 55 h 55"/>
                <a:gd name="T2" fmla="*/ 35 w 79"/>
                <a:gd name="T3" fmla="*/ 0 h 55"/>
                <a:gd name="T4" fmla="*/ 79 w 79"/>
                <a:gd name="T5" fmla="*/ 0 h 55"/>
              </a:gdLst>
              <a:ahLst/>
              <a:cxnLst>
                <a:cxn ang="0">
                  <a:pos x="T0" y="T1"/>
                </a:cxn>
                <a:cxn ang="0">
                  <a:pos x="T2" y="T3"/>
                </a:cxn>
                <a:cxn ang="0">
                  <a:pos x="T4" y="T5"/>
                </a:cxn>
              </a:cxnLst>
              <a:rect l="0" t="0" r="r" b="b"/>
              <a:pathLst>
                <a:path w="79" h="55">
                  <a:moveTo>
                    <a:pt x="0" y="55"/>
                  </a:moveTo>
                  <a:lnTo>
                    <a:pt x="35" y="0"/>
                  </a:lnTo>
                  <a:lnTo>
                    <a:pt x="79"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74" name="Oval 160">
              <a:extLst>
                <a:ext uri="{FF2B5EF4-FFF2-40B4-BE49-F238E27FC236}">
                  <a16:creationId xmlns:a16="http://schemas.microsoft.com/office/drawing/2014/main" id="{E1F56E62-F2AE-4537-91B6-890228C3429D}"/>
                </a:ext>
              </a:extLst>
            </p:cNvPr>
            <p:cNvSpPr>
              <a:spLocks noChangeArrowheads="1"/>
            </p:cNvSpPr>
            <p:nvPr/>
          </p:nvSpPr>
          <p:spPr bwMode="auto">
            <a:xfrm>
              <a:off x="5922963" y="3048000"/>
              <a:ext cx="84138" cy="87313"/>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75" name="Line 161">
              <a:extLst>
                <a:ext uri="{FF2B5EF4-FFF2-40B4-BE49-F238E27FC236}">
                  <a16:creationId xmlns:a16="http://schemas.microsoft.com/office/drawing/2014/main" id="{1493F01D-BC7E-4682-83C2-9CE3B14A63EB}"/>
                </a:ext>
              </a:extLst>
            </p:cNvPr>
            <p:cNvSpPr>
              <a:spLocks noChangeShapeType="1"/>
            </p:cNvSpPr>
            <p:nvPr/>
          </p:nvSpPr>
          <p:spPr bwMode="auto">
            <a:xfrm flipH="1">
              <a:off x="6091238" y="2827338"/>
              <a:ext cx="2698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76" name="Freeform 162">
              <a:extLst>
                <a:ext uri="{FF2B5EF4-FFF2-40B4-BE49-F238E27FC236}">
                  <a16:creationId xmlns:a16="http://schemas.microsoft.com/office/drawing/2014/main" id="{156F2920-42A4-4FD5-9DCF-851A6E1F997F}"/>
                </a:ext>
              </a:extLst>
            </p:cNvPr>
            <p:cNvSpPr>
              <a:spLocks/>
            </p:cNvSpPr>
            <p:nvPr/>
          </p:nvSpPr>
          <p:spPr bwMode="auto">
            <a:xfrm>
              <a:off x="5880101" y="2709863"/>
              <a:ext cx="539750" cy="279400"/>
            </a:xfrm>
            <a:custGeom>
              <a:avLst/>
              <a:gdLst>
                <a:gd name="T0" fmla="*/ 0 w 340"/>
                <a:gd name="T1" fmla="*/ 176 h 176"/>
                <a:gd name="T2" fmla="*/ 36 w 340"/>
                <a:gd name="T3" fmla="*/ 176 h 176"/>
                <a:gd name="T4" fmla="*/ 71 w 340"/>
                <a:gd name="T5" fmla="*/ 121 h 176"/>
                <a:gd name="T6" fmla="*/ 239 w 340"/>
                <a:gd name="T7" fmla="*/ 121 h 176"/>
                <a:gd name="T8" fmla="*/ 239 w 340"/>
                <a:gd name="T9" fmla="*/ 148 h 176"/>
                <a:gd name="T10" fmla="*/ 340 w 340"/>
                <a:gd name="T11" fmla="*/ 74 h 176"/>
                <a:gd name="T12" fmla="*/ 239 w 340"/>
                <a:gd name="T13" fmla="*/ 0 h 176"/>
                <a:gd name="T14" fmla="*/ 239 w 340"/>
                <a:gd name="T15" fmla="*/ 28 h 176"/>
                <a:gd name="T16" fmla="*/ 150 w 340"/>
                <a:gd name="T17" fmla="*/ 2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176">
                  <a:moveTo>
                    <a:pt x="0" y="176"/>
                  </a:moveTo>
                  <a:lnTo>
                    <a:pt x="36" y="176"/>
                  </a:lnTo>
                  <a:lnTo>
                    <a:pt x="71" y="121"/>
                  </a:lnTo>
                  <a:lnTo>
                    <a:pt x="239" y="121"/>
                  </a:lnTo>
                  <a:lnTo>
                    <a:pt x="239" y="148"/>
                  </a:lnTo>
                  <a:lnTo>
                    <a:pt x="340" y="74"/>
                  </a:lnTo>
                  <a:lnTo>
                    <a:pt x="239" y="0"/>
                  </a:lnTo>
                  <a:lnTo>
                    <a:pt x="239" y="28"/>
                  </a:lnTo>
                  <a:lnTo>
                    <a:pt x="150" y="28"/>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77" name="Line 163">
              <a:extLst>
                <a:ext uri="{FF2B5EF4-FFF2-40B4-BE49-F238E27FC236}">
                  <a16:creationId xmlns:a16="http://schemas.microsoft.com/office/drawing/2014/main" id="{FBC12F2D-A8C2-451F-8A09-DEC1B5EC3D08}"/>
                </a:ext>
              </a:extLst>
            </p:cNvPr>
            <p:cNvSpPr>
              <a:spLocks noChangeShapeType="1"/>
            </p:cNvSpPr>
            <p:nvPr/>
          </p:nvSpPr>
          <p:spPr bwMode="auto">
            <a:xfrm>
              <a:off x="6202363" y="2827338"/>
              <a:ext cx="28575"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78" name="Line 164">
              <a:extLst>
                <a:ext uri="{FF2B5EF4-FFF2-40B4-BE49-F238E27FC236}">
                  <a16:creationId xmlns:a16="http://schemas.microsoft.com/office/drawing/2014/main" id="{F7085004-0BAF-4819-B935-FD8598E9143B}"/>
                </a:ext>
              </a:extLst>
            </p:cNvPr>
            <p:cNvSpPr>
              <a:spLocks noChangeShapeType="1"/>
            </p:cNvSpPr>
            <p:nvPr/>
          </p:nvSpPr>
          <p:spPr bwMode="auto">
            <a:xfrm>
              <a:off x="6146801" y="2827338"/>
              <a:ext cx="28575"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79" name="Line 165">
              <a:extLst>
                <a:ext uri="{FF2B5EF4-FFF2-40B4-BE49-F238E27FC236}">
                  <a16:creationId xmlns:a16="http://schemas.microsoft.com/office/drawing/2014/main" id="{9A4B13D8-3D81-42C5-8FB8-6B9CE6B1C9E2}"/>
                </a:ext>
              </a:extLst>
            </p:cNvPr>
            <p:cNvSpPr>
              <a:spLocks noChangeShapeType="1"/>
            </p:cNvSpPr>
            <p:nvPr/>
          </p:nvSpPr>
          <p:spPr bwMode="auto">
            <a:xfrm>
              <a:off x="6146801" y="2681288"/>
              <a:ext cx="28575"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80" name="Line 166">
              <a:extLst>
                <a:ext uri="{FF2B5EF4-FFF2-40B4-BE49-F238E27FC236}">
                  <a16:creationId xmlns:a16="http://schemas.microsoft.com/office/drawing/2014/main" id="{7675C988-2458-40F3-BADF-61314F181466}"/>
                </a:ext>
              </a:extLst>
            </p:cNvPr>
            <p:cNvSpPr>
              <a:spLocks noChangeShapeType="1"/>
            </p:cNvSpPr>
            <p:nvPr/>
          </p:nvSpPr>
          <p:spPr bwMode="auto">
            <a:xfrm>
              <a:off x="6146801" y="2974975"/>
              <a:ext cx="28575"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81" name="Line 167">
              <a:extLst>
                <a:ext uri="{FF2B5EF4-FFF2-40B4-BE49-F238E27FC236}">
                  <a16:creationId xmlns:a16="http://schemas.microsoft.com/office/drawing/2014/main" id="{AB8E67F6-2DE5-46C5-888C-70CB953F0BDE}"/>
                </a:ext>
              </a:extLst>
            </p:cNvPr>
            <p:cNvSpPr>
              <a:spLocks noChangeShapeType="1"/>
            </p:cNvSpPr>
            <p:nvPr/>
          </p:nvSpPr>
          <p:spPr bwMode="auto">
            <a:xfrm flipH="1">
              <a:off x="6062663" y="2754313"/>
              <a:ext cx="28575"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sz="1600"/>
            </a:p>
          </p:txBody>
        </p:sp>
      </p:grpSp>
      <p:grpSp>
        <p:nvGrpSpPr>
          <p:cNvPr id="41" name="Grupa 3">
            <a:extLst>
              <a:ext uri="{FF2B5EF4-FFF2-40B4-BE49-F238E27FC236}">
                <a16:creationId xmlns:a16="http://schemas.microsoft.com/office/drawing/2014/main" id="{67E6C979-57EC-4A0E-91AC-947E0D8DB40E}"/>
              </a:ext>
            </a:extLst>
          </p:cNvPr>
          <p:cNvGrpSpPr/>
          <p:nvPr/>
        </p:nvGrpSpPr>
        <p:grpSpPr>
          <a:xfrm>
            <a:off x="7093031" y="2834713"/>
            <a:ext cx="367791" cy="234626"/>
            <a:chOff x="5772151" y="1457325"/>
            <a:chExt cx="644525" cy="411163"/>
          </a:xfrm>
        </p:grpSpPr>
        <p:sp>
          <p:nvSpPr>
            <p:cNvPr id="62" name="Freeform 12">
              <a:extLst>
                <a:ext uri="{FF2B5EF4-FFF2-40B4-BE49-F238E27FC236}">
                  <a16:creationId xmlns:a16="http://schemas.microsoft.com/office/drawing/2014/main" id="{A2B27047-1AD6-4B2C-801A-4C90525FED93}"/>
                </a:ext>
              </a:extLst>
            </p:cNvPr>
            <p:cNvSpPr>
              <a:spLocks/>
            </p:cNvSpPr>
            <p:nvPr/>
          </p:nvSpPr>
          <p:spPr bwMode="auto">
            <a:xfrm>
              <a:off x="5772151" y="1538288"/>
              <a:ext cx="209550" cy="254000"/>
            </a:xfrm>
            <a:custGeom>
              <a:avLst/>
              <a:gdLst>
                <a:gd name="T0" fmla="*/ 34 w 60"/>
                <a:gd name="T1" fmla="*/ 0 h 69"/>
                <a:gd name="T2" fmla="*/ 0 w 60"/>
                <a:gd name="T3" fmla="*/ 69 h 69"/>
                <a:gd name="T4" fmla="*/ 47 w 60"/>
                <a:gd name="T5" fmla="*/ 69 h 69"/>
                <a:gd name="T6" fmla="*/ 60 w 60"/>
                <a:gd name="T7" fmla="*/ 40 h 69"/>
                <a:gd name="T8" fmla="*/ 34 w 60"/>
                <a:gd name="T9" fmla="*/ 0 h 69"/>
              </a:gdLst>
              <a:ahLst/>
              <a:cxnLst>
                <a:cxn ang="0">
                  <a:pos x="T0" y="T1"/>
                </a:cxn>
                <a:cxn ang="0">
                  <a:pos x="T2" y="T3"/>
                </a:cxn>
                <a:cxn ang="0">
                  <a:pos x="T4" y="T5"/>
                </a:cxn>
                <a:cxn ang="0">
                  <a:pos x="T6" y="T7"/>
                </a:cxn>
                <a:cxn ang="0">
                  <a:pos x="T8" y="T9"/>
                </a:cxn>
              </a:cxnLst>
              <a:rect l="0" t="0" r="r" b="b"/>
              <a:pathLst>
                <a:path w="60" h="69">
                  <a:moveTo>
                    <a:pt x="34" y="0"/>
                  </a:moveTo>
                  <a:cubicBezTo>
                    <a:pt x="13" y="16"/>
                    <a:pt x="0" y="41"/>
                    <a:pt x="0" y="69"/>
                  </a:cubicBezTo>
                  <a:cubicBezTo>
                    <a:pt x="47" y="69"/>
                    <a:pt x="47" y="69"/>
                    <a:pt x="47" y="69"/>
                  </a:cubicBezTo>
                  <a:cubicBezTo>
                    <a:pt x="47" y="57"/>
                    <a:pt x="52" y="47"/>
                    <a:pt x="60" y="40"/>
                  </a:cubicBezTo>
                  <a:lnTo>
                    <a:pt x="34" y="0"/>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63" name="Freeform 13">
              <a:extLst>
                <a:ext uri="{FF2B5EF4-FFF2-40B4-BE49-F238E27FC236}">
                  <a16:creationId xmlns:a16="http://schemas.microsoft.com/office/drawing/2014/main" id="{0D3AE678-3316-4380-A9EB-8A511E6BF67E}"/>
                </a:ext>
              </a:extLst>
            </p:cNvPr>
            <p:cNvSpPr>
              <a:spLocks/>
            </p:cNvSpPr>
            <p:nvPr/>
          </p:nvSpPr>
          <p:spPr bwMode="auto">
            <a:xfrm>
              <a:off x="5943601" y="1457325"/>
              <a:ext cx="307975" cy="187325"/>
            </a:xfrm>
            <a:custGeom>
              <a:avLst/>
              <a:gdLst>
                <a:gd name="T0" fmla="*/ 44 w 88"/>
                <a:gd name="T1" fmla="*/ 0 h 51"/>
                <a:gd name="T2" fmla="*/ 0 w 88"/>
                <a:gd name="T3" fmla="*/ 12 h 51"/>
                <a:gd name="T4" fmla="*/ 26 w 88"/>
                <a:gd name="T5" fmla="*/ 51 h 51"/>
                <a:gd name="T6" fmla="*/ 44 w 88"/>
                <a:gd name="T7" fmla="*/ 47 h 51"/>
                <a:gd name="T8" fmla="*/ 61 w 88"/>
                <a:gd name="T9" fmla="*/ 51 h 51"/>
                <a:gd name="T10" fmla="*/ 88 w 88"/>
                <a:gd name="T11" fmla="*/ 12 h 51"/>
                <a:gd name="T12" fmla="*/ 44 w 8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88" h="51">
                  <a:moveTo>
                    <a:pt x="44" y="0"/>
                  </a:moveTo>
                  <a:cubicBezTo>
                    <a:pt x="28" y="0"/>
                    <a:pt x="13" y="5"/>
                    <a:pt x="0" y="12"/>
                  </a:cubicBezTo>
                  <a:cubicBezTo>
                    <a:pt x="26" y="51"/>
                    <a:pt x="26" y="51"/>
                    <a:pt x="26" y="51"/>
                  </a:cubicBezTo>
                  <a:cubicBezTo>
                    <a:pt x="32" y="49"/>
                    <a:pt x="38" y="47"/>
                    <a:pt x="44" y="47"/>
                  </a:cubicBezTo>
                  <a:cubicBezTo>
                    <a:pt x="50" y="47"/>
                    <a:pt x="56" y="49"/>
                    <a:pt x="61" y="51"/>
                  </a:cubicBezTo>
                  <a:cubicBezTo>
                    <a:pt x="88" y="12"/>
                    <a:pt x="88" y="12"/>
                    <a:pt x="88" y="12"/>
                  </a:cubicBezTo>
                  <a:cubicBezTo>
                    <a:pt x="75" y="5"/>
                    <a:pt x="60" y="0"/>
                    <a:pt x="44" y="0"/>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64" name="Freeform 14">
              <a:extLst>
                <a:ext uri="{FF2B5EF4-FFF2-40B4-BE49-F238E27FC236}">
                  <a16:creationId xmlns:a16="http://schemas.microsoft.com/office/drawing/2014/main" id="{A05C4072-E88E-4D42-93D3-D5A87C70D7D2}"/>
                </a:ext>
              </a:extLst>
            </p:cNvPr>
            <p:cNvSpPr>
              <a:spLocks/>
            </p:cNvSpPr>
            <p:nvPr/>
          </p:nvSpPr>
          <p:spPr bwMode="auto">
            <a:xfrm>
              <a:off x="6219826" y="1541463"/>
              <a:ext cx="196850" cy="250825"/>
            </a:xfrm>
            <a:custGeom>
              <a:avLst/>
              <a:gdLst>
                <a:gd name="T0" fmla="*/ 12 w 56"/>
                <a:gd name="T1" fmla="*/ 68 h 68"/>
                <a:gd name="T2" fmla="*/ 56 w 56"/>
                <a:gd name="T3" fmla="*/ 68 h 68"/>
                <a:gd name="T4" fmla="*/ 24 w 56"/>
                <a:gd name="T5" fmla="*/ 0 h 68"/>
                <a:gd name="T6" fmla="*/ 0 w 56"/>
                <a:gd name="T7" fmla="*/ 36 h 68"/>
              </a:gdLst>
              <a:ahLst/>
              <a:cxnLst>
                <a:cxn ang="0">
                  <a:pos x="T0" y="T1"/>
                </a:cxn>
                <a:cxn ang="0">
                  <a:pos x="T2" y="T3"/>
                </a:cxn>
                <a:cxn ang="0">
                  <a:pos x="T4" y="T5"/>
                </a:cxn>
                <a:cxn ang="0">
                  <a:pos x="T6" y="T7"/>
                </a:cxn>
              </a:cxnLst>
              <a:rect l="0" t="0" r="r" b="b"/>
              <a:pathLst>
                <a:path w="56" h="68">
                  <a:moveTo>
                    <a:pt x="12" y="68"/>
                  </a:moveTo>
                  <a:cubicBezTo>
                    <a:pt x="56" y="68"/>
                    <a:pt x="56" y="68"/>
                    <a:pt x="56" y="68"/>
                  </a:cubicBezTo>
                  <a:cubicBezTo>
                    <a:pt x="56" y="40"/>
                    <a:pt x="44" y="16"/>
                    <a:pt x="24" y="0"/>
                  </a:cubicBezTo>
                  <a:cubicBezTo>
                    <a:pt x="0" y="36"/>
                    <a:pt x="0" y="36"/>
                    <a:pt x="0" y="3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65" name="Freeform 15">
              <a:extLst>
                <a:ext uri="{FF2B5EF4-FFF2-40B4-BE49-F238E27FC236}">
                  <a16:creationId xmlns:a16="http://schemas.microsoft.com/office/drawing/2014/main" id="{C02AB311-E27C-4570-B08D-6E2498092DF0}"/>
                </a:ext>
              </a:extLst>
            </p:cNvPr>
            <p:cNvSpPr>
              <a:spLocks/>
            </p:cNvSpPr>
            <p:nvPr/>
          </p:nvSpPr>
          <p:spPr bwMode="auto">
            <a:xfrm>
              <a:off x="6034088" y="1703388"/>
              <a:ext cx="242888" cy="165100"/>
            </a:xfrm>
            <a:custGeom>
              <a:avLst/>
              <a:gdLst>
                <a:gd name="T0" fmla="*/ 65 w 69"/>
                <a:gd name="T1" fmla="*/ 0 h 45"/>
                <a:gd name="T2" fmla="*/ 28 w 69"/>
                <a:gd name="T3" fmla="*/ 12 h 45"/>
                <a:gd name="T4" fmla="*/ 12 w 69"/>
                <a:gd name="T5" fmla="*/ 11 h 45"/>
                <a:gd name="T6" fmla="*/ 4 w 69"/>
                <a:gd name="T7" fmla="*/ 33 h 45"/>
                <a:gd name="T8" fmla="*/ 27 w 69"/>
                <a:gd name="T9" fmla="*/ 41 h 45"/>
                <a:gd name="T10" fmla="*/ 36 w 69"/>
                <a:gd name="T11" fmla="*/ 28 h 45"/>
                <a:gd name="T12" fmla="*/ 69 w 69"/>
                <a:gd name="T13" fmla="*/ 8 h 45"/>
                <a:gd name="T14" fmla="*/ 65 w 69"/>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45">
                  <a:moveTo>
                    <a:pt x="65" y="0"/>
                  </a:moveTo>
                  <a:cubicBezTo>
                    <a:pt x="28" y="12"/>
                    <a:pt x="28" y="12"/>
                    <a:pt x="28" y="12"/>
                  </a:cubicBezTo>
                  <a:cubicBezTo>
                    <a:pt x="23" y="9"/>
                    <a:pt x="17" y="8"/>
                    <a:pt x="12" y="11"/>
                  </a:cubicBezTo>
                  <a:cubicBezTo>
                    <a:pt x="4" y="15"/>
                    <a:pt x="0" y="25"/>
                    <a:pt x="4" y="33"/>
                  </a:cubicBezTo>
                  <a:cubicBezTo>
                    <a:pt x="8" y="41"/>
                    <a:pt x="18" y="45"/>
                    <a:pt x="27" y="41"/>
                  </a:cubicBezTo>
                  <a:cubicBezTo>
                    <a:pt x="32" y="38"/>
                    <a:pt x="35" y="33"/>
                    <a:pt x="36" y="28"/>
                  </a:cubicBezTo>
                  <a:cubicBezTo>
                    <a:pt x="69" y="8"/>
                    <a:pt x="69" y="8"/>
                    <a:pt x="69" y="8"/>
                  </a:cubicBezTo>
                  <a:lnTo>
                    <a:pt x="65" y="0"/>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sz="1600"/>
            </a:p>
          </p:txBody>
        </p:sp>
      </p:grpSp>
      <p:grpSp>
        <p:nvGrpSpPr>
          <p:cNvPr id="42" name="Group 41">
            <a:extLst>
              <a:ext uri="{FF2B5EF4-FFF2-40B4-BE49-F238E27FC236}">
                <a16:creationId xmlns:a16="http://schemas.microsoft.com/office/drawing/2014/main" id="{65226E21-A93C-434D-8BDF-264F41E6BEAD}"/>
              </a:ext>
            </a:extLst>
          </p:cNvPr>
          <p:cNvGrpSpPr/>
          <p:nvPr/>
        </p:nvGrpSpPr>
        <p:grpSpPr>
          <a:xfrm>
            <a:off x="8855933" y="2629023"/>
            <a:ext cx="325597" cy="339996"/>
            <a:chOff x="8015289" y="2490788"/>
            <a:chExt cx="646113" cy="674688"/>
          </a:xfrm>
        </p:grpSpPr>
        <p:sp>
          <p:nvSpPr>
            <p:cNvPr id="43" name="Line 41">
              <a:extLst>
                <a:ext uri="{FF2B5EF4-FFF2-40B4-BE49-F238E27FC236}">
                  <a16:creationId xmlns:a16="http://schemas.microsoft.com/office/drawing/2014/main" id="{35A260B5-E852-4210-A82A-F26A4FD7F064}"/>
                </a:ext>
              </a:extLst>
            </p:cNvPr>
            <p:cNvSpPr>
              <a:spLocks noChangeShapeType="1"/>
            </p:cNvSpPr>
            <p:nvPr/>
          </p:nvSpPr>
          <p:spPr bwMode="auto">
            <a:xfrm>
              <a:off x="8339139" y="2490788"/>
              <a:ext cx="0" cy="131763"/>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44" name="Line 42">
              <a:extLst>
                <a:ext uri="{FF2B5EF4-FFF2-40B4-BE49-F238E27FC236}">
                  <a16:creationId xmlns:a16="http://schemas.microsoft.com/office/drawing/2014/main" id="{B5C6CE7A-0352-4CCA-8149-7561185D4A15}"/>
                </a:ext>
              </a:extLst>
            </p:cNvPr>
            <p:cNvSpPr>
              <a:spLocks noChangeShapeType="1"/>
            </p:cNvSpPr>
            <p:nvPr/>
          </p:nvSpPr>
          <p:spPr bwMode="auto">
            <a:xfrm>
              <a:off x="8113714" y="2593976"/>
              <a:ext cx="84138" cy="87313"/>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45" name="Line 43">
              <a:extLst>
                <a:ext uri="{FF2B5EF4-FFF2-40B4-BE49-F238E27FC236}">
                  <a16:creationId xmlns:a16="http://schemas.microsoft.com/office/drawing/2014/main" id="{9B584AC1-FBE1-4F58-9DCE-811E87E4E9EB}"/>
                </a:ext>
              </a:extLst>
            </p:cNvPr>
            <p:cNvSpPr>
              <a:spLocks noChangeShapeType="1"/>
            </p:cNvSpPr>
            <p:nvPr/>
          </p:nvSpPr>
          <p:spPr bwMode="auto">
            <a:xfrm>
              <a:off x="8015289" y="2827338"/>
              <a:ext cx="127000"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46" name="Line 44">
              <a:extLst>
                <a:ext uri="{FF2B5EF4-FFF2-40B4-BE49-F238E27FC236}">
                  <a16:creationId xmlns:a16="http://schemas.microsoft.com/office/drawing/2014/main" id="{86ABE3EE-828E-4CBA-956E-D4593F551B23}"/>
                </a:ext>
              </a:extLst>
            </p:cNvPr>
            <p:cNvSpPr>
              <a:spLocks noChangeShapeType="1"/>
            </p:cNvSpPr>
            <p:nvPr/>
          </p:nvSpPr>
          <p:spPr bwMode="auto">
            <a:xfrm flipV="1">
              <a:off x="8113714" y="2974976"/>
              <a:ext cx="84138" cy="87313"/>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47" name="Line 45">
              <a:extLst>
                <a:ext uri="{FF2B5EF4-FFF2-40B4-BE49-F238E27FC236}">
                  <a16:creationId xmlns:a16="http://schemas.microsoft.com/office/drawing/2014/main" id="{ACBED450-3D8A-41DE-8BC4-55B55E2DF70E}"/>
                </a:ext>
              </a:extLst>
            </p:cNvPr>
            <p:cNvSpPr>
              <a:spLocks noChangeShapeType="1"/>
            </p:cNvSpPr>
            <p:nvPr/>
          </p:nvSpPr>
          <p:spPr bwMode="auto">
            <a:xfrm flipH="1" flipV="1">
              <a:off x="8478839" y="2974976"/>
              <a:ext cx="84138" cy="87313"/>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48" name="Line 46">
              <a:extLst>
                <a:ext uri="{FF2B5EF4-FFF2-40B4-BE49-F238E27FC236}">
                  <a16:creationId xmlns:a16="http://schemas.microsoft.com/office/drawing/2014/main" id="{EEDF1511-EA0E-41C4-9E10-518AECD428AB}"/>
                </a:ext>
              </a:extLst>
            </p:cNvPr>
            <p:cNvSpPr>
              <a:spLocks noChangeShapeType="1"/>
            </p:cNvSpPr>
            <p:nvPr/>
          </p:nvSpPr>
          <p:spPr bwMode="auto">
            <a:xfrm flipH="1">
              <a:off x="8534402" y="2827338"/>
              <a:ext cx="127000"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49" name="Line 47">
              <a:extLst>
                <a:ext uri="{FF2B5EF4-FFF2-40B4-BE49-F238E27FC236}">
                  <a16:creationId xmlns:a16="http://schemas.microsoft.com/office/drawing/2014/main" id="{C3D70F12-DA97-4735-A8B3-B8071F6B3318}"/>
                </a:ext>
              </a:extLst>
            </p:cNvPr>
            <p:cNvSpPr>
              <a:spLocks noChangeShapeType="1"/>
            </p:cNvSpPr>
            <p:nvPr/>
          </p:nvSpPr>
          <p:spPr bwMode="auto">
            <a:xfrm flipH="1">
              <a:off x="8478839" y="2593976"/>
              <a:ext cx="84138" cy="87313"/>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50" name="Freeform 48">
              <a:extLst>
                <a:ext uri="{FF2B5EF4-FFF2-40B4-BE49-F238E27FC236}">
                  <a16:creationId xmlns:a16="http://schemas.microsoft.com/office/drawing/2014/main" id="{DED2EC65-7554-4D0B-BA0A-91C3CECC4AF8}"/>
                </a:ext>
              </a:extLst>
            </p:cNvPr>
            <p:cNvSpPr>
              <a:spLocks/>
            </p:cNvSpPr>
            <p:nvPr/>
          </p:nvSpPr>
          <p:spPr bwMode="auto">
            <a:xfrm>
              <a:off x="8281989" y="3151188"/>
              <a:ext cx="112713" cy="14288"/>
            </a:xfrm>
            <a:custGeom>
              <a:avLst/>
              <a:gdLst>
                <a:gd name="T0" fmla="*/ 71 w 71"/>
                <a:gd name="T1" fmla="*/ 0 h 9"/>
                <a:gd name="T2" fmla="*/ 62 w 71"/>
                <a:gd name="T3" fmla="*/ 0 h 9"/>
                <a:gd name="T4" fmla="*/ 53 w 71"/>
                <a:gd name="T5" fmla="*/ 9 h 9"/>
                <a:gd name="T6" fmla="*/ 36 w 71"/>
                <a:gd name="T7" fmla="*/ 9 h 9"/>
                <a:gd name="T8" fmla="*/ 18 w 71"/>
                <a:gd name="T9" fmla="*/ 9 h 9"/>
                <a:gd name="T10" fmla="*/ 9 w 71"/>
                <a:gd name="T11" fmla="*/ 0 h 9"/>
                <a:gd name="T12" fmla="*/ 0 w 7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71" h="9">
                  <a:moveTo>
                    <a:pt x="71" y="0"/>
                  </a:moveTo>
                  <a:lnTo>
                    <a:pt x="62" y="0"/>
                  </a:lnTo>
                  <a:lnTo>
                    <a:pt x="53" y="9"/>
                  </a:lnTo>
                  <a:lnTo>
                    <a:pt x="36" y="9"/>
                  </a:lnTo>
                  <a:lnTo>
                    <a:pt x="18" y="9"/>
                  </a:lnTo>
                  <a:lnTo>
                    <a:pt x="9" y="0"/>
                  </a:lnTo>
                  <a:lnTo>
                    <a:pt x="0" y="0"/>
                  </a:lnTo>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51" name="Line 49">
              <a:extLst>
                <a:ext uri="{FF2B5EF4-FFF2-40B4-BE49-F238E27FC236}">
                  <a16:creationId xmlns:a16="http://schemas.microsoft.com/office/drawing/2014/main" id="{10CE13E5-CD67-4ADF-BD26-621BCA13AF48}"/>
                </a:ext>
              </a:extLst>
            </p:cNvPr>
            <p:cNvSpPr>
              <a:spLocks noChangeShapeType="1"/>
            </p:cNvSpPr>
            <p:nvPr/>
          </p:nvSpPr>
          <p:spPr bwMode="auto">
            <a:xfrm>
              <a:off x="8255002" y="3062288"/>
              <a:ext cx="168275"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52" name="Line 50">
              <a:extLst>
                <a:ext uri="{FF2B5EF4-FFF2-40B4-BE49-F238E27FC236}">
                  <a16:creationId xmlns:a16="http://schemas.microsoft.com/office/drawing/2014/main" id="{44260114-8ECF-4BC3-95F7-54B36B2215AD}"/>
                </a:ext>
              </a:extLst>
            </p:cNvPr>
            <p:cNvSpPr>
              <a:spLocks noChangeShapeType="1"/>
            </p:cNvSpPr>
            <p:nvPr/>
          </p:nvSpPr>
          <p:spPr bwMode="auto">
            <a:xfrm>
              <a:off x="8269289" y="3106738"/>
              <a:ext cx="139700"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53" name="Freeform 51">
              <a:extLst>
                <a:ext uri="{FF2B5EF4-FFF2-40B4-BE49-F238E27FC236}">
                  <a16:creationId xmlns:a16="http://schemas.microsoft.com/office/drawing/2014/main" id="{53C18D73-4E6D-4352-9BE8-FBEE7036A967}"/>
                </a:ext>
              </a:extLst>
            </p:cNvPr>
            <p:cNvSpPr>
              <a:spLocks/>
            </p:cNvSpPr>
            <p:nvPr/>
          </p:nvSpPr>
          <p:spPr bwMode="auto">
            <a:xfrm>
              <a:off x="8197852" y="2681288"/>
              <a:ext cx="280988" cy="352425"/>
            </a:xfrm>
            <a:custGeom>
              <a:avLst/>
              <a:gdLst>
                <a:gd name="T0" fmla="*/ 60 w 80"/>
                <a:gd name="T1" fmla="*/ 96 h 96"/>
                <a:gd name="T2" fmla="*/ 60 w 80"/>
                <a:gd name="T3" fmla="*/ 88 h 96"/>
                <a:gd name="T4" fmla="*/ 68 w 80"/>
                <a:gd name="T5" fmla="*/ 69 h 96"/>
                <a:gd name="T6" fmla="*/ 80 w 80"/>
                <a:gd name="T7" fmla="*/ 40 h 96"/>
                <a:gd name="T8" fmla="*/ 40 w 80"/>
                <a:gd name="T9" fmla="*/ 0 h 96"/>
                <a:gd name="T10" fmla="*/ 0 w 80"/>
                <a:gd name="T11" fmla="*/ 40 h 96"/>
                <a:gd name="T12" fmla="*/ 12 w 80"/>
                <a:gd name="T13" fmla="*/ 69 h 96"/>
                <a:gd name="T14" fmla="*/ 20 w 80"/>
                <a:gd name="T15" fmla="*/ 88 h 96"/>
                <a:gd name="T16" fmla="*/ 20 w 80"/>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6">
                  <a:moveTo>
                    <a:pt x="60" y="96"/>
                  </a:moveTo>
                  <a:cubicBezTo>
                    <a:pt x="60" y="88"/>
                    <a:pt x="60" y="88"/>
                    <a:pt x="60" y="88"/>
                  </a:cubicBezTo>
                  <a:cubicBezTo>
                    <a:pt x="60" y="81"/>
                    <a:pt x="63" y="74"/>
                    <a:pt x="68" y="69"/>
                  </a:cubicBezTo>
                  <a:cubicBezTo>
                    <a:pt x="75" y="61"/>
                    <a:pt x="80" y="52"/>
                    <a:pt x="80" y="40"/>
                  </a:cubicBezTo>
                  <a:cubicBezTo>
                    <a:pt x="80" y="18"/>
                    <a:pt x="62" y="0"/>
                    <a:pt x="40" y="0"/>
                  </a:cubicBezTo>
                  <a:cubicBezTo>
                    <a:pt x="18" y="0"/>
                    <a:pt x="0" y="18"/>
                    <a:pt x="0" y="40"/>
                  </a:cubicBezTo>
                  <a:cubicBezTo>
                    <a:pt x="0" y="52"/>
                    <a:pt x="5" y="61"/>
                    <a:pt x="12" y="69"/>
                  </a:cubicBezTo>
                  <a:cubicBezTo>
                    <a:pt x="17" y="74"/>
                    <a:pt x="20" y="81"/>
                    <a:pt x="20" y="88"/>
                  </a:cubicBezTo>
                  <a:cubicBezTo>
                    <a:pt x="20" y="96"/>
                    <a:pt x="20" y="96"/>
                    <a:pt x="20" y="96"/>
                  </a:cubicBezTo>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54" name="Line 52">
              <a:extLst>
                <a:ext uri="{FF2B5EF4-FFF2-40B4-BE49-F238E27FC236}">
                  <a16:creationId xmlns:a16="http://schemas.microsoft.com/office/drawing/2014/main" id="{DBDBFFBD-56C1-4837-970F-490325B62925}"/>
                </a:ext>
              </a:extLst>
            </p:cNvPr>
            <p:cNvSpPr>
              <a:spLocks noChangeShapeType="1"/>
            </p:cNvSpPr>
            <p:nvPr/>
          </p:nvSpPr>
          <p:spPr bwMode="auto">
            <a:xfrm>
              <a:off x="8240714" y="2582863"/>
              <a:ext cx="23813" cy="53975"/>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55" name="Line 53">
              <a:extLst>
                <a:ext uri="{FF2B5EF4-FFF2-40B4-BE49-F238E27FC236}">
                  <a16:creationId xmlns:a16="http://schemas.microsoft.com/office/drawing/2014/main" id="{D865B9A3-FB19-4B88-8E67-657D97B7E697}"/>
                </a:ext>
              </a:extLst>
            </p:cNvPr>
            <p:cNvSpPr>
              <a:spLocks noChangeShapeType="1"/>
            </p:cNvSpPr>
            <p:nvPr/>
          </p:nvSpPr>
          <p:spPr bwMode="auto">
            <a:xfrm>
              <a:off x="8104189" y="2725738"/>
              <a:ext cx="52388" cy="2540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56" name="Line 54">
              <a:extLst>
                <a:ext uri="{FF2B5EF4-FFF2-40B4-BE49-F238E27FC236}">
                  <a16:creationId xmlns:a16="http://schemas.microsoft.com/office/drawing/2014/main" id="{6E6C0F3D-5403-43D7-AF2A-60D2A78F20CB}"/>
                </a:ext>
              </a:extLst>
            </p:cNvPr>
            <p:cNvSpPr>
              <a:spLocks noChangeShapeType="1"/>
            </p:cNvSpPr>
            <p:nvPr/>
          </p:nvSpPr>
          <p:spPr bwMode="auto">
            <a:xfrm flipV="1">
              <a:off x="8104189" y="2905126"/>
              <a:ext cx="52388" cy="2540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57" name="Line 55">
              <a:extLst>
                <a:ext uri="{FF2B5EF4-FFF2-40B4-BE49-F238E27FC236}">
                  <a16:creationId xmlns:a16="http://schemas.microsoft.com/office/drawing/2014/main" id="{D2F8F337-05AB-436C-A2D7-C908C3B21FBA}"/>
                </a:ext>
              </a:extLst>
            </p:cNvPr>
            <p:cNvSpPr>
              <a:spLocks noChangeShapeType="1"/>
            </p:cNvSpPr>
            <p:nvPr/>
          </p:nvSpPr>
          <p:spPr bwMode="auto">
            <a:xfrm flipH="1" flipV="1">
              <a:off x="8521702" y="2905126"/>
              <a:ext cx="52388" cy="2540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58" name="Line 56">
              <a:extLst>
                <a:ext uri="{FF2B5EF4-FFF2-40B4-BE49-F238E27FC236}">
                  <a16:creationId xmlns:a16="http://schemas.microsoft.com/office/drawing/2014/main" id="{905B4959-7521-48DF-8841-480DD02932C4}"/>
                </a:ext>
              </a:extLst>
            </p:cNvPr>
            <p:cNvSpPr>
              <a:spLocks noChangeShapeType="1"/>
            </p:cNvSpPr>
            <p:nvPr/>
          </p:nvSpPr>
          <p:spPr bwMode="auto">
            <a:xfrm flipH="1">
              <a:off x="8521702" y="2725738"/>
              <a:ext cx="52388" cy="2540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59" name="Line 57">
              <a:extLst>
                <a:ext uri="{FF2B5EF4-FFF2-40B4-BE49-F238E27FC236}">
                  <a16:creationId xmlns:a16="http://schemas.microsoft.com/office/drawing/2014/main" id="{F31A9BF5-FCFA-4913-B6E5-8C17F8E35E43}"/>
                </a:ext>
              </a:extLst>
            </p:cNvPr>
            <p:cNvSpPr>
              <a:spLocks noChangeShapeType="1"/>
            </p:cNvSpPr>
            <p:nvPr/>
          </p:nvSpPr>
          <p:spPr bwMode="auto">
            <a:xfrm flipH="1">
              <a:off x="8412164" y="2582863"/>
              <a:ext cx="25400" cy="53975"/>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60" name="Freeform 58">
              <a:extLst>
                <a:ext uri="{FF2B5EF4-FFF2-40B4-BE49-F238E27FC236}">
                  <a16:creationId xmlns:a16="http://schemas.microsoft.com/office/drawing/2014/main" id="{76AF3D8A-6568-4241-BE1F-E17999313CD1}"/>
                </a:ext>
              </a:extLst>
            </p:cNvPr>
            <p:cNvSpPr>
              <a:spLocks/>
            </p:cNvSpPr>
            <p:nvPr/>
          </p:nvSpPr>
          <p:spPr bwMode="auto">
            <a:xfrm>
              <a:off x="8296277" y="2871788"/>
              <a:ext cx="84138" cy="30163"/>
            </a:xfrm>
            <a:custGeom>
              <a:avLst/>
              <a:gdLst>
                <a:gd name="T0" fmla="*/ 0 w 53"/>
                <a:gd name="T1" fmla="*/ 0 h 19"/>
                <a:gd name="T2" fmla="*/ 27 w 53"/>
                <a:gd name="T3" fmla="*/ 19 h 19"/>
                <a:gd name="T4" fmla="*/ 53 w 53"/>
                <a:gd name="T5" fmla="*/ 0 h 19"/>
              </a:gdLst>
              <a:ahLst/>
              <a:cxnLst>
                <a:cxn ang="0">
                  <a:pos x="T0" y="T1"/>
                </a:cxn>
                <a:cxn ang="0">
                  <a:pos x="T2" y="T3"/>
                </a:cxn>
                <a:cxn ang="0">
                  <a:pos x="T4" y="T5"/>
                </a:cxn>
              </a:cxnLst>
              <a:rect l="0" t="0" r="r" b="b"/>
              <a:pathLst>
                <a:path w="53" h="19">
                  <a:moveTo>
                    <a:pt x="0" y="0"/>
                  </a:moveTo>
                  <a:lnTo>
                    <a:pt x="27" y="19"/>
                  </a:lnTo>
                  <a:lnTo>
                    <a:pt x="53"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sz="1600"/>
            </a:p>
          </p:txBody>
        </p:sp>
        <p:sp>
          <p:nvSpPr>
            <p:cNvPr id="61" name="Line 59">
              <a:extLst>
                <a:ext uri="{FF2B5EF4-FFF2-40B4-BE49-F238E27FC236}">
                  <a16:creationId xmlns:a16="http://schemas.microsoft.com/office/drawing/2014/main" id="{9DD27126-46F0-49B3-A0E8-3CCA525FAD3D}"/>
                </a:ext>
              </a:extLst>
            </p:cNvPr>
            <p:cNvSpPr>
              <a:spLocks noChangeShapeType="1"/>
            </p:cNvSpPr>
            <p:nvPr/>
          </p:nvSpPr>
          <p:spPr bwMode="auto">
            <a:xfrm>
              <a:off x="8339139" y="2901951"/>
              <a:ext cx="0" cy="131763"/>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sz="1600"/>
            </a:p>
          </p:txBody>
        </p:sp>
      </p:grpSp>
      <p:grpSp>
        <p:nvGrpSpPr>
          <p:cNvPr id="7" name="Group 6">
            <a:extLst>
              <a:ext uri="{FF2B5EF4-FFF2-40B4-BE49-F238E27FC236}">
                <a16:creationId xmlns:a16="http://schemas.microsoft.com/office/drawing/2014/main" id="{9640476F-9A5E-449E-AB42-F991F1165D38}"/>
              </a:ext>
            </a:extLst>
          </p:cNvPr>
          <p:cNvGrpSpPr/>
          <p:nvPr/>
        </p:nvGrpSpPr>
        <p:grpSpPr>
          <a:xfrm>
            <a:off x="2744836" y="1847922"/>
            <a:ext cx="6440278" cy="2932815"/>
            <a:chOff x="5324651" y="1719187"/>
            <a:chExt cx="6440278" cy="2932815"/>
          </a:xfrm>
        </p:grpSpPr>
        <p:cxnSp>
          <p:nvCxnSpPr>
            <p:cNvPr id="28" name="Straight Arrow Connector 27">
              <a:extLst>
                <a:ext uri="{FF2B5EF4-FFF2-40B4-BE49-F238E27FC236}">
                  <a16:creationId xmlns:a16="http://schemas.microsoft.com/office/drawing/2014/main" id="{D27E2734-F1BC-4F6A-BD12-D7816D9819E3}"/>
                </a:ext>
              </a:extLst>
            </p:cNvPr>
            <p:cNvCxnSpPr>
              <a:cxnSpLocks/>
            </p:cNvCxnSpPr>
            <p:nvPr/>
          </p:nvCxnSpPr>
          <p:spPr>
            <a:xfrm flipV="1">
              <a:off x="5324651" y="1719187"/>
              <a:ext cx="0" cy="29328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AF6CB85-65BE-4C90-9F2F-09BC910FD9D9}"/>
                </a:ext>
              </a:extLst>
            </p:cNvPr>
            <p:cNvCxnSpPr>
              <a:cxnSpLocks/>
            </p:cNvCxnSpPr>
            <p:nvPr/>
          </p:nvCxnSpPr>
          <p:spPr>
            <a:xfrm>
              <a:off x="5324651" y="4652002"/>
              <a:ext cx="644027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913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5BGDYGU.mUizCVnQJhi5k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BGDYGU.mUizCVnQJhi5k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5BGDYGU.mUizCVnQJhi5k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5BGDYGU.mUizCVnQJhi5k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5BGDYGU.mUizCVnQJhi5k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5BGDYGU.mUizCVnQJhi5k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5BGDYGU.mUizCVnQJhi5k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5BGDYGU.mUizCVnQJhi5kg"/>
</p:tagLst>
</file>

<file path=ppt/theme/theme1.xml><?xml version="1.0" encoding="utf-8"?>
<a:theme xmlns:a="http://schemas.openxmlformats.org/drawingml/2006/main" name="DXC-Luxoft Template 05AUG2020">
  <a:themeElements>
    <a:clrScheme name="DXC Refreshed Palette">
      <a:dk1>
        <a:srgbClr val="000000"/>
      </a:dk1>
      <a:lt1>
        <a:srgbClr val="FFFFFF"/>
      </a:lt1>
      <a:dk2>
        <a:srgbClr val="28AEE4"/>
      </a:dk2>
      <a:lt2>
        <a:srgbClr val="F7CF2B"/>
      </a:lt2>
      <a:accent1>
        <a:srgbClr val="6F2C91"/>
      </a:accent1>
      <a:accent2>
        <a:srgbClr val="1870B9"/>
      </a:accent2>
      <a:accent3>
        <a:srgbClr val="666666"/>
      </a:accent3>
      <a:accent4>
        <a:srgbClr val="D9D9D9"/>
      </a:accent4>
      <a:accent5>
        <a:srgbClr val="97BE35"/>
      </a:accent5>
      <a:accent6>
        <a:srgbClr val="F38F20"/>
      </a:accent6>
      <a:hlink>
        <a:srgbClr val="000000"/>
      </a:hlink>
      <a:folHlink>
        <a:srgbClr val="666666"/>
      </a:folHlink>
    </a:clrScheme>
    <a:fontScheme name="DXC">
      <a:majorFont>
        <a:latin typeface="Arial" panose="020B0604020202020204" pitchFamily="34" charset="0"/>
        <a:ea typeface="Arial" panose="020B0604020202020204" pitchFamily="34" charset="0"/>
        <a:cs typeface="Arial" panose="020B0604020202020204" pitchFamily="34" charset="0"/>
      </a:majorFont>
      <a:minorFont>
        <a:latin typeface="Arial" panose="020B0604020202020204" pitchFamily="34" charset="0"/>
        <a:ea typeface="Arial" panose="020B0604020202020204" pitchFamily="34" charset="0"/>
        <a:cs typeface="Arial" panose="020B0604020202020204" pitchFamily="34" charset="0"/>
      </a:minorFont>
    </a:fontScheme>
    <a:fmtScheme name="DXC">
      <a:fillStyleLst>
        <a:solidFill>
          <a:schemeClr val="phClr"/>
        </a:solidFill>
        <a:solidFill>
          <a:schemeClr val="phClr"/>
        </a:solidFill>
        <a:solidFill>
          <a:schemeClr val="phClr"/>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style>
        <a:lnRef idx="0">
          <a:schemeClr val="accent1"/>
        </a:lnRef>
        <a:fillRef idx="1">
          <a:schemeClr val="accent1"/>
        </a:fillRef>
        <a:effectRef idx="0">
          <a:schemeClr val="accent1"/>
        </a:effectRef>
        <a:fontRef idx="minor">
          <a:schemeClr val="lt1"/>
        </a:fontRef>
      </a:style>
    </a:spDef>
    <a:lnDef>
      <a:spPr>
        <a:ln w="6350" cap="sq"/>
      </a:spPr>
      <a:bodyPr/>
      <a:lstStyle/>
      <a:style>
        <a:lnRef idx="1">
          <a:schemeClr val="accent1"/>
        </a:lnRef>
        <a:fillRef idx="0">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DXC-Luxoft Template 05AUG2020" id="{444F86C1-B61E-4C3B-8889-F67F584E4257}" vid="{C352AD23-1FE5-4CFD-8CB6-9886E1003B5B}"/>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CB4AAC2FACDC4C9516A7D383A3D12E" ma:contentTypeVersion="9" ma:contentTypeDescription="Create a new document." ma:contentTypeScope="" ma:versionID="ca461ec7d91fc0372a8b80db0b65096d">
  <xsd:schema xmlns:xsd="http://www.w3.org/2001/XMLSchema" xmlns:xs="http://www.w3.org/2001/XMLSchema" xmlns:p="http://schemas.microsoft.com/office/2006/metadata/properties" xmlns:ns2="6d030c79-50d6-48a3-8bf6-0e006b0289d7" targetNamespace="http://schemas.microsoft.com/office/2006/metadata/properties" ma:root="true" ma:fieldsID="9275865d0e53a3833f348ea6e7f9f13b" ns2:_="">
    <xsd:import namespace="6d030c79-50d6-48a3-8bf6-0e006b0289d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030c79-50d6-48a3-8bf6-0e006b0289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D151ED-5A9C-4156-86CC-39383070BB67}">
  <ds:schemaRefs>
    <ds:schemaRef ds:uri="http://schemas.microsoft.com/sharepoint/v3/contenttype/forms"/>
  </ds:schemaRefs>
</ds:datastoreItem>
</file>

<file path=customXml/itemProps2.xml><?xml version="1.0" encoding="utf-8"?>
<ds:datastoreItem xmlns:ds="http://schemas.openxmlformats.org/officeDocument/2006/customXml" ds:itemID="{EDD728DD-7352-4942-BA5C-39E63847847F}">
  <ds:schemaRefs>
    <ds:schemaRef ds:uri="c93eda05-627c-4334-94fb-5e250f08b287"/>
    <ds:schemaRef ds:uri="http://schemas.microsoft.com/office/2006/documentManagement/types"/>
    <ds:schemaRef ds:uri="http://purl.org/dc/elements/1.1/"/>
    <ds:schemaRef ds:uri="http://purl.org/dc/dcmitype/"/>
    <ds:schemaRef ds:uri="http://www.w3.org/XML/1998/namespace"/>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A7F7E5E5-A1AE-4B21-A9DA-850A2EC0F4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030c79-50d6-48a3-8bf6-0e006b0289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Luxoft_Corporate_Template_2019-12-16</Template>
  <TotalTime>16309</TotalTime>
  <Words>5426</Words>
  <Application>Microsoft Office PowerPoint</Application>
  <PresentationFormat>Widescreen</PresentationFormat>
  <Paragraphs>693</Paragraphs>
  <Slides>22</Slides>
  <Notes>16</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DXC-Luxoft Template 05AUG2020</vt:lpstr>
      <vt:lpstr>Modernization</vt:lpstr>
      <vt:lpstr>Today’s Challenges, Tomorrow’s Opportunities</vt:lpstr>
      <vt:lpstr>End-to-End Solutions at Scale</vt:lpstr>
      <vt:lpstr>Modernization and the End-to-End Solution</vt:lpstr>
      <vt:lpstr>Enterprise Technology Stack</vt:lpstr>
      <vt:lpstr>DXC Enables Your Digital Advantage</vt:lpstr>
      <vt:lpstr>Solution Components</vt:lpstr>
      <vt:lpstr>Modernization</vt:lpstr>
      <vt:lpstr>Modernize Today, Enable the Future </vt:lpstr>
      <vt:lpstr>Modernization: a One-DXC Strategic Solution</vt:lpstr>
      <vt:lpstr>Modernization on a Page</vt:lpstr>
      <vt:lpstr>Inside the DXC Modernization Studio</vt:lpstr>
      <vt:lpstr>DXC Modernization Studio Current Features (product lens)</vt:lpstr>
      <vt:lpstr>Migrate and modernize to cloud</vt:lpstr>
      <vt:lpstr>Evolve legacy applications Modernize and optimize legacy applications</vt:lpstr>
      <vt:lpstr>Align applications with enterprise digital strategy Integrate cloud, mobile and IoT solutions with legacy applications and data on-premises</vt:lpstr>
      <vt:lpstr>DXC Transformation Factory Treatments Sample configurations</vt:lpstr>
      <vt:lpstr>DXC Factory Fabric - Automated Agile Factory Transformation</vt:lpstr>
      <vt:lpstr>Agile Delivery</vt:lpstr>
      <vt:lpstr>Modernizing to Reduce Costs and Improve System Performance</vt:lpstr>
      <vt:lpstr>Electrical Engineering Configuration Control Transformation and Modernization </vt:lpstr>
      <vt:lpstr>DXC Modernization Strengths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To Insights</dc:title>
  <dc:creator>tomek laberschek</dc:creator>
  <cp:lastModifiedBy>Cartwright, Stuart</cp:lastModifiedBy>
  <cp:revision>139</cp:revision>
  <cp:lastPrinted>2019-08-15T19:20:17Z</cp:lastPrinted>
  <dcterms:created xsi:type="dcterms:W3CDTF">2020-04-28T09:48:16Z</dcterms:created>
  <dcterms:modified xsi:type="dcterms:W3CDTF">2020-11-23T01:44:27Z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0x0101000FCB4AAC2FACDC4C9516A7D383A3D12E</vt:lpwstr>
  </property>
</Properties>
</file>